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0" y="-312"/>
      </p:cViewPr>
      <p:guideLst>
        <p:guide orient="horz" pos="2160"/>
        <p:guide pos="3840"/>
      </p:guideLst>
    </p:cSldViewPr>
  </p:slid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58090\AppData\Local\Microsoft\Windows\INetCache\IE\GZMPPZEX\85ab3f1a4a7e4321b552c4852ec5ff1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58090\AppData\Local\Microsoft\Windows\INetCache\IE\GZMPPZEX\85ab3f1a4a7e4321b552c4852ec5ff1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58090\AppData\Local\Microsoft\Windows\INetCache\IE\GZMPPZEX\85ab3f1a4a7e4321b552c4852ec5ff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t>Locations of Churches affected</a:t>
            </a:r>
          </a:p>
        </c:rich>
      </c:tx>
      <c:layout>
        <c:manualLayout>
          <c:xMode val="edge"/>
          <c:yMode val="edge"/>
          <c:x val="0.2845971128608924"/>
          <c:y val="0.12172283754547626"/>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5CF-417E-B97E-BC1439092E8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5CF-417E-B97E-BC1439092E8C}"/>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Sheet2!$F$12:$F$13</c:f>
              <c:strCache>
                <c:ptCount val="2"/>
                <c:pt idx="0">
                  <c:v>Rural</c:v>
                </c:pt>
                <c:pt idx="1">
                  <c:v>Urban</c:v>
                </c:pt>
              </c:strCache>
            </c:strRef>
          </c:cat>
          <c:val>
            <c:numRef>
              <c:f>Sheet2!$G$12:$G$13</c:f>
              <c:numCache>
                <c:formatCode>General</c:formatCode>
                <c:ptCount val="2"/>
                <c:pt idx="0">
                  <c:v>19</c:v>
                </c:pt>
                <c:pt idx="1">
                  <c:v>27</c:v>
                </c:pt>
              </c:numCache>
            </c:numRef>
          </c:val>
          <c:extLst xmlns:c16r2="http://schemas.microsoft.com/office/drawing/2015/06/chart">
            <c:ext xmlns:c16="http://schemas.microsoft.com/office/drawing/2014/chart" uri="{C3380CC4-5D6E-409C-BE32-E72D297353CC}">
              <c16:uniqueId val="{00000004-95CF-417E-B97E-BC1439092E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Crimes</a:t>
            </a:r>
            <a:r>
              <a:rPr lang="en-US" sz="1200" baseline="0" dirty="0"/>
              <a:t> by Area</a:t>
            </a:r>
            <a:endParaRPr lang="en-US" sz="1200" dirty="0"/>
          </a:p>
        </c:rich>
      </c:tx>
      <c:layout/>
      <c:overlay val="0"/>
      <c:spPr>
        <a:noFill/>
        <a:ln>
          <a:noFill/>
        </a:ln>
        <a:effectLst/>
      </c:spPr>
    </c:title>
    <c:autoTitleDeleted val="0"/>
    <c:plotArea>
      <c:layout/>
      <c:barChart>
        <c:barDir val="col"/>
        <c:grouping val="clustered"/>
        <c:varyColors val="0"/>
        <c:ser>
          <c:idx val="0"/>
          <c:order val="0"/>
          <c:tx>
            <c:strRef>
              <c:f>Sheet5!$K$1</c:f>
              <c:strCache>
                <c:ptCount val="1"/>
                <c:pt idx="0">
                  <c:v>Crimes</c:v>
                </c:pt>
              </c:strCache>
            </c:strRef>
          </c:tx>
          <c:spPr>
            <a:solidFill>
              <a:schemeClr val="accent1"/>
            </a:solidFill>
            <a:ln>
              <a:noFill/>
            </a:ln>
            <a:effectLst/>
          </c:spPr>
          <c:invertIfNegative val="0"/>
          <c:cat>
            <c:strRef>
              <c:f>Sheet5!$J$2:$J$19</c:f>
              <c:strCache>
                <c:ptCount val="18"/>
                <c:pt idx="0">
                  <c:v>Plymouth</c:v>
                </c:pt>
                <c:pt idx="1">
                  <c:v>Exeter</c:v>
                </c:pt>
                <c:pt idx="2">
                  <c:v>Newton Abbot</c:v>
                </c:pt>
                <c:pt idx="3">
                  <c:v>Brixham</c:v>
                </c:pt>
                <c:pt idx="4">
                  <c:v>Tiverton</c:v>
                </c:pt>
                <c:pt idx="5">
                  <c:v>Yelverton</c:v>
                </c:pt>
                <c:pt idx="6">
                  <c:v>Barnstaple</c:v>
                </c:pt>
                <c:pt idx="7">
                  <c:v>Crediton</c:v>
                </c:pt>
                <c:pt idx="8">
                  <c:v>Dartmouth</c:v>
                </c:pt>
                <c:pt idx="9">
                  <c:v>Honiton</c:v>
                </c:pt>
                <c:pt idx="10">
                  <c:v>Sidmouth</c:v>
                </c:pt>
                <c:pt idx="11">
                  <c:v>Bideford</c:v>
                </c:pt>
                <c:pt idx="12">
                  <c:v>Kingsbridge</c:v>
                </c:pt>
                <c:pt idx="13">
                  <c:v>Okehampton</c:v>
                </c:pt>
                <c:pt idx="14">
                  <c:v>Paignton</c:v>
                </c:pt>
                <c:pt idx="15">
                  <c:v>Silverton</c:v>
                </c:pt>
                <c:pt idx="16">
                  <c:v>South Molton</c:v>
                </c:pt>
                <c:pt idx="17">
                  <c:v>Torquay</c:v>
                </c:pt>
              </c:strCache>
            </c:strRef>
          </c:cat>
          <c:val>
            <c:numRef>
              <c:f>Sheet5!$K$2:$K$19</c:f>
              <c:numCache>
                <c:formatCode>General</c:formatCode>
                <c:ptCount val="18"/>
                <c:pt idx="0">
                  <c:v>18</c:v>
                </c:pt>
                <c:pt idx="1">
                  <c:v>6</c:v>
                </c:pt>
                <c:pt idx="2">
                  <c:v>4</c:v>
                </c:pt>
                <c:pt idx="3">
                  <c:v>3</c:v>
                </c:pt>
                <c:pt idx="4">
                  <c:v>3</c:v>
                </c:pt>
                <c:pt idx="5">
                  <c:v>3</c:v>
                </c:pt>
                <c:pt idx="6">
                  <c:v>2</c:v>
                </c:pt>
                <c:pt idx="7">
                  <c:v>2</c:v>
                </c:pt>
                <c:pt idx="8">
                  <c:v>2</c:v>
                </c:pt>
                <c:pt idx="9">
                  <c:v>2</c:v>
                </c:pt>
                <c:pt idx="10">
                  <c:v>2</c:v>
                </c:pt>
                <c:pt idx="11">
                  <c:v>1</c:v>
                </c:pt>
                <c:pt idx="12">
                  <c:v>1</c:v>
                </c:pt>
                <c:pt idx="13">
                  <c:v>1</c:v>
                </c:pt>
                <c:pt idx="14">
                  <c:v>1</c:v>
                </c:pt>
                <c:pt idx="15">
                  <c:v>1</c:v>
                </c:pt>
                <c:pt idx="16">
                  <c:v>1</c:v>
                </c:pt>
                <c:pt idx="17">
                  <c:v>1</c:v>
                </c:pt>
              </c:numCache>
            </c:numRef>
          </c:val>
          <c:extLst xmlns:c16r2="http://schemas.microsoft.com/office/drawing/2015/06/chart">
            <c:ext xmlns:c16="http://schemas.microsoft.com/office/drawing/2014/chart" uri="{C3380CC4-5D6E-409C-BE32-E72D297353CC}">
              <c16:uniqueId val="{00000000-AAD7-410F-9A56-8E6BCBE047E3}"/>
            </c:ext>
          </c:extLst>
        </c:ser>
        <c:dLbls>
          <c:showLegendKey val="0"/>
          <c:showVal val="0"/>
          <c:showCatName val="0"/>
          <c:showSerName val="0"/>
          <c:showPercent val="0"/>
          <c:showBubbleSize val="0"/>
        </c:dLbls>
        <c:gapWidth val="50"/>
        <c:overlap val="-27"/>
        <c:axId val="232120704"/>
        <c:axId val="232122240"/>
      </c:barChart>
      <c:catAx>
        <c:axId val="23212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22240"/>
        <c:crosses val="autoZero"/>
        <c:auto val="1"/>
        <c:lblAlgn val="ctr"/>
        <c:lblOffset val="100"/>
        <c:noMultiLvlLbl val="0"/>
      </c:catAx>
      <c:valAx>
        <c:axId val="232122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20704"/>
        <c:crosses val="autoZero"/>
        <c:crossBetween val="between"/>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t>Ecclesiastical</a:t>
            </a:r>
            <a:r>
              <a:rPr lang="en-GB" sz="1200" baseline="0" dirty="0"/>
              <a:t> Crimes in Devon (including Plymouth) in 2020</a:t>
            </a:r>
            <a:endParaRPr lang="en-GB" sz="1200" dirty="0"/>
          </a:p>
        </c:rich>
      </c:tx>
      <c:layout/>
      <c:overlay val="0"/>
      <c:spPr>
        <a:noFill/>
        <a:ln>
          <a:noFill/>
        </a:ln>
        <a:effectLst/>
      </c:spPr>
    </c:title>
    <c:autoTitleDeleted val="0"/>
    <c:plotArea>
      <c:layout/>
      <c:barChart>
        <c:barDir val="bar"/>
        <c:grouping val="stacked"/>
        <c:varyColors val="0"/>
        <c:ser>
          <c:idx val="0"/>
          <c:order val="0"/>
          <c:tx>
            <c:strRef>
              <c:f>Sheet6!$B$20</c:f>
              <c:strCache>
                <c:ptCount val="1"/>
                <c:pt idx="0">
                  <c:v>Rural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Sheet6!$A$21:$A$25</c:f>
              <c:strCache>
                <c:ptCount val="5"/>
                <c:pt idx="0">
                  <c:v>Criminal Damage under £5000</c:v>
                </c:pt>
                <c:pt idx="1">
                  <c:v>Theft</c:v>
                </c:pt>
                <c:pt idx="2">
                  <c:v>Burglary</c:v>
                </c:pt>
                <c:pt idx="3">
                  <c:v>Attempt Theft</c:v>
                </c:pt>
                <c:pt idx="4">
                  <c:v>Attempt Burglary</c:v>
                </c:pt>
              </c:strCache>
            </c:strRef>
          </c:cat>
          <c:val>
            <c:numRef>
              <c:f>Sheet6!$B$21:$B$25</c:f>
              <c:numCache>
                <c:formatCode>General</c:formatCode>
                <c:ptCount val="5"/>
                <c:pt idx="0">
                  <c:v>10</c:v>
                </c:pt>
                <c:pt idx="1">
                  <c:v>6</c:v>
                </c:pt>
                <c:pt idx="2">
                  <c:v>1</c:v>
                </c:pt>
                <c:pt idx="3">
                  <c:v>1</c:v>
                </c:pt>
                <c:pt idx="4">
                  <c:v>2</c:v>
                </c:pt>
              </c:numCache>
            </c:numRef>
          </c:val>
          <c:extLst xmlns:c16r2="http://schemas.microsoft.com/office/drawing/2015/06/chart">
            <c:ext xmlns:c16="http://schemas.microsoft.com/office/drawing/2014/chart" uri="{C3380CC4-5D6E-409C-BE32-E72D297353CC}">
              <c16:uniqueId val="{00000000-DA40-49DC-98AF-1F18552440E5}"/>
            </c:ext>
          </c:extLst>
        </c:ser>
        <c:ser>
          <c:idx val="1"/>
          <c:order val="1"/>
          <c:tx>
            <c:strRef>
              <c:f>Sheet6!$C$20</c:f>
              <c:strCache>
                <c:ptCount val="1"/>
                <c:pt idx="0">
                  <c:v>Urban</c:v>
                </c:pt>
              </c:strCache>
            </c:strRef>
          </c:tx>
          <c:spPr>
            <a:solidFill>
              <a:schemeClr val="accent2"/>
            </a:solidFill>
            <a:ln>
              <a:noFill/>
            </a:ln>
            <a:effectLst/>
          </c:spPr>
          <c:invertIfNegative val="0"/>
          <c:dLbls>
            <c:dLbl>
              <c:idx val="0"/>
              <c:layout/>
              <c:tx>
                <c:rich>
                  <a:bodyPr/>
                  <a:lstStyle/>
                  <a:p>
                    <a:fld id="{B2F15E24-2123-4482-9B34-4ED4A90E7D06}" type="VALUE">
                      <a:rPr lang="en-US">
                        <a:solidFill>
                          <a:schemeClr val="bg1"/>
                        </a:solidFill>
                      </a:rPr>
                      <a:pPr/>
                      <a:t>[VALUE]</a:t>
                    </a:fld>
                    <a:endParaRPr lang="en-GB"/>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DA40-49DC-98AF-1F18552440E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A40-49DC-98AF-1F18552440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Sheet6!$A$21:$A$25</c:f>
              <c:strCache>
                <c:ptCount val="5"/>
                <c:pt idx="0">
                  <c:v>Criminal Damage under £5000</c:v>
                </c:pt>
                <c:pt idx="1">
                  <c:v>Theft</c:v>
                </c:pt>
                <c:pt idx="2">
                  <c:v>Burglary</c:v>
                </c:pt>
                <c:pt idx="3">
                  <c:v>Attempt Theft</c:v>
                </c:pt>
                <c:pt idx="4">
                  <c:v>Attempt Burglary</c:v>
                </c:pt>
              </c:strCache>
            </c:strRef>
          </c:cat>
          <c:val>
            <c:numRef>
              <c:f>Sheet6!$C$21:$C$25</c:f>
              <c:numCache>
                <c:formatCode>General</c:formatCode>
                <c:ptCount val="5"/>
                <c:pt idx="0">
                  <c:v>23</c:v>
                </c:pt>
                <c:pt idx="1">
                  <c:v>2</c:v>
                </c:pt>
                <c:pt idx="2">
                  <c:v>7</c:v>
                </c:pt>
                <c:pt idx="3">
                  <c:v>0</c:v>
                </c:pt>
                <c:pt idx="4">
                  <c:v>2</c:v>
                </c:pt>
              </c:numCache>
            </c:numRef>
          </c:val>
          <c:extLst xmlns:c16r2="http://schemas.microsoft.com/office/drawing/2015/06/chart">
            <c:ext xmlns:c16="http://schemas.microsoft.com/office/drawing/2014/chart" uri="{C3380CC4-5D6E-409C-BE32-E72D297353CC}">
              <c16:uniqueId val="{00000001-DA40-49DC-98AF-1F18552440E5}"/>
            </c:ext>
          </c:extLst>
        </c:ser>
        <c:dLbls>
          <c:showLegendKey val="0"/>
          <c:showVal val="0"/>
          <c:showCatName val="0"/>
          <c:showSerName val="0"/>
          <c:showPercent val="0"/>
          <c:showBubbleSize val="0"/>
        </c:dLbls>
        <c:gapWidth val="50"/>
        <c:overlap val="100"/>
        <c:axId val="232023168"/>
        <c:axId val="232024704"/>
      </c:barChart>
      <c:catAx>
        <c:axId val="23202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024704"/>
        <c:crosses val="autoZero"/>
        <c:auto val="1"/>
        <c:lblAlgn val="ctr"/>
        <c:lblOffset val="100"/>
        <c:noMultiLvlLbl val="0"/>
      </c:catAx>
      <c:valAx>
        <c:axId val="2320247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023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8E81D2-61FB-471E-93C4-05312DDC3A1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5D671-582A-4EB6-89AA-8DB53BDA6D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9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E81D2-61FB-471E-93C4-05312DDC3A1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249704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E81D2-61FB-471E-93C4-05312DDC3A1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73125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E81D2-61FB-471E-93C4-05312DDC3A1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18333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E81D2-61FB-471E-93C4-05312DDC3A1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5D671-582A-4EB6-89AA-8DB53BDA6D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E81D2-61FB-471E-93C4-05312DDC3A13}"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321196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8E81D2-61FB-471E-93C4-05312DDC3A13}" type="datetimeFigureOut">
              <a:rPr lang="en-GB" smtClean="0"/>
              <a:t>13/07/2021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137733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8E81D2-61FB-471E-93C4-05312DDC3A13}" type="datetimeFigureOut">
              <a:rPr lang="en-GB" smtClean="0"/>
              <a:t>13/07/2021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313388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8E81D2-61FB-471E-93C4-05312DDC3A13}" type="datetimeFigureOut">
              <a:rPr lang="en-GB" smtClean="0"/>
              <a:t>13/07/2021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281533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8E81D2-61FB-471E-93C4-05312DDC3A13}" type="datetimeFigureOut">
              <a:rPr lang="en-GB" smtClean="0"/>
              <a:t>13/07/2021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45D671-582A-4EB6-89AA-8DB53BDA6DEB}" type="slidenum">
              <a:rPr lang="en-GB" smtClean="0"/>
              <a:t>‹#›</a:t>
            </a:fld>
            <a:endParaRPr lang="en-GB"/>
          </a:p>
        </p:txBody>
      </p:sp>
    </p:spTree>
    <p:extLst>
      <p:ext uri="{BB962C8B-B14F-4D97-AF65-F5344CB8AC3E}">
        <p14:creationId xmlns:p14="http://schemas.microsoft.com/office/powerpoint/2010/main" val="422773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E81D2-61FB-471E-93C4-05312DDC3A13}"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5D671-582A-4EB6-89AA-8DB53BDA6DEB}" type="slidenum">
              <a:rPr lang="en-GB" smtClean="0"/>
              <a:t>‹#›</a:t>
            </a:fld>
            <a:endParaRPr lang="en-GB"/>
          </a:p>
        </p:txBody>
      </p:sp>
    </p:spTree>
    <p:extLst>
      <p:ext uri="{BB962C8B-B14F-4D97-AF65-F5344CB8AC3E}">
        <p14:creationId xmlns:p14="http://schemas.microsoft.com/office/powerpoint/2010/main" val="252412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8E81D2-61FB-471E-93C4-05312DDC3A13}" type="datetimeFigureOut">
              <a:rPr lang="en-GB" smtClean="0"/>
              <a:t>13/07/2021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45D671-582A-4EB6-89AA-8DB53BDA6DE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245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cid:99a52c6e-adc9-4296-bd9a-06e5f02cb4c7@GBRP123.PROD.OUTLOOK.COM" TargetMode="Externa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7.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10DCD7A-841B-4C9C-BB6E-DD2E6CAE1A5C}"/>
              </a:ext>
            </a:extLst>
          </p:cNvPr>
          <p:cNvSpPr>
            <a:spLocks noGrp="1"/>
          </p:cNvSpPr>
          <p:nvPr>
            <p:ph type="subTitle" idx="1"/>
          </p:nvPr>
        </p:nvSpPr>
        <p:spPr/>
        <p:txBody>
          <a:bodyPr>
            <a:normAutofit/>
          </a:bodyPr>
          <a:lstStyle/>
          <a:p>
            <a:r>
              <a:rPr lang="en-GB" sz="2800" dirty="0"/>
              <a:t>Devon Rural Affairs Update</a:t>
            </a:r>
          </a:p>
        </p:txBody>
      </p:sp>
      <p:sp>
        <p:nvSpPr>
          <p:cNvPr id="4" name="TextBox 3">
            <a:extLst>
              <a:ext uri="{FF2B5EF4-FFF2-40B4-BE49-F238E27FC236}">
                <a16:creationId xmlns:a16="http://schemas.microsoft.com/office/drawing/2014/main" xmlns="" id="{F09C0F23-CD5C-4E92-A696-207DCB0A2F5A}"/>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DF2737C9-9F30-4642-B26A-96317CA86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497" y="776369"/>
            <a:ext cx="5363507" cy="2852703"/>
          </a:xfrm>
          <a:prstGeom prst="rect">
            <a:avLst/>
          </a:prstGeom>
        </p:spPr>
      </p:pic>
    </p:spTree>
    <p:extLst>
      <p:ext uri="{BB962C8B-B14F-4D97-AF65-F5344CB8AC3E}">
        <p14:creationId xmlns:p14="http://schemas.microsoft.com/office/powerpoint/2010/main" val="20624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2356E-7C20-439E-B3BE-726ED61163BC}"/>
              </a:ext>
            </a:extLst>
          </p:cNvPr>
          <p:cNvSpPr>
            <a:spLocks noGrp="1"/>
          </p:cNvSpPr>
          <p:nvPr>
            <p:ph type="title"/>
          </p:nvPr>
        </p:nvSpPr>
        <p:spPr/>
        <p:txBody>
          <a:bodyPr>
            <a:normAutofit/>
          </a:bodyPr>
          <a:lstStyle/>
          <a:p>
            <a:r>
              <a:rPr lang="en-GB" sz="4400" dirty="0"/>
              <a:t>HERITAGE WATCH</a:t>
            </a:r>
          </a:p>
        </p:txBody>
      </p:sp>
      <p:sp>
        <p:nvSpPr>
          <p:cNvPr id="3" name="Content Placeholder 2">
            <a:extLst>
              <a:ext uri="{FF2B5EF4-FFF2-40B4-BE49-F238E27FC236}">
                <a16:creationId xmlns:a16="http://schemas.microsoft.com/office/drawing/2014/main" xmlns="" id="{6713CAC0-B9C2-424A-B208-CFF0AB997832}"/>
              </a:ext>
            </a:extLst>
          </p:cNvPr>
          <p:cNvSpPr>
            <a:spLocks noGrp="1"/>
          </p:cNvSpPr>
          <p:nvPr>
            <p:ph idx="1"/>
          </p:nvPr>
        </p:nvSpPr>
        <p:spPr>
          <a:xfrm>
            <a:off x="1189559" y="2793690"/>
            <a:ext cx="5353854" cy="2164204"/>
          </a:xfrm>
        </p:spPr>
        <p:txBody>
          <a:bodyPr>
            <a:normAutofit lnSpcReduction="10000"/>
          </a:bodyPr>
          <a:lstStyle/>
          <a:p>
            <a:pPr algn="just"/>
            <a:r>
              <a:rPr lang="en-GB" dirty="0"/>
              <a:t>Heritage Watch schemes enable the public to report and share information on crime, suspicious behaviour and damage they observe at heritage assets in their community or while out and about. </a:t>
            </a:r>
            <a:br>
              <a:rPr lang="en-GB" dirty="0"/>
            </a:br>
            <a:r>
              <a:rPr lang="en-GB" dirty="0"/>
              <a:t/>
            </a:r>
            <a:br>
              <a:rPr lang="en-GB" dirty="0"/>
            </a:br>
            <a:r>
              <a:rPr lang="en-GB" dirty="0"/>
              <a:t>Historic England is working with police services around the country to introduce more Heritage Watch schemes, including here.</a:t>
            </a:r>
          </a:p>
          <a:p>
            <a:pPr algn="just"/>
            <a:endParaRPr lang="en-GB" dirty="0"/>
          </a:p>
          <a:p>
            <a:pPr algn="just"/>
            <a:endParaRPr lang="en-GB" dirty="0"/>
          </a:p>
        </p:txBody>
      </p:sp>
      <p:pic>
        <p:nvPicPr>
          <p:cNvPr id="4" name="Picture 3">
            <a:extLst>
              <a:ext uri="{FF2B5EF4-FFF2-40B4-BE49-F238E27FC236}">
                <a16:creationId xmlns:a16="http://schemas.microsoft.com/office/drawing/2014/main" xmlns="" id="{3CCEA48F-C1BA-4C73-A619-B6527EDB3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BC8AA084-D56E-4FFF-B8E3-242080C8B91C}"/>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9A7528F6-1A68-4228-9869-6538D1188D2C}"/>
              </a:ext>
            </a:extLst>
          </p:cNvPr>
          <p:cNvPicPr>
            <a:picLocks noChangeAspect="1"/>
          </p:cNvPicPr>
          <p:nvPr/>
        </p:nvPicPr>
        <p:blipFill>
          <a:blip r:embed="rId3"/>
          <a:stretch>
            <a:fillRect/>
          </a:stretch>
        </p:blipFill>
        <p:spPr>
          <a:xfrm>
            <a:off x="7050157" y="1963403"/>
            <a:ext cx="4105523" cy="4099016"/>
          </a:xfrm>
          <a:prstGeom prst="rect">
            <a:avLst/>
          </a:prstGeom>
        </p:spPr>
      </p:pic>
      <p:sp>
        <p:nvSpPr>
          <p:cNvPr id="7" name="Rectangle 6">
            <a:extLst>
              <a:ext uri="{FF2B5EF4-FFF2-40B4-BE49-F238E27FC236}">
                <a16:creationId xmlns:a16="http://schemas.microsoft.com/office/drawing/2014/main" xmlns="" id="{855DC4BE-9275-4437-820B-7A2BFCBD2A6D}"/>
              </a:ext>
            </a:extLst>
          </p:cNvPr>
          <p:cNvSpPr/>
          <p:nvPr/>
        </p:nvSpPr>
        <p:spPr>
          <a:xfrm rot="19165886">
            <a:off x="6714259" y="3458913"/>
            <a:ext cx="4777321" cy="1107996"/>
          </a:xfrm>
          <a:prstGeom prst="rect">
            <a:avLst/>
          </a:prstGeom>
          <a:noFill/>
        </p:spPr>
        <p:txBody>
          <a:bodyPr wrap="square" lIns="91440" tIns="45720" rIns="91440" bIns="45720">
            <a:spAutoFit/>
          </a:bodyPr>
          <a:lstStyle/>
          <a:p>
            <a:pPr algn="ctr"/>
            <a:r>
              <a:rPr lang="en-US" sz="6600" b="1" cap="none" spc="0" dirty="0">
                <a:ln w="0"/>
                <a:solidFill>
                  <a:srgbClr val="FF0000"/>
                </a:solidFill>
                <a:effectLst>
                  <a:outerShdw blurRad="38100" dist="19050" dir="2700000" algn="tl" rotWithShape="0">
                    <a:schemeClr val="dk1">
                      <a:alpha val="40000"/>
                    </a:schemeClr>
                  </a:outerShdw>
                </a:effectLst>
              </a:rPr>
              <a:t>Coming Soon</a:t>
            </a:r>
          </a:p>
        </p:txBody>
      </p:sp>
    </p:spTree>
    <p:extLst>
      <p:ext uri="{BB962C8B-B14F-4D97-AF65-F5344CB8AC3E}">
        <p14:creationId xmlns:p14="http://schemas.microsoft.com/office/powerpoint/2010/main" val="36110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7A3F3-DAB7-4B2C-B294-B5DD28333C1C}"/>
              </a:ext>
            </a:extLst>
          </p:cNvPr>
          <p:cNvSpPr>
            <a:spLocks noGrp="1"/>
          </p:cNvSpPr>
          <p:nvPr>
            <p:ph type="title"/>
          </p:nvPr>
        </p:nvSpPr>
        <p:spPr/>
        <p:txBody>
          <a:bodyPr>
            <a:normAutofit/>
          </a:bodyPr>
          <a:lstStyle/>
          <a:p>
            <a:r>
              <a:rPr lang="en-GB" sz="4400" dirty="0"/>
              <a:t>WHO WE ARE &amp; WHAT WE DO</a:t>
            </a:r>
          </a:p>
        </p:txBody>
      </p:sp>
      <p:sp>
        <p:nvSpPr>
          <p:cNvPr id="3" name="Content Placeholder 2">
            <a:extLst>
              <a:ext uri="{FF2B5EF4-FFF2-40B4-BE49-F238E27FC236}">
                <a16:creationId xmlns:a16="http://schemas.microsoft.com/office/drawing/2014/main" xmlns="" id="{2B9356A7-309D-4D96-A9AF-5B6F2B05C5FC}"/>
              </a:ext>
            </a:extLst>
          </p:cNvPr>
          <p:cNvSpPr>
            <a:spLocks noGrp="1"/>
          </p:cNvSpPr>
          <p:nvPr>
            <p:ph idx="1"/>
          </p:nvPr>
        </p:nvSpPr>
        <p:spPr>
          <a:xfrm>
            <a:off x="5754848" y="1966775"/>
            <a:ext cx="5400832" cy="4023360"/>
          </a:xfrm>
        </p:spPr>
        <p:txBody>
          <a:bodyPr>
            <a:normAutofit/>
          </a:bodyPr>
          <a:lstStyle/>
          <a:p>
            <a:pPr algn="just"/>
            <a:r>
              <a:rPr lang="en-GB" sz="1800" b="1" dirty="0">
                <a:solidFill>
                  <a:schemeClr val="tx2"/>
                </a:solidFill>
              </a:rPr>
              <a:t>Our Role </a:t>
            </a:r>
            <a:r>
              <a:rPr lang="en-GB" sz="1800" dirty="0"/>
              <a:t>– To act as a focal point for partner agencies, driving activity to ensure the NPCC National Rural Affairs strategy priorities are delivered in Devon and Cornwall.</a:t>
            </a:r>
          </a:p>
          <a:p>
            <a:endParaRPr lang="en-GB" sz="1800" dirty="0"/>
          </a:p>
          <a:p>
            <a:r>
              <a:rPr lang="en-GB" sz="1800" b="1" dirty="0">
                <a:solidFill>
                  <a:schemeClr val="tx2"/>
                </a:solidFill>
              </a:rPr>
              <a:t>What do Rural Affairs Officers do?</a:t>
            </a:r>
          </a:p>
          <a:p>
            <a:pPr lvl="1" algn="just">
              <a:buFont typeface="Arial" panose="020B0604020202020204" pitchFamily="34" charset="0"/>
              <a:buChar char="•"/>
            </a:pPr>
            <a:r>
              <a:rPr lang="en-GB" sz="1600" dirty="0"/>
              <a:t>Build best practice within the service including training and toolkits</a:t>
            </a:r>
          </a:p>
          <a:p>
            <a:pPr lvl="1" algn="just">
              <a:buFont typeface="Arial" panose="020B0604020202020204" pitchFamily="34" charset="0"/>
              <a:buChar char="•"/>
            </a:pPr>
            <a:r>
              <a:rPr lang="en-GB" sz="1600" dirty="0"/>
              <a:t>Improve the way the service collates intelligence and raise emerging issues</a:t>
            </a:r>
          </a:p>
          <a:p>
            <a:pPr lvl="1" algn="just">
              <a:buFont typeface="Arial" panose="020B0604020202020204" pitchFamily="34" charset="0"/>
              <a:buChar char="•"/>
            </a:pPr>
            <a:r>
              <a:rPr lang="en-GB" sz="1600" dirty="0"/>
              <a:t>Co-ordinate the service's response to rural crime with our strategic partners</a:t>
            </a:r>
          </a:p>
          <a:p>
            <a:pPr lvl="1" algn="just">
              <a:buFont typeface="Arial" panose="020B0604020202020204" pitchFamily="34" charset="0"/>
              <a:buChar char="•"/>
            </a:pPr>
            <a:r>
              <a:rPr lang="en-GB" sz="1600" dirty="0"/>
              <a:t>Improve the service's working relationship with partner agencies and businesses</a:t>
            </a:r>
          </a:p>
          <a:p>
            <a:endParaRPr lang="en-GB" dirty="0"/>
          </a:p>
          <a:p>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xmlns="" id="{016D82A8-34EF-4E98-93DE-7C24335E5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1E69A5D2-83AA-422C-B127-A3E776E8B878}"/>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8" name="Picture 7">
            <a:extLst>
              <a:ext uri="{FF2B5EF4-FFF2-40B4-BE49-F238E27FC236}">
                <a16:creationId xmlns:a16="http://schemas.microsoft.com/office/drawing/2014/main" xmlns="" id="{189D8765-6CE4-40D8-9AB8-874F70F96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420" y="2410396"/>
            <a:ext cx="1352550" cy="135890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xmlns="" id="{5B8FE05F-AE5D-4E50-BD39-26A8A8241512}"/>
              </a:ext>
            </a:extLst>
          </p:cNvPr>
          <p:cNvSpPr txBox="1"/>
          <p:nvPr/>
        </p:nvSpPr>
        <p:spPr>
          <a:xfrm>
            <a:off x="1188420" y="3769296"/>
            <a:ext cx="1347420" cy="307777"/>
          </a:xfrm>
          <a:prstGeom prst="rect">
            <a:avLst/>
          </a:prstGeom>
          <a:noFill/>
        </p:spPr>
        <p:txBody>
          <a:bodyPr wrap="none" rtlCol="0">
            <a:spAutoFit/>
          </a:bodyPr>
          <a:lstStyle/>
          <a:p>
            <a:r>
              <a:rPr lang="en-GB" sz="1400" b="1" dirty="0">
                <a:solidFill>
                  <a:schemeClr val="tx2"/>
                </a:solidFill>
              </a:rPr>
              <a:t>PC Martin BECK</a:t>
            </a:r>
          </a:p>
        </p:txBody>
      </p:sp>
      <p:pic>
        <p:nvPicPr>
          <p:cNvPr id="11" name="Picture 10">
            <a:extLst>
              <a:ext uri="{FF2B5EF4-FFF2-40B4-BE49-F238E27FC236}">
                <a16:creationId xmlns:a16="http://schemas.microsoft.com/office/drawing/2014/main" xmlns="" id="{B0039291-63BA-4B28-953D-C16F84C47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894" y="2410396"/>
            <a:ext cx="1358900" cy="1346200"/>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xmlns="" id="{EB8300D7-5C63-40E0-B1F9-8D9C26266405}"/>
              </a:ext>
            </a:extLst>
          </p:cNvPr>
          <p:cNvSpPr txBox="1"/>
          <p:nvPr/>
        </p:nvSpPr>
        <p:spPr>
          <a:xfrm>
            <a:off x="3326209" y="3769296"/>
            <a:ext cx="1638269" cy="307777"/>
          </a:xfrm>
          <a:prstGeom prst="rect">
            <a:avLst/>
          </a:prstGeom>
          <a:noFill/>
        </p:spPr>
        <p:txBody>
          <a:bodyPr wrap="none" rtlCol="0">
            <a:spAutoFit/>
          </a:bodyPr>
          <a:lstStyle/>
          <a:p>
            <a:r>
              <a:rPr lang="en-GB" sz="1400" b="1" dirty="0">
                <a:solidFill>
                  <a:schemeClr val="tx2"/>
                </a:solidFill>
              </a:rPr>
              <a:t>PC Kerry WHITTING</a:t>
            </a:r>
          </a:p>
        </p:txBody>
      </p:sp>
      <p:pic>
        <p:nvPicPr>
          <p:cNvPr id="13" name="Picture 12">
            <a:extLst>
              <a:ext uri="{FF2B5EF4-FFF2-40B4-BE49-F238E27FC236}">
                <a16:creationId xmlns:a16="http://schemas.microsoft.com/office/drawing/2014/main" xmlns="" id="{F506014B-E4F8-4147-98BA-F35D2FAD3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378" y="4402817"/>
            <a:ext cx="1360630" cy="1450757"/>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xmlns="" id="{602E6DAF-DF82-4AC7-8591-6DA160842093}"/>
              </a:ext>
            </a:extLst>
          </p:cNvPr>
          <p:cNvSpPr txBox="1"/>
          <p:nvPr/>
        </p:nvSpPr>
        <p:spPr>
          <a:xfrm>
            <a:off x="2317515" y="5836247"/>
            <a:ext cx="1300356" cy="307777"/>
          </a:xfrm>
          <a:prstGeom prst="rect">
            <a:avLst/>
          </a:prstGeom>
          <a:noFill/>
        </p:spPr>
        <p:txBody>
          <a:bodyPr wrap="none" rtlCol="0">
            <a:spAutoFit/>
          </a:bodyPr>
          <a:lstStyle/>
          <a:p>
            <a:r>
              <a:rPr lang="en-GB" sz="1400" b="1" dirty="0">
                <a:solidFill>
                  <a:schemeClr val="tx2"/>
                </a:solidFill>
              </a:rPr>
              <a:t>SC Adam BUSH</a:t>
            </a:r>
          </a:p>
        </p:txBody>
      </p:sp>
      <p:sp>
        <p:nvSpPr>
          <p:cNvPr id="14" name="TextBox 13">
            <a:extLst>
              <a:ext uri="{FF2B5EF4-FFF2-40B4-BE49-F238E27FC236}">
                <a16:creationId xmlns:a16="http://schemas.microsoft.com/office/drawing/2014/main" xmlns="" id="{BFBBBEAF-B407-43BA-8B50-A0CFCACC7A80}"/>
              </a:ext>
            </a:extLst>
          </p:cNvPr>
          <p:cNvSpPr txBox="1"/>
          <p:nvPr/>
        </p:nvSpPr>
        <p:spPr>
          <a:xfrm>
            <a:off x="2409495" y="1807228"/>
            <a:ext cx="1116396" cy="461665"/>
          </a:xfrm>
          <a:prstGeom prst="rect">
            <a:avLst/>
          </a:prstGeom>
          <a:noFill/>
        </p:spPr>
        <p:txBody>
          <a:bodyPr wrap="none" rtlCol="0">
            <a:spAutoFit/>
          </a:bodyPr>
          <a:lstStyle/>
          <a:p>
            <a:r>
              <a:rPr lang="en-GB" sz="2400" b="1" dirty="0">
                <a:solidFill>
                  <a:schemeClr val="tx2"/>
                </a:solidFill>
              </a:rPr>
              <a:t>DEVON</a:t>
            </a:r>
            <a:endParaRPr lang="en-GB" b="1" dirty="0">
              <a:solidFill>
                <a:schemeClr val="tx2"/>
              </a:solidFill>
            </a:endParaRPr>
          </a:p>
        </p:txBody>
      </p:sp>
    </p:spTree>
    <p:extLst>
      <p:ext uri="{BB962C8B-B14F-4D97-AF65-F5344CB8AC3E}">
        <p14:creationId xmlns:p14="http://schemas.microsoft.com/office/powerpoint/2010/main" val="161368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44A1C9B-6B9C-4892-B322-310999AD26A4}"/>
              </a:ext>
            </a:extLst>
          </p:cNvPr>
          <p:cNvGrpSpPr/>
          <p:nvPr/>
        </p:nvGrpSpPr>
        <p:grpSpPr>
          <a:xfrm>
            <a:off x="8223262" y="3659386"/>
            <a:ext cx="3448700" cy="2643440"/>
            <a:chOff x="8003129" y="1896079"/>
            <a:chExt cx="3448700" cy="2643440"/>
          </a:xfrm>
        </p:grpSpPr>
        <p:sp>
          <p:nvSpPr>
            <p:cNvPr id="13" name="Rectangle: Top Corners Rounded 12">
              <a:extLst>
                <a:ext uri="{FF2B5EF4-FFF2-40B4-BE49-F238E27FC236}">
                  <a16:creationId xmlns:a16="http://schemas.microsoft.com/office/drawing/2014/main" xmlns="" id="{4CF6EF9F-72D6-41F9-9A9E-C582BF027B1F}"/>
                </a:ext>
              </a:extLst>
            </p:cNvPr>
            <p:cNvSpPr/>
            <p:nvPr/>
          </p:nvSpPr>
          <p:spPr>
            <a:xfrm rot="10800000">
              <a:off x="8003129" y="1896079"/>
              <a:ext cx="3448700" cy="2643440"/>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Top Corners Rounded 12">
              <a:extLst>
                <a:ext uri="{FF2B5EF4-FFF2-40B4-BE49-F238E27FC236}">
                  <a16:creationId xmlns:a16="http://schemas.microsoft.com/office/drawing/2014/main" xmlns="" id="{C5C53023-059B-4D1A-B17B-87316368D04E}"/>
                </a:ext>
              </a:extLst>
            </p:cNvPr>
            <p:cNvSpPr txBox="1"/>
            <p:nvPr/>
          </p:nvSpPr>
          <p:spPr>
            <a:xfrm rot="21600000">
              <a:off x="8084424" y="1896079"/>
              <a:ext cx="3286110" cy="2562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endParaRPr lang="en-GB" sz="1600" b="1" kern="1200" dirty="0">
                <a:solidFill>
                  <a:schemeClr val="tx2"/>
                </a:solidFill>
              </a:endParaRPr>
            </a:p>
            <a:p>
              <a:pPr marL="0" lvl="0" indent="0" algn="l" defTabSz="800100">
                <a:lnSpc>
                  <a:spcPct val="90000"/>
                </a:lnSpc>
                <a:spcBef>
                  <a:spcPct val="0"/>
                </a:spcBef>
                <a:spcAft>
                  <a:spcPct val="35000"/>
                </a:spcAft>
                <a:buNone/>
              </a:pPr>
              <a:r>
                <a:rPr lang="en-GB" sz="1600" b="1" kern="1200" dirty="0">
                  <a:solidFill>
                    <a:schemeClr val="tx2"/>
                  </a:solidFill>
                </a:rPr>
                <a:t>Heritage &amp; Cultural Property Crime</a:t>
              </a:r>
            </a:p>
            <a:p>
              <a:pPr marL="171450" lvl="1" indent="-171450" algn="l" defTabSz="800100">
                <a:lnSpc>
                  <a:spcPct val="90000"/>
                </a:lnSpc>
                <a:spcBef>
                  <a:spcPct val="0"/>
                </a:spcBef>
                <a:spcAft>
                  <a:spcPct val="15000"/>
                </a:spcAft>
                <a:buChar char="•"/>
              </a:pPr>
              <a:r>
                <a:rPr lang="en-GB" sz="1400" kern="1200" dirty="0"/>
                <a:t>Criminal Damage to Sites/Buildings</a:t>
              </a:r>
            </a:p>
            <a:p>
              <a:pPr marL="171450" lvl="1" indent="-171450" algn="l" defTabSz="800100">
                <a:lnSpc>
                  <a:spcPct val="90000"/>
                </a:lnSpc>
                <a:spcBef>
                  <a:spcPct val="0"/>
                </a:spcBef>
                <a:spcAft>
                  <a:spcPct val="15000"/>
                </a:spcAft>
                <a:buChar char="•"/>
              </a:pPr>
              <a:r>
                <a:rPr lang="en-GB" sz="1400" kern="1200" dirty="0"/>
                <a:t>Theft from Heritage Sites/Buildings</a:t>
              </a:r>
            </a:p>
            <a:p>
              <a:pPr marL="171450" lvl="1" indent="-171450" algn="l" defTabSz="800100">
                <a:lnSpc>
                  <a:spcPct val="90000"/>
                </a:lnSpc>
                <a:spcBef>
                  <a:spcPct val="0"/>
                </a:spcBef>
                <a:spcAft>
                  <a:spcPct val="15000"/>
                </a:spcAft>
                <a:buChar char="•"/>
              </a:pPr>
              <a:r>
                <a:rPr lang="en-GB" sz="1400" kern="1200" dirty="0"/>
                <a:t>Theft of Heritage/Cultural Assets</a:t>
              </a:r>
            </a:p>
          </p:txBody>
        </p:sp>
      </p:grpSp>
      <p:grpSp>
        <p:nvGrpSpPr>
          <p:cNvPr id="10" name="Group 9">
            <a:extLst>
              <a:ext uri="{FF2B5EF4-FFF2-40B4-BE49-F238E27FC236}">
                <a16:creationId xmlns:a16="http://schemas.microsoft.com/office/drawing/2014/main" xmlns="" id="{5E7020DB-1752-4F0F-95FB-18115CD0075A}"/>
              </a:ext>
            </a:extLst>
          </p:cNvPr>
          <p:cNvGrpSpPr/>
          <p:nvPr/>
        </p:nvGrpSpPr>
        <p:grpSpPr>
          <a:xfrm>
            <a:off x="4371649" y="3693370"/>
            <a:ext cx="3448700" cy="2598128"/>
            <a:chOff x="4151516" y="1930063"/>
            <a:chExt cx="3448700" cy="2598128"/>
          </a:xfrm>
        </p:grpSpPr>
        <p:sp>
          <p:nvSpPr>
            <p:cNvPr id="15" name="Rectangle: Top Corners Rounded 14">
              <a:extLst>
                <a:ext uri="{FF2B5EF4-FFF2-40B4-BE49-F238E27FC236}">
                  <a16:creationId xmlns:a16="http://schemas.microsoft.com/office/drawing/2014/main" xmlns="" id="{19A3A2A3-0FBF-46EE-A5EB-20E53873ABEE}"/>
                </a:ext>
              </a:extLst>
            </p:cNvPr>
            <p:cNvSpPr/>
            <p:nvPr/>
          </p:nvSpPr>
          <p:spPr>
            <a:xfrm rot="10800000">
              <a:off x="4151516" y="1930063"/>
              <a:ext cx="3448700" cy="2598128"/>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Top Corners Rounded 9">
              <a:extLst>
                <a:ext uri="{FF2B5EF4-FFF2-40B4-BE49-F238E27FC236}">
                  <a16:creationId xmlns:a16="http://schemas.microsoft.com/office/drawing/2014/main" xmlns="" id="{B666067A-267E-489B-9291-EBA91AD34EFF}"/>
                </a:ext>
              </a:extLst>
            </p:cNvPr>
            <p:cNvSpPr txBox="1"/>
            <p:nvPr/>
          </p:nvSpPr>
          <p:spPr>
            <a:xfrm rot="21600000">
              <a:off x="4231417" y="1930063"/>
              <a:ext cx="3288898" cy="2518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endParaRPr lang="en-GB" sz="1600" b="1" kern="1200" dirty="0">
                <a:solidFill>
                  <a:schemeClr val="tx2"/>
                </a:solidFill>
              </a:endParaRPr>
            </a:p>
            <a:p>
              <a:pPr marL="0" lvl="0" indent="0" algn="l" defTabSz="800100">
                <a:lnSpc>
                  <a:spcPct val="90000"/>
                </a:lnSpc>
                <a:spcBef>
                  <a:spcPct val="0"/>
                </a:spcBef>
                <a:spcAft>
                  <a:spcPct val="35000"/>
                </a:spcAft>
                <a:buNone/>
              </a:pPr>
              <a:r>
                <a:rPr lang="en-GB" sz="1600" b="1" kern="1200" dirty="0">
                  <a:solidFill>
                    <a:schemeClr val="tx2"/>
                  </a:solidFill>
                </a:rPr>
                <a:t>Wildlife Crime</a:t>
              </a:r>
            </a:p>
            <a:p>
              <a:pPr marL="171450" lvl="1" indent="-171450" algn="l" defTabSz="800100">
                <a:lnSpc>
                  <a:spcPct val="90000"/>
                </a:lnSpc>
                <a:spcBef>
                  <a:spcPct val="0"/>
                </a:spcBef>
                <a:spcAft>
                  <a:spcPct val="15000"/>
                </a:spcAft>
                <a:buChar char="•"/>
              </a:pPr>
              <a:r>
                <a:rPr lang="en-GB" sz="1400" kern="1200" dirty="0"/>
                <a:t>Badger Persecution</a:t>
              </a:r>
            </a:p>
            <a:p>
              <a:pPr marL="171450" lvl="1" indent="-171450" algn="l" defTabSz="800100">
                <a:lnSpc>
                  <a:spcPct val="90000"/>
                </a:lnSpc>
                <a:spcBef>
                  <a:spcPct val="0"/>
                </a:spcBef>
                <a:spcAft>
                  <a:spcPct val="15000"/>
                </a:spcAft>
                <a:buChar char="•"/>
              </a:pPr>
              <a:r>
                <a:rPr lang="en-GB" sz="1400" kern="1200" dirty="0"/>
                <a:t>Bat Persecution</a:t>
              </a:r>
            </a:p>
            <a:p>
              <a:pPr marL="171450" lvl="1" indent="-171450" algn="l" defTabSz="800100">
                <a:lnSpc>
                  <a:spcPct val="90000"/>
                </a:lnSpc>
                <a:spcBef>
                  <a:spcPct val="0"/>
                </a:spcBef>
                <a:spcAft>
                  <a:spcPct val="15000"/>
                </a:spcAft>
                <a:buChar char="•"/>
              </a:pPr>
              <a:r>
                <a:rPr lang="en-GB" sz="1400" kern="1200" dirty="0"/>
                <a:t>Raptor Persecution</a:t>
              </a:r>
            </a:p>
            <a:p>
              <a:pPr marL="171450" lvl="1" indent="-171450" algn="l" defTabSz="800100">
                <a:lnSpc>
                  <a:spcPct val="90000"/>
                </a:lnSpc>
                <a:spcBef>
                  <a:spcPct val="0"/>
                </a:spcBef>
                <a:spcAft>
                  <a:spcPct val="15000"/>
                </a:spcAft>
                <a:buChar char="•"/>
              </a:pPr>
              <a:r>
                <a:rPr lang="en-GB" sz="1400" kern="1200" dirty="0"/>
                <a:t>CITES</a:t>
              </a:r>
            </a:p>
            <a:p>
              <a:pPr marL="171450" lvl="1" indent="-171450" algn="l" defTabSz="800100">
                <a:lnSpc>
                  <a:spcPct val="90000"/>
                </a:lnSpc>
                <a:spcBef>
                  <a:spcPct val="0"/>
                </a:spcBef>
                <a:spcAft>
                  <a:spcPct val="15000"/>
                </a:spcAft>
                <a:buChar char="•"/>
              </a:pPr>
              <a:r>
                <a:rPr lang="en-GB" sz="1400" kern="1200" dirty="0"/>
                <a:t>Freshwater Pearl Mussels</a:t>
              </a:r>
            </a:p>
            <a:p>
              <a:pPr marL="171450" lvl="1" indent="-171450" algn="l" defTabSz="800100">
                <a:lnSpc>
                  <a:spcPct val="90000"/>
                </a:lnSpc>
                <a:spcBef>
                  <a:spcPct val="0"/>
                </a:spcBef>
                <a:spcAft>
                  <a:spcPct val="15000"/>
                </a:spcAft>
                <a:buChar char="•"/>
              </a:pPr>
              <a:r>
                <a:rPr lang="en-GB" sz="1400" kern="1200" dirty="0"/>
                <a:t>Cyber-Enabled Wildlife Crime</a:t>
              </a:r>
            </a:p>
            <a:p>
              <a:pPr marL="171450" lvl="1" indent="-171450" algn="l" defTabSz="800100">
                <a:lnSpc>
                  <a:spcPct val="90000"/>
                </a:lnSpc>
                <a:spcBef>
                  <a:spcPct val="0"/>
                </a:spcBef>
                <a:spcAft>
                  <a:spcPct val="15000"/>
                </a:spcAft>
                <a:buChar char="•"/>
              </a:pPr>
              <a:r>
                <a:rPr lang="en-GB" sz="1400" kern="1200" dirty="0"/>
                <a:t>*Poaching</a:t>
              </a:r>
            </a:p>
          </p:txBody>
        </p:sp>
      </p:grpSp>
      <p:grpSp>
        <p:nvGrpSpPr>
          <p:cNvPr id="8" name="Group 7">
            <a:extLst>
              <a:ext uri="{FF2B5EF4-FFF2-40B4-BE49-F238E27FC236}">
                <a16:creationId xmlns:a16="http://schemas.microsoft.com/office/drawing/2014/main" xmlns="" id="{A6B8BC7B-5E8C-4623-8963-99EF0240F117}"/>
              </a:ext>
            </a:extLst>
          </p:cNvPr>
          <p:cNvGrpSpPr/>
          <p:nvPr/>
        </p:nvGrpSpPr>
        <p:grpSpPr>
          <a:xfrm>
            <a:off x="578078" y="3673665"/>
            <a:ext cx="3448700" cy="2613216"/>
            <a:chOff x="357945" y="1918747"/>
            <a:chExt cx="3448700" cy="2613216"/>
          </a:xfrm>
        </p:grpSpPr>
        <p:sp>
          <p:nvSpPr>
            <p:cNvPr id="17" name="Rectangle: Top Corners Rounded 16">
              <a:extLst>
                <a:ext uri="{FF2B5EF4-FFF2-40B4-BE49-F238E27FC236}">
                  <a16:creationId xmlns:a16="http://schemas.microsoft.com/office/drawing/2014/main" xmlns="" id="{367E457D-D11D-4AD8-82F4-9395088FB25B}"/>
                </a:ext>
              </a:extLst>
            </p:cNvPr>
            <p:cNvSpPr/>
            <p:nvPr/>
          </p:nvSpPr>
          <p:spPr>
            <a:xfrm rot="10800000">
              <a:off x="357945" y="1918747"/>
              <a:ext cx="3448700" cy="2613216"/>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Top Corners Rounded 6">
              <a:extLst>
                <a:ext uri="{FF2B5EF4-FFF2-40B4-BE49-F238E27FC236}">
                  <a16:creationId xmlns:a16="http://schemas.microsoft.com/office/drawing/2014/main" xmlns="" id="{71C524BE-9952-4AB1-A9F9-4C0418077C80}"/>
                </a:ext>
              </a:extLst>
            </p:cNvPr>
            <p:cNvSpPr txBox="1"/>
            <p:nvPr/>
          </p:nvSpPr>
          <p:spPr>
            <a:xfrm rot="21600000">
              <a:off x="438310" y="1918747"/>
              <a:ext cx="3287970" cy="253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endParaRPr lang="en-GB" sz="1600" b="1" kern="1200" dirty="0">
                <a:solidFill>
                  <a:schemeClr val="tx2"/>
                </a:solidFill>
              </a:endParaRPr>
            </a:p>
            <a:p>
              <a:pPr marL="0" lvl="0" indent="0" algn="l" defTabSz="800100">
                <a:lnSpc>
                  <a:spcPct val="90000"/>
                </a:lnSpc>
                <a:spcBef>
                  <a:spcPct val="0"/>
                </a:spcBef>
                <a:spcAft>
                  <a:spcPct val="35000"/>
                </a:spcAft>
                <a:buNone/>
              </a:pPr>
              <a:r>
                <a:rPr lang="en-GB" sz="1600" b="1" kern="1200" dirty="0">
                  <a:solidFill>
                    <a:schemeClr val="tx2"/>
                  </a:solidFill>
                </a:rPr>
                <a:t>Rural Affairs</a:t>
              </a:r>
            </a:p>
            <a:p>
              <a:pPr marL="171450" lvl="1" indent="-171450" algn="l" defTabSz="800100">
                <a:lnSpc>
                  <a:spcPct val="90000"/>
                </a:lnSpc>
                <a:spcBef>
                  <a:spcPct val="0"/>
                </a:spcBef>
                <a:spcAft>
                  <a:spcPct val="15000"/>
                </a:spcAft>
                <a:buChar char="•"/>
              </a:pPr>
              <a:r>
                <a:rPr lang="en-GB" sz="1400" kern="1200" dirty="0"/>
                <a:t>Farm Machinery, Plant &amp; Vehicle Theft</a:t>
              </a:r>
            </a:p>
            <a:p>
              <a:pPr marL="171450" lvl="1" indent="-171450" algn="l" defTabSz="800100">
                <a:lnSpc>
                  <a:spcPct val="90000"/>
                </a:lnSpc>
                <a:spcBef>
                  <a:spcPct val="0"/>
                </a:spcBef>
                <a:spcAft>
                  <a:spcPct val="15000"/>
                </a:spcAft>
                <a:buChar char="•"/>
              </a:pPr>
              <a:r>
                <a:rPr lang="en-GB" sz="1400" kern="1200" dirty="0"/>
                <a:t>Livestock Offences</a:t>
              </a:r>
            </a:p>
            <a:p>
              <a:pPr marL="171450" lvl="1" indent="-171450" algn="l" defTabSz="800100">
                <a:lnSpc>
                  <a:spcPct val="90000"/>
                </a:lnSpc>
                <a:spcBef>
                  <a:spcPct val="0"/>
                </a:spcBef>
                <a:spcAft>
                  <a:spcPct val="15000"/>
                </a:spcAft>
                <a:buChar char="•"/>
              </a:pPr>
              <a:r>
                <a:rPr lang="en-GB" sz="1400" kern="1200" dirty="0"/>
                <a:t>Fuel/Battery Theft</a:t>
              </a:r>
            </a:p>
            <a:p>
              <a:pPr marL="171450" lvl="1" indent="-171450" algn="l" defTabSz="800100">
                <a:lnSpc>
                  <a:spcPct val="90000"/>
                </a:lnSpc>
                <a:spcBef>
                  <a:spcPct val="0"/>
                </a:spcBef>
                <a:spcAft>
                  <a:spcPct val="15000"/>
                </a:spcAft>
                <a:buChar char="•"/>
              </a:pPr>
              <a:r>
                <a:rPr lang="en-GB" sz="1400" kern="1200" dirty="0"/>
                <a:t>Equine Crime</a:t>
              </a:r>
            </a:p>
            <a:p>
              <a:pPr marL="171450" lvl="1" indent="-171450" algn="l" defTabSz="800100">
                <a:lnSpc>
                  <a:spcPct val="90000"/>
                </a:lnSpc>
                <a:spcBef>
                  <a:spcPct val="0"/>
                </a:spcBef>
                <a:spcAft>
                  <a:spcPct val="15000"/>
                </a:spcAft>
                <a:buChar char="•"/>
              </a:pPr>
              <a:r>
                <a:rPr lang="en-GB" sz="1400" kern="1200" dirty="0"/>
                <a:t>Fly Tipping</a:t>
              </a:r>
            </a:p>
            <a:p>
              <a:pPr marL="171450" lvl="1" indent="-171450" algn="l" defTabSz="800100">
                <a:lnSpc>
                  <a:spcPct val="90000"/>
                </a:lnSpc>
                <a:spcBef>
                  <a:spcPct val="0"/>
                </a:spcBef>
                <a:spcAft>
                  <a:spcPct val="15000"/>
                </a:spcAft>
                <a:buChar char="•"/>
              </a:pPr>
              <a:r>
                <a:rPr lang="en-GB" sz="1400" kern="1200" dirty="0"/>
                <a:t>*Poaching</a:t>
              </a:r>
            </a:p>
          </p:txBody>
        </p:sp>
      </p:grpSp>
      <p:sp>
        <p:nvSpPr>
          <p:cNvPr id="2" name="Title 1">
            <a:extLst>
              <a:ext uri="{FF2B5EF4-FFF2-40B4-BE49-F238E27FC236}">
                <a16:creationId xmlns:a16="http://schemas.microsoft.com/office/drawing/2014/main" xmlns="" id="{FF7D4566-54C0-4B54-8E84-61D504A864E5}"/>
              </a:ext>
            </a:extLst>
          </p:cNvPr>
          <p:cNvSpPr>
            <a:spLocks noGrp="1"/>
          </p:cNvSpPr>
          <p:nvPr>
            <p:ph type="title"/>
          </p:nvPr>
        </p:nvSpPr>
        <p:spPr/>
        <p:txBody>
          <a:bodyPr>
            <a:normAutofit/>
          </a:bodyPr>
          <a:lstStyle/>
          <a:p>
            <a:r>
              <a:rPr lang="en-GB" sz="4400" dirty="0"/>
              <a:t>RURAL AFFAIRS PRIORITIES</a:t>
            </a:r>
          </a:p>
        </p:txBody>
      </p:sp>
      <p:pic>
        <p:nvPicPr>
          <p:cNvPr id="4" name="Picture 3">
            <a:extLst>
              <a:ext uri="{FF2B5EF4-FFF2-40B4-BE49-F238E27FC236}">
                <a16:creationId xmlns:a16="http://schemas.microsoft.com/office/drawing/2014/main" xmlns="" id="{AE4742C0-492C-4A43-9ADF-3DF5FB748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25EB013F-BA28-4F4C-BE9E-FDE5258A2B58}"/>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sp>
        <p:nvSpPr>
          <p:cNvPr id="6" name="Rectangle: Rounded Corners 5">
            <a:extLst>
              <a:ext uri="{FF2B5EF4-FFF2-40B4-BE49-F238E27FC236}">
                <a16:creationId xmlns:a16="http://schemas.microsoft.com/office/drawing/2014/main" xmlns="" id="{5669F5B6-AAE1-4412-83C5-84E3DF468E1E}"/>
              </a:ext>
            </a:extLst>
          </p:cNvPr>
          <p:cNvSpPr/>
          <p:nvPr/>
        </p:nvSpPr>
        <p:spPr>
          <a:xfrm>
            <a:off x="402671" y="1826145"/>
            <a:ext cx="11341915" cy="2023648"/>
          </a:xfrm>
          <a:prstGeom prst="roundRect">
            <a:avLst>
              <a:gd name="adj" fmla="val 10000"/>
            </a:avLst>
          </a:prstGeom>
          <a:solidFill>
            <a:schemeClr val="tx2">
              <a:lumMod val="60000"/>
              <a:lumOff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angle: Rounded Corners 6">
            <a:extLst>
              <a:ext uri="{FF2B5EF4-FFF2-40B4-BE49-F238E27FC236}">
                <a16:creationId xmlns:a16="http://schemas.microsoft.com/office/drawing/2014/main" xmlns="" id="{82B63702-D63B-4B42-B1BB-D117FAAEE82D}"/>
              </a:ext>
            </a:extLst>
          </p:cNvPr>
          <p:cNvSpPr/>
          <p:nvPr/>
        </p:nvSpPr>
        <p:spPr>
          <a:xfrm>
            <a:off x="578078" y="2031715"/>
            <a:ext cx="3448700" cy="1484009"/>
          </a:xfrm>
          <a:prstGeom prst="roundRect">
            <a:avLst>
              <a:gd name="adj" fmla="val 10000"/>
            </a:avLst>
          </a:prstGeom>
          <a:blipFill>
            <a:blip r:embed="rId3">
              <a:extLst>
                <a:ext uri="{28A0092B-C50C-407E-A947-70E740481C1C}">
                  <a14:useLocalDpi xmlns:a14="http://schemas.microsoft.com/office/drawing/2010/main" val="0"/>
                </a:ext>
              </a:extLst>
            </a:blip>
            <a:srcRect/>
            <a:stretch>
              <a:fillRect t="-34000" b="-3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Rounded Corners 8">
            <a:extLst>
              <a:ext uri="{FF2B5EF4-FFF2-40B4-BE49-F238E27FC236}">
                <a16:creationId xmlns:a16="http://schemas.microsoft.com/office/drawing/2014/main" xmlns="" id="{AE08473D-8057-4453-BDED-81E9180FAF33}"/>
              </a:ext>
            </a:extLst>
          </p:cNvPr>
          <p:cNvSpPr/>
          <p:nvPr/>
        </p:nvSpPr>
        <p:spPr>
          <a:xfrm>
            <a:off x="4371649" y="2028498"/>
            <a:ext cx="3448700" cy="1484009"/>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30000" b="-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Rounded Corners 10">
            <a:extLst>
              <a:ext uri="{FF2B5EF4-FFF2-40B4-BE49-F238E27FC236}">
                <a16:creationId xmlns:a16="http://schemas.microsoft.com/office/drawing/2014/main" xmlns="" id="{F28C3D6A-0D97-4ACF-9C48-557BCACF7993}"/>
              </a:ext>
            </a:extLst>
          </p:cNvPr>
          <p:cNvSpPr/>
          <p:nvPr/>
        </p:nvSpPr>
        <p:spPr>
          <a:xfrm>
            <a:off x="8165220" y="2024159"/>
            <a:ext cx="3448700" cy="1484009"/>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41000" b="-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8553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8FABF-BD6F-425C-A2EC-CA634ADA558B}"/>
              </a:ext>
            </a:extLst>
          </p:cNvPr>
          <p:cNvSpPr>
            <a:spLocks noGrp="1"/>
          </p:cNvSpPr>
          <p:nvPr>
            <p:ph type="title"/>
          </p:nvPr>
        </p:nvSpPr>
        <p:spPr>
          <a:xfrm>
            <a:off x="1097280" y="297282"/>
            <a:ext cx="10058400" cy="1450757"/>
          </a:xfrm>
        </p:spPr>
        <p:txBody>
          <a:bodyPr>
            <a:normAutofit/>
          </a:bodyPr>
          <a:lstStyle/>
          <a:p>
            <a:r>
              <a:rPr lang="en-GB" sz="4400" dirty="0"/>
              <a:t>RURAL CRIME UPDATE</a:t>
            </a:r>
          </a:p>
        </p:txBody>
      </p:sp>
      <p:sp>
        <p:nvSpPr>
          <p:cNvPr id="3" name="Content Placeholder 2">
            <a:extLst>
              <a:ext uri="{FF2B5EF4-FFF2-40B4-BE49-F238E27FC236}">
                <a16:creationId xmlns:a16="http://schemas.microsoft.com/office/drawing/2014/main" xmlns="" id="{0725145E-29BE-48D3-93F4-7AAE82C59BB6}"/>
              </a:ext>
            </a:extLst>
          </p:cNvPr>
          <p:cNvSpPr>
            <a:spLocks noGrp="1"/>
          </p:cNvSpPr>
          <p:nvPr>
            <p:ph idx="1"/>
          </p:nvPr>
        </p:nvSpPr>
        <p:spPr>
          <a:xfrm>
            <a:off x="1066800" y="1928488"/>
            <a:ext cx="10058400" cy="4023360"/>
          </a:xfrm>
        </p:spPr>
        <p:txBody>
          <a:bodyPr>
            <a:normAutofit/>
          </a:bodyPr>
          <a:lstStyle/>
          <a:p>
            <a:pPr marL="0" lvl="0" indent="0" defTabSz="800100">
              <a:spcBef>
                <a:spcPct val="0"/>
              </a:spcBef>
              <a:spcAft>
                <a:spcPct val="35000"/>
              </a:spcAft>
              <a:buNone/>
            </a:pPr>
            <a:endParaRPr lang="en-GB" sz="1600" b="1" dirty="0">
              <a:solidFill>
                <a:schemeClr val="tx2"/>
              </a:solidFill>
            </a:endParaRPr>
          </a:p>
          <a:p>
            <a:pPr marL="171450" lvl="1" indent="-171450" defTabSz="800100">
              <a:spcBef>
                <a:spcPct val="0"/>
              </a:spcBef>
              <a:spcAft>
                <a:spcPct val="15000"/>
              </a:spcAft>
              <a:buChar char="•"/>
            </a:pPr>
            <a:r>
              <a:rPr lang="en-GB" sz="2000" dirty="0"/>
              <a:t>Farm Machinery, Plant &amp; Vehicle Theft</a:t>
            </a:r>
            <a:br>
              <a:rPr lang="en-GB" sz="2000" dirty="0"/>
            </a:br>
            <a:endParaRPr lang="en-GB" sz="2000" dirty="0"/>
          </a:p>
          <a:p>
            <a:pPr marL="171450" lvl="1" indent="-171450" defTabSz="800100">
              <a:spcBef>
                <a:spcPct val="0"/>
              </a:spcBef>
              <a:spcAft>
                <a:spcPct val="15000"/>
              </a:spcAft>
              <a:buChar char="•"/>
            </a:pPr>
            <a:r>
              <a:rPr lang="en-GB" sz="2000" dirty="0"/>
              <a:t>Livestock Offences</a:t>
            </a:r>
            <a:br>
              <a:rPr lang="en-GB" sz="2000" dirty="0"/>
            </a:br>
            <a:endParaRPr lang="en-GB" sz="2000" dirty="0"/>
          </a:p>
          <a:p>
            <a:pPr marL="171450" lvl="1" indent="-171450" defTabSz="800100">
              <a:spcBef>
                <a:spcPct val="0"/>
              </a:spcBef>
              <a:spcAft>
                <a:spcPct val="15000"/>
              </a:spcAft>
              <a:buChar char="•"/>
            </a:pPr>
            <a:r>
              <a:rPr lang="en-GB" sz="2000" dirty="0"/>
              <a:t>Fuel/Battery Theft</a:t>
            </a:r>
            <a:br>
              <a:rPr lang="en-GB" sz="2000" dirty="0"/>
            </a:br>
            <a:endParaRPr lang="en-GB" sz="2000" dirty="0"/>
          </a:p>
          <a:p>
            <a:pPr marL="171450" lvl="1" indent="-171450" defTabSz="800100">
              <a:spcBef>
                <a:spcPct val="0"/>
              </a:spcBef>
              <a:spcAft>
                <a:spcPct val="15000"/>
              </a:spcAft>
              <a:buChar char="•"/>
            </a:pPr>
            <a:r>
              <a:rPr lang="en-GB" sz="2000" dirty="0"/>
              <a:t>Equine Crime</a:t>
            </a:r>
            <a:br>
              <a:rPr lang="en-GB" sz="2000" dirty="0"/>
            </a:br>
            <a:endParaRPr lang="en-GB" sz="2000" dirty="0"/>
          </a:p>
          <a:p>
            <a:pPr marL="171450" lvl="1" indent="-171450" defTabSz="800100">
              <a:spcBef>
                <a:spcPct val="0"/>
              </a:spcBef>
              <a:spcAft>
                <a:spcPct val="15000"/>
              </a:spcAft>
              <a:buChar char="•"/>
            </a:pPr>
            <a:r>
              <a:rPr lang="en-GB" sz="2000" dirty="0"/>
              <a:t>Fly Tipping</a:t>
            </a:r>
            <a:br>
              <a:rPr lang="en-GB" sz="2000" dirty="0"/>
            </a:br>
            <a:endParaRPr lang="en-GB" sz="2000" dirty="0"/>
          </a:p>
          <a:p>
            <a:pPr marL="171450" lvl="1" indent="-171450" defTabSz="800100">
              <a:spcBef>
                <a:spcPct val="0"/>
              </a:spcBef>
              <a:spcAft>
                <a:spcPct val="15000"/>
              </a:spcAft>
              <a:buChar char="•"/>
            </a:pPr>
            <a:r>
              <a:rPr lang="en-GB" sz="2000" dirty="0"/>
              <a:t>Poaching</a:t>
            </a:r>
          </a:p>
          <a:p>
            <a:endParaRPr lang="en-GB" dirty="0"/>
          </a:p>
        </p:txBody>
      </p:sp>
      <p:pic>
        <p:nvPicPr>
          <p:cNvPr id="4" name="Picture 3">
            <a:extLst>
              <a:ext uri="{FF2B5EF4-FFF2-40B4-BE49-F238E27FC236}">
                <a16:creationId xmlns:a16="http://schemas.microsoft.com/office/drawing/2014/main" xmlns="" id="{988DC067-1D47-4436-B3F5-D20883675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665FE53D-38A3-4053-872D-E4AFC4D85D45}"/>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9A0180F6-3DEC-4391-A474-D10A15835713}"/>
              </a:ext>
            </a:extLst>
          </p:cNvPr>
          <p:cNvPicPr/>
          <p:nvPr/>
        </p:nvPicPr>
        <p:blipFill rotWithShape="1">
          <a:blip r:embed="rId3" r:link="rId4" cstate="print">
            <a:extLst>
              <a:ext uri="{28A0092B-C50C-407E-A947-70E740481C1C}">
                <a14:useLocalDpi xmlns:a14="http://schemas.microsoft.com/office/drawing/2010/main" val="0"/>
              </a:ext>
            </a:extLst>
          </a:blip>
          <a:srcRect l="8793" t="27188" r="1555" b="53253"/>
          <a:stretch>
            <a:fillRect/>
          </a:stretch>
        </p:blipFill>
        <p:spPr bwMode="auto">
          <a:xfrm>
            <a:off x="5588941" y="2340267"/>
            <a:ext cx="3492617" cy="1960600"/>
          </a:xfrm>
          <a:prstGeom prst="rect">
            <a:avLst/>
          </a:prstGeom>
          <a:noFill/>
          <a:ln>
            <a:noFill/>
          </a:ln>
          <a:extLst>
            <a:ext uri="{53640926-AAD7-44D8-BBD7-CCE9431645EC}">
              <a14:shadowObscured xmlns:a14="http://schemas.microsoft.com/office/drawing/2010/main"/>
            </a:ext>
          </a:extLst>
        </p:spPr>
      </p:pic>
      <p:pic>
        <p:nvPicPr>
          <p:cNvPr id="1026" name="Picture 2" descr="Image result for livestock theft devon">
            <a:extLst>
              <a:ext uri="{FF2B5EF4-FFF2-40B4-BE49-F238E27FC236}">
                <a16:creationId xmlns:a16="http://schemas.microsoft.com/office/drawing/2014/main" xmlns="" id="{A56C5EB2-7FDB-410A-AE92-1C7A2B0D3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529" y="2485680"/>
            <a:ext cx="3778629" cy="239849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heating fuel theft devon">
            <a:extLst>
              <a:ext uri="{FF2B5EF4-FFF2-40B4-BE49-F238E27FC236}">
                <a16:creationId xmlns:a16="http://schemas.microsoft.com/office/drawing/2014/main" xmlns="" id="{17032A5D-79DD-4B8B-B26A-39C160D2F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696" y="2622091"/>
            <a:ext cx="2985655" cy="16719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xmlns="" id="{352D56FE-2094-49EC-89CE-6E352761D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133397" y="3190374"/>
            <a:ext cx="2752096" cy="206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Image result for equine theft crimedevon">
            <a:extLst>
              <a:ext uri="{FF2B5EF4-FFF2-40B4-BE49-F238E27FC236}">
                <a16:creationId xmlns:a16="http://schemas.microsoft.com/office/drawing/2014/main" xmlns="" id="{0FB523BA-C359-4CD5-92E4-2AF3CB9C7F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305" y="2690986"/>
            <a:ext cx="3654774" cy="2727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Image result for fly tipping devon 2021">
            <a:extLst>
              <a:ext uri="{FF2B5EF4-FFF2-40B4-BE49-F238E27FC236}">
                <a16:creationId xmlns:a16="http://schemas.microsoft.com/office/drawing/2014/main" xmlns="" id="{2E0002C8-0DF1-491F-ACBA-EDD95AFBD3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9332" y="2915689"/>
            <a:ext cx="4622466" cy="25588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Image result for fly tipping devon">
            <a:extLst>
              <a:ext uri="{FF2B5EF4-FFF2-40B4-BE49-F238E27FC236}">
                <a16:creationId xmlns:a16="http://schemas.microsoft.com/office/drawing/2014/main" xmlns="" id="{A346262A-E36C-4208-9AC7-D16C764913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6655" y="3081375"/>
            <a:ext cx="1425529" cy="1444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48843FC1-78F5-4FA1-93DF-ED3AAF97E7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1407" y="3373106"/>
            <a:ext cx="2547913" cy="1698608"/>
          </a:xfrm>
          <a:prstGeom prst="rect">
            <a:avLst/>
          </a:prstGeom>
        </p:spPr>
      </p:pic>
      <p:pic>
        <p:nvPicPr>
          <p:cNvPr id="25" name="Picture 24" descr="A picture containing fish&#10;&#10;Description automatically generated">
            <a:extLst>
              <a:ext uri="{FF2B5EF4-FFF2-40B4-BE49-F238E27FC236}">
                <a16:creationId xmlns:a16="http://schemas.microsoft.com/office/drawing/2014/main" xmlns="" id="{BD9D3F1D-2926-4D52-8684-8A27B1AAD540}"/>
              </a:ext>
            </a:extLst>
          </p:cNvPr>
          <p:cNvPicPr/>
          <p:nvPr/>
        </p:nvPicPr>
        <p:blipFill rotWithShape="1">
          <a:blip r:embed="rId12">
            <a:extLst>
              <a:ext uri="{28A0092B-C50C-407E-A947-70E740481C1C}">
                <a14:useLocalDpi xmlns:a14="http://schemas.microsoft.com/office/drawing/2010/main" val="0"/>
              </a:ext>
            </a:extLst>
          </a:blip>
          <a:srcRect t="29415" b="29204"/>
          <a:stretch/>
        </p:blipFill>
        <p:spPr bwMode="auto">
          <a:xfrm>
            <a:off x="8682867" y="4207252"/>
            <a:ext cx="1806196" cy="15854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7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6443B-3697-4AF1-A6C0-17728F641059}"/>
              </a:ext>
            </a:extLst>
          </p:cNvPr>
          <p:cNvSpPr>
            <a:spLocks noGrp="1"/>
          </p:cNvSpPr>
          <p:nvPr>
            <p:ph type="title"/>
          </p:nvPr>
        </p:nvSpPr>
        <p:spPr/>
        <p:txBody>
          <a:bodyPr>
            <a:normAutofit/>
          </a:bodyPr>
          <a:lstStyle/>
          <a:p>
            <a:r>
              <a:rPr lang="en-GB" sz="4400" dirty="0"/>
              <a:t>ECCLESIASTICAL CRIME 2020</a:t>
            </a:r>
          </a:p>
        </p:txBody>
      </p:sp>
      <p:pic>
        <p:nvPicPr>
          <p:cNvPr id="4" name="Picture 3">
            <a:extLst>
              <a:ext uri="{FF2B5EF4-FFF2-40B4-BE49-F238E27FC236}">
                <a16:creationId xmlns:a16="http://schemas.microsoft.com/office/drawing/2014/main" xmlns="" id="{572E065E-346E-4D53-B5A2-1112D593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F8ED3CB6-3631-47E1-9C81-B50BB303917A}"/>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graphicFrame>
        <p:nvGraphicFramePr>
          <p:cNvPr id="11" name="Chart 10">
            <a:extLst>
              <a:ext uri="{FF2B5EF4-FFF2-40B4-BE49-F238E27FC236}">
                <a16:creationId xmlns:a16="http://schemas.microsoft.com/office/drawing/2014/main" xmlns="" id="{0102F588-EAA2-412E-9F9A-CE532F8B703F}"/>
              </a:ext>
            </a:extLst>
          </p:cNvPr>
          <p:cNvGraphicFramePr>
            <a:graphicFrameLocks/>
          </p:cNvGraphicFramePr>
          <p:nvPr>
            <p:extLst>
              <p:ext uri="{D42A27DB-BD31-4B8C-83A1-F6EECF244321}">
                <p14:modId xmlns:p14="http://schemas.microsoft.com/office/powerpoint/2010/main" val="1356763687"/>
              </p:ext>
            </p:extLst>
          </p:nvPr>
        </p:nvGraphicFramePr>
        <p:xfrm>
          <a:off x="6375460" y="4308625"/>
          <a:ext cx="4572000" cy="2104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360E8678-3B94-497E-BA03-B4CA32F9F6C5}"/>
              </a:ext>
            </a:extLst>
          </p:cNvPr>
          <p:cNvGraphicFramePr>
            <a:graphicFrameLocks/>
          </p:cNvGraphicFramePr>
          <p:nvPr>
            <p:extLst>
              <p:ext uri="{D42A27DB-BD31-4B8C-83A1-F6EECF244321}">
                <p14:modId xmlns:p14="http://schemas.microsoft.com/office/powerpoint/2010/main" val="2133625244"/>
              </p:ext>
            </p:extLst>
          </p:nvPr>
        </p:nvGraphicFramePr>
        <p:xfrm>
          <a:off x="6375460" y="1832015"/>
          <a:ext cx="4572000" cy="267287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xmlns="" id="{06D16E33-E283-4158-9643-4FE8A7421744}"/>
              </a:ext>
            </a:extLst>
          </p:cNvPr>
          <p:cNvPicPr>
            <a:picLocks noChangeAspect="1"/>
          </p:cNvPicPr>
          <p:nvPr/>
        </p:nvPicPr>
        <p:blipFill rotWithShape="1">
          <a:blip r:embed="rId5"/>
          <a:srcRect l="2981" t="79536" r="80837"/>
          <a:stretch/>
        </p:blipFill>
        <p:spPr>
          <a:xfrm>
            <a:off x="1097280" y="4308625"/>
            <a:ext cx="841361" cy="886942"/>
          </a:xfrm>
          <a:prstGeom prst="rect">
            <a:avLst/>
          </a:prstGeom>
        </p:spPr>
      </p:pic>
      <p:sp>
        <p:nvSpPr>
          <p:cNvPr id="14" name="TextBox 13">
            <a:extLst>
              <a:ext uri="{FF2B5EF4-FFF2-40B4-BE49-F238E27FC236}">
                <a16:creationId xmlns:a16="http://schemas.microsoft.com/office/drawing/2014/main" xmlns="" id="{A96BE863-C7DA-4238-A137-0219388F4DEF}"/>
              </a:ext>
            </a:extLst>
          </p:cNvPr>
          <p:cNvSpPr txBox="1"/>
          <p:nvPr/>
        </p:nvSpPr>
        <p:spPr>
          <a:xfrm>
            <a:off x="1899611" y="5195567"/>
            <a:ext cx="649537" cy="1015663"/>
          </a:xfrm>
          <a:prstGeom prst="rect">
            <a:avLst/>
          </a:prstGeom>
          <a:noFill/>
        </p:spPr>
        <p:txBody>
          <a:bodyPr wrap="none" rtlCol="0">
            <a:spAutoFit/>
          </a:bodyPr>
          <a:lstStyle/>
          <a:p>
            <a:r>
              <a:rPr lang="en-GB" sz="6000" dirty="0">
                <a:solidFill>
                  <a:schemeClr val="tx2"/>
                </a:solidFill>
                <a:latin typeface="Abadi" panose="020B0604020104020204" pitchFamily="34" charset="0"/>
              </a:rPr>
              <a:t>6</a:t>
            </a:r>
            <a:endParaRPr lang="en-GB" dirty="0">
              <a:solidFill>
                <a:schemeClr val="tx2"/>
              </a:solidFill>
              <a:latin typeface="Abadi" panose="020B0604020104020204" pitchFamily="34" charset="0"/>
            </a:endParaRPr>
          </a:p>
        </p:txBody>
      </p:sp>
      <p:sp>
        <p:nvSpPr>
          <p:cNvPr id="15" name="TextBox 14">
            <a:extLst>
              <a:ext uri="{FF2B5EF4-FFF2-40B4-BE49-F238E27FC236}">
                <a16:creationId xmlns:a16="http://schemas.microsoft.com/office/drawing/2014/main" xmlns="" id="{199A2FBA-E3A3-4A69-8427-4D8DB7D42140}"/>
              </a:ext>
            </a:extLst>
          </p:cNvPr>
          <p:cNvSpPr txBox="1"/>
          <p:nvPr/>
        </p:nvSpPr>
        <p:spPr>
          <a:xfrm>
            <a:off x="2438544" y="5403316"/>
            <a:ext cx="2257574" cy="600164"/>
          </a:xfrm>
          <a:prstGeom prst="rect">
            <a:avLst/>
          </a:prstGeom>
          <a:noFill/>
        </p:spPr>
        <p:txBody>
          <a:bodyPr wrap="square" rtlCol="0">
            <a:spAutoFit/>
          </a:bodyPr>
          <a:lstStyle/>
          <a:p>
            <a:r>
              <a:rPr lang="en-GB" sz="1100" b="1" dirty="0">
                <a:solidFill>
                  <a:schemeClr val="tx2"/>
                </a:solidFill>
              </a:rPr>
              <a:t>Churches</a:t>
            </a:r>
            <a:r>
              <a:rPr lang="en-GB" sz="1100" dirty="0"/>
              <a:t> were repeat victims of crime. Only 1 church was recorded as a victim more than twice in 2020</a:t>
            </a:r>
          </a:p>
        </p:txBody>
      </p:sp>
      <p:graphicFrame>
        <p:nvGraphicFramePr>
          <p:cNvPr id="16" name="Chart 15">
            <a:extLst>
              <a:ext uri="{FF2B5EF4-FFF2-40B4-BE49-F238E27FC236}">
                <a16:creationId xmlns:a16="http://schemas.microsoft.com/office/drawing/2014/main" xmlns="" id="{5BEC7FE2-8B44-4CBE-9143-A38371929D19}"/>
              </a:ext>
            </a:extLst>
          </p:cNvPr>
          <p:cNvGraphicFramePr>
            <a:graphicFrameLocks/>
          </p:cNvGraphicFramePr>
          <p:nvPr>
            <p:extLst>
              <p:ext uri="{D42A27DB-BD31-4B8C-83A1-F6EECF244321}">
                <p14:modId xmlns:p14="http://schemas.microsoft.com/office/powerpoint/2010/main" val="1566638239"/>
              </p:ext>
            </p:extLst>
          </p:nvPr>
        </p:nvGraphicFramePr>
        <p:xfrm>
          <a:off x="1097280" y="1838763"/>
          <a:ext cx="5107578" cy="2564721"/>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17">
            <a:extLst>
              <a:ext uri="{FF2B5EF4-FFF2-40B4-BE49-F238E27FC236}">
                <a16:creationId xmlns:a16="http://schemas.microsoft.com/office/drawing/2014/main" xmlns="" id="{674B2F8F-4056-459A-B4D7-275629062EA9}"/>
              </a:ext>
            </a:extLst>
          </p:cNvPr>
          <p:cNvPicPr>
            <a:picLocks noChangeAspect="1"/>
          </p:cNvPicPr>
          <p:nvPr/>
        </p:nvPicPr>
        <p:blipFill rotWithShape="1">
          <a:blip r:embed="rId5"/>
          <a:srcRect l="2981" t="79536" r="80837"/>
          <a:stretch/>
        </p:blipFill>
        <p:spPr>
          <a:xfrm>
            <a:off x="1131620" y="5251538"/>
            <a:ext cx="841361" cy="886942"/>
          </a:xfrm>
          <a:prstGeom prst="rect">
            <a:avLst/>
          </a:prstGeom>
        </p:spPr>
      </p:pic>
      <p:sp>
        <p:nvSpPr>
          <p:cNvPr id="19" name="TextBox 18">
            <a:extLst>
              <a:ext uri="{FF2B5EF4-FFF2-40B4-BE49-F238E27FC236}">
                <a16:creationId xmlns:a16="http://schemas.microsoft.com/office/drawing/2014/main" xmlns="" id="{79B0CD50-3408-4FE9-8851-7B9C9717BF4E}"/>
              </a:ext>
            </a:extLst>
          </p:cNvPr>
          <p:cNvSpPr txBox="1"/>
          <p:nvPr/>
        </p:nvSpPr>
        <p:spPr>
          <a:xfrm>
            <a:off x="1880994" y="4273813"/>
            <a:ext cx="1114408" cy="1015663"/>
          </a:xfrm>
          <a:prstGeom prst="rect">
            <a:avLst/>
          </a:prstGeom>
          <a:noFill/>
        </p:spPr>
        <p:txBody>
          <a:bodyPr wrap="none" rtlCol="0">
            <a:spAutoFit/>
          </a:bodyPr>
          <a:lstStyle/>
          <a:p>
            <a:r>
              <a:rPr lang="en-GB" sz="6000" dirty="0">
                <a:solidFill>
                  <a:schemeClr val="tx2"/>
                </a:solidFill>
                <a:latin typeface="Abadi" panose="020B0604020104020204" pitchFamily="34" charset="0"/>
              </a:rPr>
              <a:t>46</a:t>
            </a:r>
            <a:endParaRPr lang="en-GB" dirty="0">
              <a:solidFill>
                <a:schemeClr val="tx2"/>
              </a:solidFill>
              <a:latin typeface="Abadi" panose="020B0604020104020204" pitchFamily="34" charset="0"/>
            </a:endParaRPr>
          </a:p>
        </p:txBody>
      </p:sp>
      <p:sp>
        <p:nvSpPr>
          <p:cNvPr id="20" name="TextBox 19">
            <a:extLst>
              <a:ext uri="{FF2B5EF4-FFF2-40B4-BE49-F238E27FC236}">
                <a16:creationId xmlns:a16="http://schemas.microsoft.com/office/drawing/2014/main" xmlns="" id="{B5767C3D-97EA-46B0-BA02-E6090B8DCE9A}"/>
              </a:ext>
            </a:extLst>
          </p:cNvPr>
          <p:cNvSpPr txBox="1"/>
          <p:nvPr/>
        </p:nvSpPr>
        <p:spPr>
          <a:xfrm>
            <a:off x="2870242" y="4477181"/>
            <a:ext cx="2257574" cy="600164"/>
          </a:xfrm>
          <a:prstGeom prst="rect">
            <a:avLst/>
          </a:prstGeom>
          <a:noFill/>
        </p:spPr>
        <p:txBody>
          <a:bodyPr wrap="square" rtlCol="0">
            <a:spAutoFit/>
          </a:bodyPr>
          <a:lstStyle/>
          <a:p>
            <a:r>
              <a:rPr lang="en-GB" sz="1100" b="1" dirty="0">
                <a:solidFill>
                  <a:schemeClr val="tx2"/>
                </a:solidFill>
              </a:rPr>
              <a:t>Churches</a:t>
            </a:r>
            <a:r>
              <a:rPr lang="en-GB" sz="1100" dirty="0"/>
              <a:t> reported theft, burglary or criminal damage to police in 2020 (including attempt theft/burglary)</a:t>
            </a:r>
          </a:p>
        </p:txBody>
      </p:sp>
    </p:spTree>
    <p:extLst>
      <p:ext uri="{BB962C8B-B14F-4D97-AF65-F5344CB8AC3E}">
        <p14:creationId xmlns:p14="http://schemas.microsoft.com/office/powerpoint/2010/main" val="217230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D59A7-A815-42BB-87D0-827F6C13ED02}"/>
              </a:ext>
            </a:extLst>
          </p:cNvPr>
          <p:cNvSpPr>
            <a:spLocks noGrp="1"/>
          </p:cNvSpPr>
          <p:nvPr>
            <p:ph type="title"/>
          </p:nvPr>
        </p:nvSpPr>
        <p:spPr/>
        <p:txBody>
          <a:bodyPr>
            <a:normAutofit/>
          </a:bodyPr>
          <a:lstStyle/>
          <a:p>
            <a:r>
              <a:rPr lang="en-GB" sz="4400" dirty="0"/>
              <a:t>OP CRUCIBLE – WHAT IS IT?</a:t>
            </a:r>
          </a:p>
        </p:txBody>
      </p:sp>
      <p:sp>
        <p:nvSpPr>
          <p:cNvPr id="3" name="Content Placeholder 2">
            <a:extLst>
              <a:ext uri="{FF2B5EF4-FFF2-40B4-BE49-F238E27FC236}">
                <a16:creationId xmlns:a16="http://schemas.microsoft.com/office/drawing/2014/main" xmlns="" id="{D7EB4330-207E-48F6-9514-C34113B1ECB6}"/>
              </a:ext>
            </a:extLst>
          </p:cNvPr>
          <p:cNvSpPr>
            <a:spLocks noGrp="1"/>
          </p:cNvSpPr>
          <p:nvPr>
            <p:ph idx="1"/>
          </p:nvPr>
        </p:nvSpPr>
        <p:spPr/>
        <p:txBody>
          <a:bodyPr/>
          <a:lstStyle/>
          <a:p>
            <a:pPr algn="just"/>
            <a:r>
              <a:rPr lang="en-GB" sz="1800" dirty="0"/>
              <a:t>Op Crucible is the name given to the multi-agency response to metal theft from historic buildings, including many churches. This includes periods of disruption activities, engagement with the scrap metal industry, crime prevention advice and intelligence sharing and co-ordination. </a:t>
            </a:r>
          </a:p>
          <a:p>
            <a:pPr algn="just"/>
            <a:endParaRPr lang="en-GB" sz="1600" dirty="0"/>
          </a:p>
          <a:p>
            <a:pPr algn="ctr"/>
            <a:r>
              <a:rPr lang="en-GB" sz="1600" dirty="0"/>
              <a:t>“The value of England’s heritage cannot be judged in pounds and pence. The impact of theft on our historic sites and buildings has far-reaching consequences over and above the financial cost of what has been stolen. Heritage crime comes in many forms. When thieves steal metal from protected sites and buildings such as churches, they are stealing from all of us and damaging something which is often irreplaceable. By working together with law enforcement agencies, we are maximising our ability to identify those who are attacking our shared cultural heritage.”</a:t>
            </a:r>
          </a:p>
          <a:p>
            <a:pPr algn="ctr"/>
            <a:r>
              <a:rPr lang="en-GB" sz="1100" b="1" i="1" dirty="0">
                <a:solidFill>
                  <a:schemeClr val="tx2"/>
                </a:solidFill>
              </a:rPr>
              <a:t>Mark Harrison, National Policing and Crime Adviser – Historic England</a:t>
            </a:r>
          </a:p>
          <a:p>
            <a:endParaRPr lang="en-GB" dirty="0"/>
          </a:p>
        </p:txBody>
      </p:sp>
      <p:pic>
        <p:nvPicPr>
          <p:cNvPr id="4" name="Picture 3">
            <a:extLst>
              <a:ext uri="{FF2B5EF4-FFF2-40B4-BE49-F238E27FC236}">
                <a16:creationId xmlns:a16="http://schemas.microsoft.com/office/drawing/2014/main" xmlns="" id="{EE7A79B7-4BF8-4107-8596-DF516B3EE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1BBD3630-321F-4BB5-85F5-333D56DDC0F4}"/>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1026" name="Picture 2" descr="Lead roofing stripped from a church roof as a result of heritage crime">
            <a:extLst>
              <a:ext uri="{FF2B5EF4-FFF2-40B4-BE49-F238E27FC236}">
                <a16:creationId xmlns:a16="http://schemas.microsoft.com/office/drawing/2014/main" xmlns="" id="{F1A5C60D-FFE8-471C-9B15-9E5EE47F3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d roofing stripped from a church roof as a result of heritage crime">
            <a:extLst>
              <a:ext uri="{FF2B5EF4-FFF2-40B4-BE49-F238E27FC236}">
                <a16:creationId xmlns:a16="http://schemas.microsoft.com/office/drawing/2014/main" xmlns="" id="{052FEFFA-4742-412D-A4C3-3CD1B088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35766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roof, wood&#10;&#10;Description automatically generated">
            <a:extLst>
              <a:ext uri="{FF2B5EF4-FFF2-40B4-BE49-F238E27FC236}">
                <a16:creationId xmlns:a16="http://schemas.microsoft.com/office/drawing/2014/main" xmlns="" id="{42DA947D-CB37-4015-807B-F3F3A7715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92" y="4393427"/>
            <a:ext cx="2339172" cy="1753704"/>
          </a:xfrm>
          <a:prstGeom prst="rect">
            <a:avLst/>
          </a:prstGeom>
        </p:spPr>
      </p:pic>
    </p:spTree>
    <p:extLst>
      <p:ext uri="{BB962C8B-B14F-4D97-AF65-F5344CB8AC3E}">
        <p14:creationId xmlns:p14="http://schemas.microsoft.com/office/powerpoint/2010/main" val="174171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42FC7-20FD-4C4A-9E6C-9A078EDE7B4A}"/>
              </a:ext>
            </a:extLst>
          </p:cNvPr>
          <p:cNvSpPr>
            <a:spLocks noGrp="1"/>
          </p:cNvSpPr>
          <p:nvPr>
            <p:ph type="title"/>
          </p:nvPr>
        </p:nvSpPr>
        <p:spPr/>
        <p:txBody>
          <a:bodyPr>
            <a:normAutofit/>
          </a:bodyPr>
          <a:lstStyle/>
          <a:p>
            <a:r>
              <a:rPr lang="en-GB" sz="4400" dirty="0"/>
              <a:t>OP CRUCIBLE – OFFENCES</a:t>
            </a:r>
          </a:p>
        </p:txBody>
      </p:sp>
      <p:pic>
        <p:nvPicPr>
          <p:cNvPr id="4" name="Picture 3">
            <a:extLst>
              <a:ext uri="{FF2B5EF4-FFF2-40B4-BE49-F238E27FC236}">
                <a16:creationId xmlns:a16="http://schemas.microsoft.com/office/drawing/2014/main" xmlns="" id="{6FBBFA79-8570-490B-8CD4-2015A5702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55E03CF7-2D65-4C98-9029-184FF4D9883C}"/>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623AE077-A9CE-4A44-B4CD-B926847F22F1}"/>
              </a:ext>
            </a:extLst>
          </p:cNvPr>
          <p:cNvPicPr>
            <a:picLocks noChangeAspect="1"/>
          </p:cNvPicPr>
          <p:nvPr/>
        </p:nvPicPr>
        <p:blipFill rotWithShape="1">
          <a:blip r:embed="rId3"/>
          <a:srcRect b="3889"/>
          <a:stretch/>
        </p:blipFill>
        <p:spPr>
          <a:xfrm>
            <a:off x="5676900" y="1845733"/>
            <a:ext cx="6207760" cy="4413257"/>
          </a:xfrm>
          <a:prstGeom prst="rect">
            <a:avLst/>
          </a:prstGeom>
        </p:spPr>
      </p:pic>
      <p:pic>
        <p:nvPicPr>
          <p:cNvPr id="7" name="Picture 6">
            <a:extLst>
              <a:ext uri="{FF2B5EF4-FFF2-40B4-BE49-F238E27FC236}">
                <a16:creationId xmlns:a16="http://schemas.microsoft.com/office/drawing/2014/main" xmlns="" id="{656EA629-C9E0-475F-B9F1-7ED898B89201}"/>
              </a:ext>
            </a:extLst>
          </p:cNvPr>
          <p:cNvPicPr>
            <a:picLocks noChangeAspect="1"/>
          </p:cNvPicPr>
          <p:nvPr/>
        </p:nvPicPr>
        <p:blipFill>
          <a:blip r:embed="rId4"/>
          <a:stretch>
            <a:fillRect/>
          </a:stretch>
        </p:blipFill>
        <p:spPr>
          <a:xfrm>
            <a:off x="396240" y="1896533"/>
            <a:ext cx="5199339" cy="4334196"/>
          </a:xfrm>
          <a:prstGeom prst="rect">
            <a:avLst/>
          </a:prstGeom>
        </p:spPr>
      </p:pic>
    </p:spTree>
    <p:extLst>
      <p:ext uri="{BB962C8B-B14F-4D97-AF65-F5344CB8AC3E}">
        <p14:creationId xmlns:p14="http://schemas.microsoft.com/office/powerpoint/2010/main" val="268142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21FCC-054F-4511-9FDA-1D8E94F324F1}"/>
              </a:ext>
            </a:extLst>
          </p:cNvPr>
          <p:cNvSpPr>
            <a:spLocks noGrp="1"/>
          </p:cNvSpPr>
          <p:nvPr>
            <p:ph type="title"/>
          </p:nvPr>
        </p:nvSpPr>
        <p:spPr/>
        <p:txBody>
          <a:bodyPr>
            <a:normAutofit/>
          </a:bodyPr>
          <a:lstStyle/>
          <a:p>
            <a:r>
              <a:rPr lang="en-GB" sz="4400" dirty="0"/>
              <a:t>OP CRUCIBLE – WHAT WE ASK</a:t>
            </a:r>
          </a:p>
        </p:txBody>
      </p:sp>
      <p:sp>
        <p:nvSpPr>
          <p:cNvPr id="3" name="Content Placeholder 2">
            <a:extLst>
              <a:ext uri="{FF2B5EF4-FFF2-40B4-BE49-F238E27FC236}">
                <a16:creationId xmlns:a16="http://schemas.microsoft.com/office/drawing/2014/main" xmlns="" id="{2C6982A1-06F0-4CB5-86CC-027F130F9AFA}"/>
              </a:ext>
            </a:extLst>
          </p:cNvPr>
          <p:cNvSpPr>
            <a:spLocks noGrp="1"/>
          </p:cNvSpPr>
          <p:nvPr>
            <p:ph idx="1"/>
          </p:nvPr>
        </p:nvSpPr>
        <p:spPr>
          <a:xfrm>
            <a:off x="1097279" y="1845734"/>
            <a:ext cx="6536703" cy="4357916"/>
          </a:xfrm>
        </p:spPr>
        <p:txBody>
          <a:bodyPr>
            <a:normAutofit/>
          </a:bodyPr>
          <a:lstStyle/>
          <a:p>
            <a:pPr algn="just"/>
            <a:r>
              <a:rPr lang="en-GB" dirty="0"/>
              <a:t>It would assist the team with identifying churches which are at particular risk of heritage crime if each could complete the Op Crucible Risk Identification form. Completing it may also assist in the development of your own risk assessment and suitable preventative measures to consider.</a:t>
            </a:r>
          </a:p>
          <a:p>
            <a:pPr algn="just"/>
            <a:endParaRPr lang="en-GB" dirty="0"/>
          </a:p>
          <a:p>
            <a:pPr algn="just"/>
            <a:r>
              <a:rPr lang="en-GB" dirty="0"/>
              <a:t>During a heritage and cultural property crime conference it was highlighted that some Ecclesiastical insurance companies are not requiring a crime reference when processing claims. We would ask that even though the insurance companies may not require it, that any metal theft from churches is reported to the police so that we have an accurate picture of this offence type.</a:t>
            </a:r>
          </a:p>
        </p:txBody>
      </p:sp>
      <p:pic>
        <p:nvPicPr>
          <p:cNvPr id="4" name="Picture 3">
            <a:extLst>
              <a:ext uri="{FF2B5EF4-FFF2-40B4-BE49-F238E27FC236}">
                <a16:creationId xmlns:a16="http://schemas.microsoft.com/office/drawing/2014/main" xmlns="" id="{72152171-30A9-4EC0-9449-07A5D5B44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292BFBBC-A396-48F3-8A35-9385B6B7308C}"/>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ED50CEB1-B057-433E-B9D3-816464580B9B}"/>
              </a:ext>
            </a:extLst>
          </p:cNvPr>
          <p:cNvPicPr>
            <a:picLocks noChangeAspect="1"/>
          </p:cNvPicPr>
          <p:nvPr/>
        </p:nvPicPr>
        <p:blipFill>
          <a:blip r:embed="rId3"/>
          <a:stretch>
            <a:fillRect/>
          </a:stretch>
        </p:blipFill>
        <p:spPr>
          <a:xfrm>
            <a:off x="8017565" y="1845733"/>
            <a:ext cx="3077155" cy="4357917"/>
          </a:xfrm>
          <a:prstGeom prst="rect">
            <a:avLst/>
          </a:prstGeom>
        </p:spPr>
      </p:pic>
    </p:spTree>
    <p:extLst>
      <p:ext uri="{BB962C8B-B14F-4D97-AF65-F5344CB8AC3E}">
        <p14:creationId xmlns:p14="http://schemas.microsoft.com/office/powerpoint/2010/main" val="353331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ED29E-EDE8-4F8E-AA52-2A35672638AC}"/>
              </a:ext>
            </a:extLst>
          </p:cNvPr>
          <p:cNvSpPr>
            <a:spLocks noGrp="1"/>
          </p:cNvSpPr>
          <p:nvPr>
            <p:ph type="title"/>
          </p:nvPr>
        </p:nvSpPr>
        <p:spPr/>
        <p:txBody>
          <a:bodyPr>
            <a:normAutofit/>
          </a:bodyPr>
          <a:lstStyle/>
          <a:p>
            <a:r>
              <a:rPr lang="en-GB" sz="4400" dirty="0"/>
              <a:t>CRIME PREVENTION</a:t>
            </a:r>
          </a:p>
        </p:txBody>
      </p:sp>
      <p:sp>
        <p:nvSpPr>
          <p:cNvPr id="3" name="Content Placeholder 2">
            <a:extLst>
              <a:ext uri="{FF2B5EF4-FFF2-40B4-BE49-F238E27FC236}">
                <a16:creationId xmlns:a16="http://schemas.microsoft.com/office/drawing/2014/main" xmlns="" id="{D0D21AC9-3B76-4DAF-AA3A-8021A98DB9D6}"/>
              </a:ext>
            </a:extLst>
          </p:cNvPr>
          <p:cNvSpPr>
            <a:spLocks noGrp="1"/>
          </p:cNvSpPr>
          <p:nvPr>
            <p:ph idx="1"/>
          </p:nvPr>
        </p:nvSpPr>
        <p:spPr>
          <a:xfrm>
            <a:off x="4531360" y="2184470"/>
            <a:ext cx="6624320" cy="3661095"/>
          </a:xfrm>
        </p:spPr>
        <p:txBody>
          <a:bodyPr>
            <a:normAutofit lnSpcReduction="10000"/>
          </a:bodyPr>
          <a:lstStyle/>
          <a:p>
            <a:r>
              <a:rPr lang="en-GB" dirty="0"/>
              <a:t>You can find out more by reading the</a:t>
            </a:r>
            <a:br>
              <a:rPr lang="en-GB" dirty="0"/>
            </a:br>
            <a:r>
              <a:rPr lang="en-GB" dirty="0"/>
              <a:t>Historic England advice note,</a:t>
            </a:r>
            <a:br>
              <a:rPr lang="en-GB" dirty="0"/>
            </a:br>
            <a:r>
              <a:rPr lang="en-GB" dirty="0"/>
              <a:t>Metal Theft from Historic Buildings. </a:t>
            </a:r>
          </a:p>
          <a:p>
            <a:r>
              <a:rPr lang="en-GB" dirty="0"/>
              <a:t>Visit: www.HistoricEngland.org.uk </a:t>
            </a:r>
            <a:br>
              <a:rPr lang="en-GB" dirty="0"/>
            </a:br>
            <a:r>
              <a:rPr lang="en-GB" dirty="0"/>
              <a:t>and search ‘Metal Theft’.</a:t>
            </a:r>
          </a:p>
          <a:p>
            <a:pPr algn="just"/>
            <a:endParaRPr lang="en-GB" dirty="0"/>
          </a:p>
          <a:p>
            <a:pPr algn="just"/>
            <a:r>
              <a:rPr lang="en-GB" dirty="0"/>
              <a:t>If your church has leaded roof, guttering etc. consider displaying the </a:t>
            </a:r>
            <a:r>
              <a:rPr lang="en-GB" b="1" dirty="0">
                <a:solidFill>
                  <a:schemeClr val="tx2"/>
                </a:solidFill>
              </a:rPr>
              <a:t>Help Stop Lead Theft</a:t>
            </a:r>
            <a:r>
              <a:rPr lang="en-GB" dirty="0">
                <a:solidFill>
                  <a:schemeClr val="tx2"/>
                </a:solidFill>
              </a:rPr>
              <a:t> </a:t>
            </a:r>
            <a:r>
              <a:rPr lang="en-GB" dirty="0"/>
              <a:t>poster on the church notice board. Not only will this encourage the congregation and community to be vigilant, but may also act as a deterrent to would-be criminals. A pdf copy of this poster is available from the Rural Affairs Officers</a:t>
            </a:r>
          </a:p>
        </p:txBody>
      </p:sp>
      <p:pic>
        <p:nvPicPr>
          <p:cNvPr id="4" name="Picture 3">
            <a:extLst>
              <a:ext uri="{FF2B5EF4-FFF2-40B4-BE49-F238E27FC236}">
                <a16:creationId xmlns:a16="http://schemas.microsoft.com/office/drawing/2014/main" xmlns="" id="{A646A1FB-2602-4638-9A9D-A1EFC88B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41" y="286603"/>
            <a:ext cx="2727639" cy="1450757"/>
          </a:xfrm>
          <a:prstGeom prst="rect">
            <a:avLst/>
          </a:prstGeom>
        </p:spPr>
      </p:pic>
      <p:sp>
        <p:nvSpPr>
          <p:cNvPr id="5" name="TextBox 4">
            <a:extLst>
              <a:ext uri="{FF2B5EF4-FFF2-40B4-BE49-F238E27FC236}">
                <a16:creationId xmlns:a16="http://schemas.microsoft.com/office/drawing/2014/main" xmlns="" id="{D7C9FB87-AB83-44FB-BBF5-957E6E5B43CC}"/>
              </a:ext>
            </a:extLst>
          </p:cNvPr>
          <p:cNvSpPr txBox="1"/>
          <p:nvPr/>
        </p:nvSpPr>
        <p:spPr>
          <a:xfrm>
            <a:off x="7721600" y="6425168"/>
            <a:ext cx="4368800" cy="369332"/>
          </a:xfrm>
          <a:prstGeom prst="rect">
            <a:avLst/>
          </a:prstGeom>
          <a:noFill/>
        </p:spPr>
        <p:txBody>
          <a:bodyPr wrap="square" rtlCol="0">
            <a:spAutoFit/>
          </a:bodyPr>
          <a:lstStyle/>
          <a:p>
            <a:r>
              <a:rPr lang="en-GB" dirty="0">
                <a:solidFill>
                  <a:schemeClr val="bg1">
                    <a:lumMod val="95000"/>
                  </a:schemeClr>
                </a:solidFill>
                <a:latin typeface="+mj-lt"/>
              </a:rPr>
              <a:t>FOLLOW US ON TWITTER: </a:t>
            </a:r>
            <a:r>
              <a:rPr lang="en-GB" sz="1600" dirty="0">
                <a:solidFill>
                  <a:schemeClr val="bg1">
                    <a:lumMod val="95000"/>
                  </a:schemeClr>
                </a:solidFill>
              </a:rPr>
              <a:t>@DCPoliceRural_D</a:t>
            </a:r>
            <a:endParaRPr lang="en-GB" dirty="0">
              <a:solidFill>
                <a:schemeClr val="bg1">
                  <a:lumMod val="95000"/>
                </a:schemeClr>
              </a:solidFill>
            </a:endParaRPr>
          </a:p>
        </p:txBody>
      </p:sp>
      <p:pic>
        <p:nvPicPr>
          <p:cNvPr id="6" name="Picture 5">
            <a:extLst>
              <a:ext uri="{FF2B5EF4-FFF2-40B4-BE49-F238E27FC236}">
                <a16:creationId xmlns:a16="http://schemas.microsoft.com/office/drawing/2014/main" xmlns="" id="{D2A5EC43-6333-4CA4-A8DD-37FD5787F6D9}"/>
              </a:ext>
            </a:extLst>
          </p:cNvPr>
          <p:cNvPicPr>
            <a:picLocks noChangeAspect="1"/>
          </p:cNvPicPr>
          <p:nvPr/>
        </p:nvPicPr>
        <p:blipFill rotWithShape="1">
          <a:blip r:embed="rId3"/>
          <a:srcRect b="1156"/>
          <a:stretch/>
        </p:blipFill>
        <p:spPr>
          <a:xfrm>
            <a:off x="975643" y="1820567"/>
            <a:ext cx="3130211" cy="4388903"/>
          </a:xfrm>
          <a:prstGeom prst="rect">
            <a:avLst/>
          </a:prstGeom>
        </p:spPr>
      </p:pic>
      <p:pic>
        <p:nvPicPr>
          <p:cNvPr id="8" name="Picture 7" descr="A picture containing text, gun&#10;&#10;Description automatically generated">
            <a:extLst>
              <a:ext uri="{FF2B5EF4-FFF2-40B4-BE49-F238E27FC236}">
                <a16:creationId xmlns:a16="http://schemas.microsoft.com/office/drawing/2014/main" xmlns="" id="{22F8EBAD-4149-432B-B36F-3DDA52841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550" y="1847336"/>
            <a:ext cx="1554740" cy="2197837"/>
          </a:xfrm>
          <a:prstGeom prst="rect">
            <a:avLst/>
          </a:prstGeom>
        </p:spPr>
      </p:pic>
    </p:spTree>
    <p:extLst>
      <p:ext uri="{BB962C8B-B14F-4D97-AF65-F5344CB8AC3E}">
        <p14:creationId xmlns:p14="http://schemas.microsoft.com/office/powerpoint/2010/main" val="58685317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199</TotalTime>
  <Words>624</Words>
  <Application>Microsoft Office PowerPoint</Application>
  <PresentationFormat>Custom</PresentationFormat>
  <Paragraphs>84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PowerPoint Presentation</vt:lpstr>
      <vt:lpstr>WHO WE ARE &amp; WHAT WE DO</vt:lpstr>
      <vt:lpstr>RURAL AFFAIRS PRIORITIES</vt:lpstr>
      <vt:lpstr>RURAL CRIME UPDATE</vt:lpstr>
      <vt:lpstr>ECCLESIASTICAL CRIME 2020</vt:lpstr>
      <vt:lpstr>OP CRUCIBLE – WHAT IS IT?</vt:lpstr>
      <vt:lpstr>OP CRUCIBLE – OFFENCES</vt:lpstr>
      <vt:lpstr>OP CRUCIBLE – WHAT WE ASK</vt:lpstr>
      <vt:lpstr>CRIME PREVENTION</vt:lpstr>
      <vt:lpstr>HERITAGE WATCH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Bush Adam 58090</dc:creator>
  <cp:lastModifiedBy>Windows User</cp:lastModifiedBy>
  <cp:revision>19</cp:revision>
  <dcterms:created xsi:type="dcterms:W3CDTF">2021-02-05T13:33:00Z</dcterms:created>
  <dcterms:modified xsi:type="dcterms:W3CDTF">2021-07-13T11:43:43Z</dcterms:modified>
</cp:coreProperties>
</file>