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9" r:id="rId3"/>
    <p:sldId id="260" r:id="rId4"/>
    <p:sldId id="262" r:id="rId5"/>
    <p:sldId id="263" r:id="rId6"/>
    <p:sldId id="264" r:id="rId7"/>
    <p:sldId id="274" r:id="rId8"/>
    <p:sldId id="270" r:id="rId9"/>
    <p:sldId id="269" r:id="rId10"/>
    <p:sldId id="272"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2" autoAdjust="0"/>
    <p:restoredTop sz="94680" autoAdjust="0"/>
  </p:normalViewPr>
  <p:slideViewPr>
    <p:cSldViewPr snapToGrid="0">
      <p:cViewPr varScale="1">
        <p:scale>
          <a:sx n="83" d="100"/>
          <a:sy n="83" d="100"/>
        </p:scale>
        <p:origin x="965" y="7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1D314BF-B035-4393-B1D7-9AAD916C7BAB}" type="datetimeFigureOut">
              <a:rPr lang="en-GB" smtClean="0"/>
              <a:t>08/07/2021</a:t>
            </a:fld>
            <a:endParaRPr lang="en-GB"/>
          </a:p>
        </p:txBody>
      </p:sp>
      <p:sp>
        <p:nvSpPr>
          <p:cNvPr id="4" name="Footer Placeholder 3"/>
          <p:cNvSpPr>
            <a:spLocks noGrp="1"/>
          </p:cNvSpPr>
          <p:nvPr>
            <p:ph type="ftr" sz="quarter" idx="2"/>
          </p:nvPr>
        </p:nvSpPr>
        <p:spPr>
          <a:xfrm>
            <a:off x="0"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5"/>
            <a:ext cx="2945659" cy="498055"/>
          </a:xfrm>
          <a:prstGeom prst="rect">
            <a:avLst/>
          </a:prstGeom>
        </p:spPr>
        <p:txBody>
          <a:bodyPr vert="horz" lIns="91440" tIns="45720" rIns="91440" bIns="45720" rtlCol="0" anchor="b"/>
          <a:lstStyle>
            <a:lvl1pPr algn="r">
              <a:defRPr sz="1200"/>
            </a:lvl1pPr>
          </a:lstStyle>
          <a:p>
            <a:fld id="{2C860F27-1A81-464C-B3F9-97E69F257A92}" type="slidenum">
              <a:rPr lang="en-GB" smtClean="0"/>
              <a:t>‹#›</a:t>
            </a:fld>
            <a:endParaRPr lang="en-GB"/>
          </a:p>
        </p:txBody>
      </p:sp>
    </p:spTree>
    <p:extLst>
      <p:ext uri="{BB962C8B-B14F-4D97-AF65-F5344CB8AC3E}">
        <p14:creationId xmlns:p14="http://schemas.microsoft.com/office/powerpoint/2010/main" val="4184601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C66C65-7FB4-43D8-BDF5-4B56BF4CE6C0}" type="datetimeFigureOut">
              <a:rPr lang="en-GB" smtClean="0"/>
              <a:t>08/07/2021</a:t>
            </a:fld>
            <a:endParaRPr lang="en-GB"/>
          </a:p>
        </p:txBody>
      </p:sp>
      <p:sp>
        <p:nvSpPr>
          <p:cNvPr id="4" name="Slide Image Placehold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5"/>
            <a:ext cx="2945659" cy="498055"/>
          </a:xfrm>
          <a:prstGeom prst="rect">
            <a:avLst/>
          </a:prstGeom>
        </p:spPr>
        <p:txBody>
          <a:bodyPr vert="horz" lIns="91440" tIns="45720" rIns="91440" bIns="45720" rtlCol="0" anchor="b"/>
          <a:lstStyle>
            <a:lvl1pPr algn="r">
              <a:defRPr sz="1200"/>
            </a:lvl1pPr>
          </a:lstStyle>
          <a:p>
            <a:fld id="{0DA0DE93-7DBC-48D3-B631-C38AD1789BAC}" type="slidenum">
              <a:rPr lang="en-GB" smtClean="0"/>
              <a:t>‹#›</a:t>
            </a:fld>
            <a:endParaRPr lang="en-GB"/>
          </a:p>
        </p:txBody>
      </p:sp>
    </p:spTree>
    <p:extLst>
      <p:ext uri="{BB962C8B-B14F-4D97-AF65-F5344CB8AC3E}">
        <p14:creationId xmlns:p14="http://schemas.microsoft.com/office/powerpoint/2010/main" val="2143158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community buildings; community resilience; rural housing; enterprise; neighbourhood/community plans, sport and play; health and wellbeing and much more </a:t>
            </a:r>
          </a:p>
        </p:txBody>
      </p:sp>
      <p:sp>
        <p:nvSpPr>
          <p:cNvPr id="4" name="Slide Number Placeholder 3"/>
          <p:cNvSpPr>
            <a:spLocks noGrp="1"/>
          </p:cNvSpPr>
          <p:nvPr>
            <p:ph type="sldNum" sz="quarter" idx="10"/>
          </p:nvPr>
        </p:nvSpPr>
        <p:spPr/>
        <p:txBody>
          <a:bodyPr/>
          <a:lstStyle/>
          <a:p>
            <a:fld id="{0DA0DE93-7DBC-48D3-B631-C38AD1789BAC}" type="slidenum">
              <a:rPr lang="en-GB" smtClean="0"/>
              <a:t>2</a:t>
            </a:fld>
            <a:endParaRPr lang="en-GB"/>
          </a:p>
        </p:txBody>
      </p:sp>
    </p:spTree>
    <p:extLst>
      <p:ext uri="{BB962C8B-B14F-4D97-AF65-F5344CB8AC3E}">
        <p14:creationId xmlns:p14="http://schemas.microsoft.com/office/powerpoint/2010/main" val="2906277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A0DE93-7DBC-48D3-B631-C38AD1789BAC}" type="slidenum">
              <a:rPr lang="en-GB" smtClean="0"/>
              <a:t>9</a:t>
            </a:fld>
            <a:endParaRPr lang="en-GB"/>
          </a:p>
        </p:txBody>
      </p:sp>
    </p:spTree>
    <p:extLst>
      <p:ext uri="{BB962C8B-B14F-4D97-AF65-F5344CB8AC3E}">
        <p14:creationId xmlns:p14="http://schemas.microsoft.com/office/powerpoint/2010/main" val="3691181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2527811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4248002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01262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4191553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5169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930213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2532797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41817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00386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B728F-A2D0-4346-B33A-EC1F01FB33B6}" type="datetimeFigureOut">
              <a:rPr lang="en-GB" smtClean="0"/>
              <a:t>08/07/2021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409185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2B728F-A2D0-4346-B33A-EC1F01FB33B6}" type="datetimeFigureOut">
              <a:rPr lang="en-GB" smtClean="0"/>
              <a:t>08/07/2021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72234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2B728F-A2D0-4346-B33A-EC1F01FB33B6}" type="datetimeFigureOut">
              <a:rPr lang="en-GB" smtClean="0"/>
              <a:t>08/07/2021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99237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2B728F-A2D0-4346-B33A-EC1F01FB33B6}" type="datetimeFigureOut">
              <a:rPr lang="en-GB" smtClean="0"/>
              <a:t>08/07/2021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302897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B728F-A2D0-4346-B33A-EC1F01FB33B6}" type="datetimeFigureOut">
              <a:rPr lang="en-GB" smtClean="0"/>
              <a:t>08/07/2021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995426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2B728F-A2D0-4346-B33A-EC1F01FB33B6}" type="datetimeFigureOut">
              <a:rPr lang="en-GB" smtClean="0"/>
              <a:t>08/07/2021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203363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2B728F-A2D0-4346-B33A-EC1F01FB33B6}" type="datetimeFigureOut">
              <a:rPr lang="en-GB" smtClean="0"/>
              <a:t>08/07/2021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A6CBB5-B16F-4518-A44F-9BBAD6A75AE1}" type="slidenum">
              <a:rPr lang="en-GB" smtClean="0"/>
              <a:t>‹#›</a:t>
            </a:fld>
            <a:endParaRPr lang="en-GB"/>
          </a:p>
        </p:txBody>
      </p:sp>
    </p:spTree>
    <p:extLst>
      <p:ext uri="{BB962C8B-B14F-4D97-AF65-F5344CB8AC3E}">
        <p14:creationId xmlns:p14="http://schemas.microsoft.com/office/powerpoint/2010/main" val="120426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2B728F-A2D0-4346-B33A-EC1F01FB33B6}" type="datetimeFigureOut">
              <a:rPr lang="en-GB" smtClean="0"/>
              <a:t>08/07/2021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5A6CBB5-B16F-4518-A44F-9BBAD6A75AE1}" type="slidenum">
              <a:rPr lang="en-GB" smtClean="0"/>
              <a:t>‹#›</a:t>
            </a:fld>
            <a:endParaRPr lang="en-GB"/>
          </a:p>
        </p:txBody>
      </p:sp>
    </p:spTree>
    <p:extLst>
      <p:ext uri="{BB962C8B-B14F-4D97-AF65-F5344CB8AC3E}">
        <p14:creationId xmlns:p14="http://schemas.microsoft.com/office/powerpoint/2010/main" val="3015783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4145" y="-7607"/>
            <a:ext cx="10289309" cy="6862887"/>
          </a:xfrm>
          <a:prstGeom prst="rect">
            <a:avLst/>
          </a:prstGeom>
        </p:spPr>
      </p:pic>
      <p:sp>
        <p:nvSpPr>
          <p:cNvPr id="7" name="Rectangle 6"/>
          <p:cNvSpPr/>
          <p:nvPr/>
        </p:nvSpPr>
        <p:spPr>
          <a:xfrm>
            <a:off x="6530109" y="-7607"/>
            <a:ext cx="5735781" cy="72127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44672" y="-286891"/>
            <a:ext cx="2988516" cy="2728677"/>
          </a:xfrm>
          <a:prstGeom prst="rect">
            <a:avLst/>
          </a:prstGeom>
        </p:spPr>
      </p:pic>
      <p:pic>
        <p:nvPicPr>
          <p:cNvPr id="6" name="Picture 5"/>
          <p:cNvPicPr>
            <a:picLocks noChangeAspect="1"/>
          </p:cNvPicPr>
          <p:nvPr/>
        </p:nvPicPr>
        <p:blipFill>
          <a:blip r:embed="rId4"/>
          <a:stretch>
            <a:fillRect/>
          </a:stretch>
        </p:blipFill>
        <p:spPr>
          <a:xfrm>
            <a:off x="9541472" y="5737402"/>
            <a:ext cx="2359008" cy="977390"/>
          </a:xfrm>
          <a:prstGeom prst="rect">
            <a:avLst/>
          </a:prstGeom>
        </p:spPr>
      </p:pic>
      <p:sp>
        <p:nvSpPr>
          <p:cNvPr id="2" name="Title 1"/>
          <p:cNvSpPr>
            <a:spLocks noGrp="1"/>
          </p:cNvSpPr>
          <p:nvPr>
            <p:ph type="ctrTitle"/>
          </p:nvPr>
        </p:nvSpPr>
        <p:spPr>
          <a:xfrm>
            <a:off x="6779491" y="3879273"/>
            <a:ext cx="5048106" cy="1717642"/>
          </a:xfrm>
        </p:spPr>
        <p:txBody>
          <a:bodyPr>
            <a:normAutofit fontScale="90000"/>
          </a:bodyPr>
          <a:lstStyle/>
          <a:p>
            <a:pPr algn="l"/>
            <a:r>
              <a:rPr lang="en-GB" sz="4900" b="1" dirty="0" smtClean="0">
                <a:solidFill>
                  <a:schemeClr val="accent1">
                    <a:lumMod val="50000"/>
                  </a:schemeClr>
                </a:solidFill>
                <a:latin typeface="Corbel" panose="020B0503020204020204" pitchFamily="34" charset="0"/>
              </a:rPr>
              <a:t/>
            </a:r>
            <a:br>
              <a:rPr lang="en-GB" sz="4900" b="1" dirty="0" smtClean="0">
                <a:solidFill>
                  <a:schemeClr val="accent1">
                    <a:lumMod val="50000"/>
                  </a:schemeClr>
                </a:solidFill>
                <a:latin typeface="Corbel" panose="020B0503020204020204" pitchFamily="34" charset="0"/>
              </a:rPr>
            </a:br>
            <a:r>
              <a:rPr lang="en-GB" sz="4900" b="1" dirty="0">
                <a:solidFill>
                  <a:schemeClr val="accent1">
                    <a:lumMod val="50000"/>
                  </a:schemeClr>
                </a:solidFill>
                <a:latin typeface="Corbel" panose="020B0503020204020204" pitchFamily="34" charset="0"/>
              </a:rPr>
              <a:t/>
            </a:r>
            <a:br>
              <a:rPr lang="en-GB" sz="4900" b="1" dirty="0">
                <a:solidFill>
                  <a:schemeClr val="accent1">
                    <a:lumMod val="50000"/>
                  </a:schemeClr>
                </a:solidFill>
                <a:latin typeface="Corbel" panose="020B0503020204020204" pitchFamily="34" charset="0"/>
              </a:rPr>
            </a:br>
            <a:r>
              <a:rPr lang="en-GB" sz="4900" b="1" dirty="0" smtClean="0">
                <a:solidFill>
                  <a:schemeClr val="accent1">
                    <a:lumMod val="50000"/>
                  </a:schemeClr>
                </a:solidFill>
                <a:latin typeface="Corbel" panose="020B0503020204020204" pitchFamily="34" charset="0"/>
              </a:rPr>
              <a:t>Tackling Rural Health Inequalities: </a:t>
            </a:r>
            <a:r>
              <a:rPr lang="en-GB" sz="4900" b="1" dirty="0">
                <a:solidFill>
                  <a:schemeClr val="accent1">
                    <a:lumMod val="50000"/>
                  </a:schemeClr>
                </a:solidFill>
                <a:latin typeface="Corbel" panose="020B0503020204020204" pitchFamily="34" charset="0"/>
              </a:rPr>
              <a:t/>
            </a:r>
            <a:br>
              <a:rPr lang="en-GB" sz="4900" b="1" dirty="0">
                <a:solidFill>
                  <a:schemeClr val="accent1">
                    <a:lumMod val="50000"/>
                  </a:schemeClr>
                </a:solidFill>
                <a:latin typeface="Corbel" panose="020B0503020204020204" pitchFamily="34" charset="0"/>
              </a:rPr>
            </a:br>
            <a:r>
              <a:rPr lang="en-GB" sz="2800" b="1" i="1" dirty="0" smtClean="0">
                <a:solidFill>
                  <a:schemeClr val="accent1">
                    <a:lumMod val="50000"/>
                  </a:schemeClr>
                </a:solidFill>
                <a:latin typeface="Corbel" panose="020B0503020204020204" pitchFamily="34" charset="0"/>
              </a:rPr>
              <a:t>Nora </a:t>
            </a:r>
            <a:r>
              <a:rPr lang="en-GB" sz="2800" b="1" i="1" dirty="0">
                <a:solidFill>
                  <a:schemeClr val="accent1">
                    <a:lumMod val="50000"/>
                  </a:schemeClr>
                </a:solidFill>
                <a:latin typeface="Corbel" panose="020B0503020204020204" pitchFamily="34" charset="0"/>
              </a:rPr>
              <a:t>Corkery, </a:t>
            </a:r>
            <a:r>
              <a:rPr lang="en-GB" sz="2800" b="1" i="1" dirty="0" smtClean="0">
                <a:solidFill>
                  <a:schemeClr val="accent1">
                    <a:lumMod val="50000"/>
                  </a:schemeClr>
                </a:solidFill>
                <a:latin typeface="Corbel" panose="020B0503020204020204" pitchFamily="34" charset="0"/>
              </a:rPr>
              <a:t>CEO</a:t>
            </a:r>
            <a:r>
              <a:rPr lang="en-GB" sz="2800" b="1" i="1" dirty="0">
                <a:solidFill>
                  <a:schemeClr val="accent1">
                    <a:lumMod val="50000"/>
                  </a:schemeClr>
                </a:solidFill>
                <a:latin typeface="Corbel" panose="020B0503020204020204" pitchFamily="34" charset="0"/>
              </a:rPr>
              <a:t/>
            </a:r>
            <a:br>
              <a:rPr lang="en-GB" sz="2800" b="1" i="1" dirty="0">
                <a:solidFill>
                  <a:schemeClr val="accent1">
                    <a:lumMod val="50000"/>
                  </a:schemeClr>
                </a:solidFill>
                <a:latin typeface="Corbel" panose="020B0503020204020204" pitchFamily="34" charset="0"/>
              </a:rPr>
            </a:br>
            <a:r>
              <a:rPr lang="en-GB" sz="2800" b="1" i="1" dirty="0">
                <a:solidFill>
                  <a:schemeClr val="accent1">
                    <a:lumMod val="50000"/>
                  </a:schemeClr>
                </a:solidFill>
                <a:latin typeface="Corbel" panose="020B0503020204020204" pitchFamily="34" charset="0"/>
              </a:rPr>
              <a:t> Devon Communities Together</a:t>
            </a:r>
            <a:r>
              <a:rPr lang="en-GB" sz="2800" b="1" i="1" dirty="0">
                <a:solidFill>
                  <a:schemeClr val="accent1">
                    <a:lumMod val="50000"/>
                  </a:schemeClr>
                </a:solidFill>
              </a:rPr>
              <a:t/>
            </a:r>
            <a:br>
              <a:rPr lang="en-GB" sz="2800" b="1" i="1" dirty="0">
                <a:solidFill>
                  <a:schemeClr val="accent1">
                    <a:lumMod val="50000"/>
                  </a:schemeClr>
                </a:solidFill>
              </a:rPr>
            </a:br>
            <a:r>
              <a:rPr lang="en-GB" sz="2800" b="1" i="1" dirty="0">
                <a:solidFill>
                  <a:schemeClr val="accent1">
                    <a:lumMod val="50000"/>
                  </a:schemeClr>
                </a:solidFill>
              </a:rPr>
              <a:t/>
            </a:r>
            <a:br>
              <a:rPr lang="en-GB" sz="2800" b="1" i="1" dirty="0">
                <a:solidFill>
                  <a:schemeClr val="accent1">
                    <a:lumMod val="50000"/>
                  </a:schemeClr>
                </a:solidFill>
              </a:rPr>
            </a:br>
            <a:r>
              <a:rPr lang="en-GB" sz="2800" b="1" dirty="0">
                <a:solidFill>
                  <a:schemeClr val="accent6"/>
                </a:solidFill>
              </a:rPr>
              <a:t/>
            </a:r>
            <a:br>
              <a:rPr lang="en-GB" sz="2800" b="1" dirty="0">
                <a:solidFill>
                  <a:schemeClr val="accent6"/>
                </a:solidFill>
              </a:rPr>
            </a:br>
            <a:r>
              <a:rPr lang="en-GB" sz="2800" b="1" dirty="0">
                <a:solidFill>
                  <a:schemeClr val="accent1">
                    <a:lumMod val="75000"/>
                  </a:schemeClr>
                </a:solidFill>
                <a:latin typeface="Corbel" panose="020B0503020204020204" pitchFamily="34" charset="0"/>
              </a:rPr>
              <a:t>www.devoncommunities.org.uk </a:t>
            </a:r>
          </a:p>
        </p:txBody>
      </p:sp>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655" y="4085481"/>
            <a:ext cx="6797964" cy="3398982"/>
          </a:xfrm>
          <a:prstGeom prst="rect">
            <a:avLst/>
          </a:prstGeom>
        </p:spPr>
      </p:pic>
    </p:spTree>
    <p:extLst>
      <p:ext uri="{BB962C8B-B14F-4D97-AF65-F5344CB8AC3E}">
        <p14:creationId xmlns:p14="http://schemas.microsoft.com/office/powerpoint/2010/main" val="3919340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33"/>
            <a:ext cx="12542982" cy="153280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84841" y="110836"/>
            <a:ext cx="9189161" cy="1819564"/>
          </a:xfrm>
        </p:spPr>
        <p:txBody>
          <a:bodyPr/>
          <a:lstStyle/>
          <a:p>
            <a:r>
              <a:rPr lang="en-GB" b="1" dirty="0">
                <a:solidFill>
                  <a:schemeClr val="bg1"/>
                </a:solidFill>
                <a:latin typeface="Corbel" panose="020B0503020204020204" pitchFamily="34" charset="0"/>
              </a:rPr>
              <a:t>        </a:t>
            </a:r>
            <a:r>
              <a:rPr lang="en-GB" b="1" dirty="0">
                <a:solidFill>
                  <a:schemeClr val="bg1"/>
                </a:solidFill>
                <a:latin typeface="Arial" panose="020B0604020202020204" pitchFamily="34" charset="0"/>
                <a:cs typeface="Arial" panose="020B0604020202020204" pitchFamily="34" charset="0"/>
              </a:rPr>
              <a:t>Roads to </a:t>
            </a:r>
            <a:r>
              <a:rPr lang="en-GB" b="1" dirty="0" smtClean="0">
                <a:solidFill>
                  <a:schemeClr val="bg1"/>
                </a:solidFill>
                <a:latin typeface="Arial" panose="020B0604020202020204" pitchFamily="34" charset="0"/>
                <a:cs typeface="Arial" panose="020B0604020202020204" pitchFamily="34" charset="0"/>
              </a:rPr>
              <a:t>Renewal </a:t>
            </a:r>
            <a:br>
              <a:rPr lang="en-GB" b="1" dirty="0" smtClean="0">
                <a:solidFill>
                  <a:schemeClr val="bg1"/>
                </a:solidFill>
                <a:latin typeface="Arial" panose="020B0604020202020204" pitchFamily="34" charset="0"/>
                <a:cs typeface="Arial" panose="020B0604020202020204" pitchFamily="34" charset="0"/>
              </a:rPr>
            </a:br>
            <a:r>
              <a:rPr lang="en-GB" b="1" dirty="0" smtClean="0">
                <a:solidFill>
                  <a:schemeClr val="bg1"/>
                </a:solidFill>
                <a:latin typeface="Arial" panose="020B0604020202020204" pitchFamily="34" charset="0"/>
                <a:cs typeface="Arial" panose="020B0604020202020204" pitchFamily="34" charset="0"/>
              </a:rPr>
              <a:t>The </a:t>
            </a:r>
            <a:r>
              <a:rPr lang="en-GB" b="1" dirty="0">
                <a:solidFill>
                  <a:schemeClr val="bg1"/>
                </a:solidFill>
                <a:latin typeface="Arial" panose="020B0604020202020204" pitchFamily="34" charset="0"/>
                <a:cs typeface="Arial" panose="020B0604020202020204" pitchFamily="34" charset="0"/>
              </a:rPr>
              <a:t>role of the VCSE Sector </a:t>
            </a:r>
          </a:p>
        </p:txBody>
      </p:sp>
      <p:sp>
        <p:nvSpPr>
          <p:cNvPr id="3" name="Content Placeholder 2"/>
          <p:cNvSpPr>
            <a:spLocks noGrp="1"/>
          </p:cNvSpPr>
          <p:nvPr>
            <p:ph idx="1"/>
          </p:nvPr>
        </p:nvSpPr>
        <p:spPr>
          <a:xfrm>
            <a:off x="1418664" y="1643640"/>
            <a:ext cx="9138500" cy="5353634"/>
          </a:xfrm>
        </p:spPr>
        <p:txBody>
          <a:bodyPr>
            <a:normAutofit/>
          </a:bodyPr>
          <a:lstStyle/>
          <a:p>
            <a:pPr>
              <a:buFont typeface="Wingdings" panose="05000000000000000000" pitchFamily="2" charset="2"/>
              <a:buChar char="Ø"/>
            </a:pPr>
            <a:endParaRPr lang="en-GB" sz="2200" dirty="0">
              <a:latin typeface="Corbel" panose="020B0503020204020204" pitchFamily="34" charset="0"/>
            </a:endParaRPr>
          </a:p>
          <a:p>
            <a:pPr marL="0" indent="0">
              <a:buNone/>
            </a:pPr>
            <a:r>
              <a:rPr lang="en-GB" sz="2400" dirty="0">
                <a:latin typeface="Arial" panose="020B0604020202020204" pitchFamily="34" charset="0"/>
                <a:cs typeface="Arial" panose="020B0604020202020204" pitchFamily="34" charset="0"/>
              </a:rPr>
              <a:t>G</a:t>
            </a:r>
            <a:r>
              <a:rPr lang="en-GB" sz="2400" dirty="0" smtClean="0">
                <a:latin typeface="Arial" panose="020B0604020202020204" pitchFamily="34" charset="0"/>
                <a:cs typeface="Arial" panose="020B0604020202020204" pitchFamily="34" charset="0"/>
              </a:rPr>
              <a:t>athering </a:t>
            </a:r>
            <a:r>
              <a:rPr lang="en-GB" sz="2400" dirty="0">
                <a:latin typeface="Arial" panose="020B0604020202020204" pitchFamily="34" charset="0"/>
                <a:cs typeface="Arial" panose="020B0604020202020204" pitchFamily="34" charset="0"/>
              </a:rPr>
              <a:t>intelligence on local community </a:t>
            </a:r>
            <a:r>
              <a:rPr lang="en-GB" sz="2400" dirty="0" smtClean="0">
                <a:latin typeface="Arial" panose="020B0604020202020204" pitchFamily="34" charset="0"/>
                <a:cs typeface="Arial" panose="020B0604020202020204" pitchFamily="34" charset="0"/>
              </a:rPr>
              <a:t>lived experience</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profiling </a:t>
            </a:r>
            <a:r>
              <a:rPr lang="en-GB" sz="2400" dirty="0">
                <a:latin typeface="Arial" panose="020B0604020202020204" pitchFamily="34" charset="0"/>
                <a:cs typeface="Arial" panose="020B0604020202020204" pitchFamily="34" charset="0"/>
              </a:rPr>
              <a:t>resource need &amp;</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capacity  and identifying </a:t>
            </a:r>
            <a:r>
              <a:rPr lang="en-GB" sz="2400" dirty="0" smtClean="0">
                <a:latin typeface="Arial" panose="020B0604020202020204" pitchFamily="34" charset="0"/>
                <a:cs typeface="Arial" panose="020B0604020202020204" pitchFamily="34" charset="0"/>
              </a:rPr>
              <a:t>solutions to </a:t>
            </a:r>
            <a:r>
              <a:rPr lang="en-GB" sz="2400" dirty="0">
                <a:latin typeface="Arial" panose="020B0604020202020204" pitchFamily="34" charset="0"/>
                <a:cs typeface="Arial" panose="020B0604020202020204" pitchFamily="34" charset="0"/>
              </a:rPr>
              <a:t>inform future funding </a:t>
            </a:r>
            <a:r>
              <a:rPr lang="en-GB" sz="2400" dirty="0" smtClean="0">
                <a:latin typeface="Arial" panose="020B0604020202020204" pitchFamily="34" charset="0"/>
                <a:cs typeface="Arial" panose="020B0604020202020204" pitchFamily="34" charset="0"/>
              </a:rPr>
              <a:t>and service development strategies</a:t>
            </a:r>
            <a:endParaRPr lang="en-GB" sz="2400" dirty="0">
              <a:latin typeface="Arial" panose="020B0604020202020204" pitchFamily="34" charset="0"/>
              <a:cs typeface="Arial" panose="020B0604020202020204" pitchFamily="34" charset="0"/>
            </a:endParaRPr>
          </a:p>
          <a:p>
            <a:pPr marL="0" indent="0">
              <a:buNone/>
            </a:pPr>
            <a:r>
              <a:rPr lang="en-GB" sz="2400" dirty="0" smtClean="0">
                <a:latin typeface="Arial" panose="020B0604020202020204" pitchFamily="34" charset="0"/>
                <a:cs typeface="Arial" panose="020B0604020202020204" pitchFamily="34" charset="0"/>
              </a:rPr>
              <a:t>Building place-based partnerships to </a:t>
            </a:r>
            <a:r>
              <a:rPr lang="en-GB" sz="2400" dirty="0">
                <a:latin typeface="Arial" panose="020B0604020202020204" pitchFamily="34" charset="0"/>
                <a:cs typeface="Arial" panose="020B0604020202020204" pitchFamily="34" charset="0"/>
              </a:rPr>
              <a:t>contribute to the improvement of health, wellbeing and </a:t>
            </a:r>
            <a:r>
              <a:rPr lang="en-GB" sz="2400" dirty="0" smtClean="0">
                <a:latin typeface="Arial" panose="020B0604020202020204" pitchFamily="34" charset="0"/>
                <a:cs typeface="Arial" panose="020B0604020202020204" pitchFamily="34" charset="0"/>
              </a:rPr>
              <a:t>inequalities reduction</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add </a:t>
            </a:r>
            <a:r>
              <a:rPr lang="en-GB" sz="2400" dirty="0" smtClean="0">
                <a:latin typeface="Arial" panose="020B0604020202020204" pitchFamily="34" charset="0"/>
                <a:cs typeface="Arial" panose="020B0604020202020204" pitchFamily="34" charset="0"/>
              </a:rPr>
              <a:t>value over </a:t>
            </a:r>
            <a:r>
              <a:rPr lang="en-GB" sz="2400" dirty="0">
                <a:latin typeface="Arial" panose="020B0604020202020204" pitchFamily="34" charset="0"/>
                <a:cs typeface="Arial" panose="020B0604020202020204" pitchFamily="34" charset="0"/>
              </a:rPr>
              <a:t>and above the contributions of individual organisations </a:t>
            </a:r>
            <a:r>
              <a:rPr lang="en-GB" sz="2400" dirty="0" smtClean="0">
                <a:latin typeface="Arial" panose="020B0604020202020204" pitchFamily="34" charset="0"/>
                <a:cs typeface="Arial" panose="020B0604020202020204" pitchFamily="34" charset="0"/>
              </a:rPr>
              <a:t>or </a:t>
            </a:r>
            <a:r>
              <a:rPr lang="en-GB" sz="2400" dirty="0">
                <a:latin typeface="Arial" panose="020B0604020202020204" pitchFamily="34" charset="0"/>
                <a:cs typeface="Arial" panose="020B0604020202020204" pitchFamily="34" charset="0"/>
              </a:rPr>
              <a:t>systems</a:t>
            </a:r>
          </a:p>
          <a:p>
            <a:pPr marL="0" indent="0">
              <a:buNone/>
            </a:pPr>
            <a:r>
              <a:rPr lang="en-GB" sz="2400" dirty="0" smtClean="0">
                <a:latin typeface="Arial" panose="020B0604020202020204" pitchFamily="34" charset="0"/>
                <a:cs typeface="Arial" panose="020B0604020202020204" pitchFamily="34" charset="0"/>
              </a:rPr>
              <a:t>    Build </a:t>
            </a:r>
            <a:r>
              <a:rPr lang="en-GB" sz="2400" dirty="0">
                <a:latin typeface="Arial" panose="020B0604020202020204" pitchFamily="34" charset="0"/>
                <a:cs typeface="Arial" panose="020B0604020202020204" pitchFamily="34" charset="0"/>
              </a:rPr>
              <a:t>up from what already exists </a:t>
            </a:r>
            <a:r>
              <a:rPr lang="en-GB" sz="2400" dirty="0" smtClean="0">
                <a:latin typeface="Arial" panose="020B0604020202020204" pitchFamily="34" charset="0"/>
                <a:cs typeface="Arial" panose="020B0604020202020204" pitchFamily="34" charset="0"/>
              </a:rPr>
              <a:t>locally by place based community engagement </a:t>
            </a:r>
            <a:r>
              <a:rPr lang="en-GB" sz="2400" dirty="0">
                <a:latin typeface="Arial" panose="020B0604020202020204" pitchFamily="34" charset="0"/>
                <a:cs typeface="Arial" panose="020B0604020202020204" pitchFamily="34" charset="0"/>
              </a:rPr>
              <a:t>in a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dialogue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with public sector leaders aimed </a:t>
            </a:r>
            <a:r>
              <a:rPr lang="en-GB" sz="2400" dirty="0" smtClean="0">
                <a:latin typeface="Arial" panose="020B0604020202020204" pitchFamily="34" charset="0"/>
                <a:cs typeface="Arial" panose="020B0604020202020204" pitchFamily="34" charset="0"/>
              </a:rPr>
              <a:t>at  </a:t>
            </a:r>
            <a:r>
              <a:rPr lang="en-GB" sz="2400" dirty="0">
                <a:latin typeface="Arial" panose="020B0604020202020204" pitchFamily="34" charset="0"/>
                <a:cs typeface="Arial" panose="020B0604020202020204" pitchFamily="34" charset="0"/>
              </a:rPr>
              <a:t>locality based </a:t>
            </a:r>
            <a:r>
              <a:rPr lang="en-GB" sz="2400" dirty="0" smtClean="0">
                <a:latin typeface="Arial" panose="020B0604020202020204" pitchFamily="34" charset="0"/>
                <a:cs typeface="Arial" panose="020B0604020202020204" pitchFamily="34" charset="0"/>
              </a:rPr>
              <a:t>leadership in commissioning </a:t>
            </a:r>
            <a:r>
              <a:rPr lang="en-GB" sz="2400" dirty="0">
                <a:latin typeface="Arial" panose="020B0604020202020204" pitchFamily="34" charset="0"/>
                <a:cs typeface="Arial" panose="020B0604020202020204" pitchFamily="34" charset="0"/>
              </a:rPr>
              <a:t>and procurement</a:t>
            </a:r>
          </a:p>
        </p:txBody>
      </p:sp>
      <p:sp>
        <p:nvSpPr>
          <p:cNvPr id="10" name="Rectangle 9"/>
          <p:cNvSpPr/>
          <p:nvPr/>
        </p:nvSpPr>
        <p:spPr>
          <a:xfrm>
            <a:off x="869802" y="2277492"/>
            <a:ext cx="366421" cy="42763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p:nvPicPr>
        <p:blipFill>
          <a:blip r:embed="rId2"/>
          <a:stretch>
            <a:fillRect/>
          </a:stretch>
        </p:blipFill>
        <p:spPr>
          <a:xfrm>
            <a:off x="452079" y="1877476"/>
            <a:ext cx="1018657" cy="985798"/>
          </a:xfrm>
          <a:prstGeom prst="rect">
            <a:avLst/>
          </a:prstGeom>
        </p:spPr>
      </p:pic>
      <p:pic>
        <p:nvPicPr>
          <p:cNvPr id="7" name="Picture 6"/>
          <p:cNvPicPr>
            <a:picLocks noChangeAspect="1"/>
          </p:cNvPicPr>
          <p:nvPr/>
        </p:nvPicPr>
        <p:blipFill>
          <a:blip r:embed="rId3"/>
          <a:stretch>
            <a:fillRect/>
          </a:stretch>
        </p:blipFill>
        <p:spPr>
          <a:xfrm>
            <a:off x="461382" y="3405577"/>
            <a:ext cx="914514" cy="757975"/>
          </a:xfrm>
          <a:prstGeom prst="rect">
            <a:avLst/>
          </a:prstGeom>
        </p:spPr>
      </p:pic>
      <p:pic>
        <p:nvPicPr>
          <p:cNvPr id="9" name="Picture 8"/>
          <p:cNvPicPr>
            <a:picLocks noChangeAspect="1"/>
          </p:cNvPicPr>
          <p:nvPr/>
        </p:nvPicPr>
        <p:blipFill>
          <a:blip r:embed="rId4"/>
          <a:stretch>
            <a:fillRect/>
          </a:stretch>
        </p:blipFill>
        <p:spPr>
          <a:xfrm>
            <a:off x="456452" y="5018222"/>
            <a:ext cx="826700" cy="893473"/>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803577">
            <a:off x="5628826" y="-932657"/>
            <a:ext cx="6797964" cy="3398982"/>
          </a:xfrm>
          <a:prstGeom prst="rect">
            <a:avLst/>
          </a:prstGeom>
        </p:spPr>
      </p:pic>
    </p:spTree>
    <p:extLst>
      <p:ext uri="{BB962C8B-B14F-4D97-AF65-F5344CB8AC3E}">
        <p14:creationId xmlns:p14="http://schemas.microsoft.com/office/powerpoint/2010/main" val="64086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309" y="-175491"/>
            <a:ext cx="12542982" cy="119149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77334" y="175491"/>
            <a:ext cx="8596668" cy="1754909"/>
          </a:xfrm>
        </p:spPr>
        <p:txBody>
          <a:bodyPr>
            <a:normAutofit/>
          </a:bodyPr>
          <a:lstStyle/>
          <a:p>
            <a:r>
              <a:rPr lang="en-GB" b="1" dirty="0" smtClean="0">
                <a:solidFill>
                  <a:schemeClr val="bg1"/>
                </a:solidFill>
                <a:latin typeface="Arial" panose="020B0604020202020204" pitchFamily="34" charset="0"/>
                <a:cs typeface="Arial" panose="020B0604020202020204" pitchFamily="34" charset="0"/>
              </a:rPr>
              <a:t>Devon Health Inequalities Gaps</a:t>
            </a:r>
            <a:endParaRPr lang="en-GB" b="1" dirty="0">
              <a:solidFill>
                <a:schemeClr val="bg1"/>
              </a:solidFill>
              <a:latin typeface="Arial" panose="020B0604020202020204" pitchFamily="34" charset="0"/>
              <a:cs typeface="Arial" panose="020B0604020202020204" pitchFamily="34" charset="0"/>
            </a:endParaRPr>
          </a:p>
        </p:txBody>
      </p:sp>
      <p:pic>
        <p:nvPicPr>
          <p:cNvPr id="6" name="Content Placeholder 5"/>
          <p:cNvPicPr>
            <a:picLocks noGrp="1" noChangeAspect="1"/>
          </p:cNvPicPr>
          <p:nvPr>
            <p:ph idx="1"/>
          </p:nvPr>
        </p:nvPicPr>
        <p:blipFill>
          <a:blip r:embed="rId3"/>
          <a:stretch>
            <a:fillRect/>
          </a:stretch>
        </p:blipFill>
        <p:spPr>
          <a:xfrm>
            <a:off x="258618" y="1016000"/>
            <a:ext cx="10021455" cy="5745018"/>
          </a:xfrm>
          <a:prstGeom prst="rect">
            <a:avLst/>
          </a:prstGeom>
        </p:spPr>
      </p:pic>
    </p:spTree>
    <p:extLst>
      <p:ext uri="{BB962C8B-B14F-4D97-AF65-F5344CB8AC3E}">
        <p14:creationId xmlns:p14="http://schemas.microsoft.com/office/powerpoint/2010/main" val="3370268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32"/>
            <a:ext cx="12542982" cy="154204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77334" y="350982"/>
            <a:ext cx="10147684" cy="1579418"/>
          </a:xfrm>
        </p:spPr>
        <p:txBody>
          <a:bodyPr>
            <a:normAutofit/>
          </a:bodyPr>
          <a:lstStyle/>
          <a:p>
            <a:r>
              <a:rPr lang="en-GB" b="1" dirty="0" smtClean="0">
                <a:solidFill>
                  <a:schemeClr val="bg1"/>
                </a:solidFill>
                <a:latin typeface="Arial" panose="020B0604020202020204" pitchFamily="34" charset="0"/>
                <a:cs typeface="Arial" panose="020B0604020202020204" pitchFamily="34" charset="0"/>
              </a:rPr>
              <a:t>Rural Health Inequalities Challenges in Devon</a:t>
            </a:r>
            <a:r>
              <a:rPr lang="en-GB" b="1" dirty="0">
                <a:solidFill>
                  <a:schemeClr val="bg1"/>
                </a:solidFill>
                <a:latin typeface="Corbel" panose="020B0503020204020204" pitchFamily="34" charset="0"/>
              </a:rPr>
              <a:t/>
            </a:r>
            <a:br>
              <a:rPr lang="en-GB" b="1" dirty="0">
                <a:solidFill>
                  <a:schemeClr val="bg1"/>
                </a:solidFill>
                <a:latin typeface="Corbel" panose="020B0503020204020204" pitchFamily="34" charset="0"/>
              </a:rPr>
            </a:br>
            <a:endParaRPr lang="en-GB" b="1" dirty="0">
              <a:solidFill>
                <a:schemeClr val="bg1"/>
              </a:solidFill>
              <a:latin typeface="Corbel" panose="020B0503020204020204" pitchFamily="34" charset="0"/>
            </a:endParaRPr>
          </a:p>
        </p:txBody>
      </p:sp>
      <p:sp>
        <p:nvSpPr>
          <p:cNvPr id="13" name="Content Placeholder 12"/>
          <p:cNvSpPr>
            <a:spLocks noGrp="1"/>
          </p:cNvSpPr>
          <p:nvPr>
            <p:ph idx="1"/>
          </p:nvPr>
        </p:nvSpPr>
        <p:spPr>
          <a:xfrm>
            <a:off x="677334" y="1727201"/>
            <a:ext cx="9224048" cy="4812144"/>
          </a:xfrm>
        </p:spPr>
        <p:txBody>
          <a:bodyPr>
            <a:noAutofit/>
          </a:bodyPr>
          <a:lstStyle/>
          <a:p>
            <a:r>
              <a:rPr lang="en-GB" sz="2400" dirty="0">
                <a:latin typeface="Arial" panose="020B0604020202020204" pitchFamily="34" charset="0"/>
                <a:cs typeface="Arial" panose="020B0604020202020204" pitchFamily="34" charset="0"/>
              </a:rPr>
              <a:t>No rural area is the </a:t>
            </a:r>
            <a:r>
              <a:rPr lang="en-GB" sz="2400" dirty="0" smtClean="0">
                <a:latin typeface="Arial" panose="020B0604020202020204" pitchFamily="34" charset="0"/>
                <a:cs typeface="Arial" panose="020B0604020202020204" pitchFamily="34" charset="0"/>
              </a:rPr>
              <a:t>same - a </a:t>
            </a:r>
            <a:r>
              <a:rPr lang="en-GB" sz="2400" dirty="0">
                <a:latin typeface="Arial" panose="020B0604020202020204" pitchFamily="34" charset="0"/>
                <a:cs typeface="Arial" panose="020B0604020202020204" pitchFamily="34" charset="0"/>
              </a:rPr>
              <a:t>mix of isolated coastal communities, </a:t>
            </a:r>
            <a:r>
              <a:rPr lang="en-GB" sz="2400" dirty="0" smtClean="0">
                <a:latin typeface="Arial" panose="020B0604020202020204" pitchFamily="34" charset="0"/>
                <a:cs typeface="Arial" panose="020B0604020202020204" pitchFamily="34" charset="0"/>
              </a:rPr>
              <a:t>remote rural communities </a:t>
            </a:r>
            <a:r>
              <a:rPr lang="en-GB" sz="2400" dirty="0">
                <a:latin typeface="Arial" panose="020B0604020202020204" pitchFamily="34" charset="0"/>
                <a:cs typeface="Arial" panose="020B0604020202020204" pitchFamily="34" charset="0"/>
              </a:rPr>
              <a:t>and isolated dwellings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and communities on the fringes of urban areas – all have different access to infrastructure and different needs</a:t>
            </a:r>
          </a:p>
          <a:p>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Indices of Multiple Deprivation (IMD) fails to identify rural areas which may benefit from a different approach to the delivery of </a:t>
            </a:r>
            <a:r>
              <a:rPr lang="en-GB" sz="2400" dirty="0" smtClean="0">
                <a:latin typeface="Arial" panose="020B0604020202020204" pitchFamily="34" charset="0"/>
                <a:cs typeface="Arial" panose="020B0604020202020204" pitchFamily="34" charset="0"/>
              </a:rPr>
              <a:t>local health &amp; care services</a:t>
            </a:r>
            <a:r>
              <a:rPr lang="en-GB" sz="2400" dirty="0">
                <a:latin typeface="Arial" panose="020B0604020202020204" pitchFamily="34" charset="0"/>
                <a:cs typeface="Arial" panose="020B0604020202020204" pitchFamily="34" charset="0"/>
              </a:rPr>
              <a:t>.</a:t>
            </a:r>
          </a:p>
          <a:p>
            <a:r>
              <a:rPr lang="en-GB" sz="2400" dirty="0">
                <a:latin typeface="Arial" panose="020B0604020202020204" pitchFamily="34" charset="0"/>
                <a:cs typeface="Arial" panose="020B0604020202020204" pitchFamily="34" charset="0"/>
              </a:rPr>
              <a:t>G</a:t>
            </a:r>
            <a:r>
              <a:rPr lang="en-GB" sz="2400" dirty="0" smtClean="0">
                <a:latin typeface="Arial" panose="020B0604020202020204" pitchFamily="34" charset="0"/>
                <a:cs typeface="Arial" panose="020B0604020202020204" pitchFamily="34" charset="0"/>
              </a:rPr>
              <a:t>reater </a:t>
            </a:r>
            <a:r>
              <a:rPr lang="en-GB" sz="2400" dirty="0">
                <a:latin typeface="Arial" panose="020B0604020202020204" pitchFamily="34" charset="0"/>
                <a:cs typeface="Arial" panose="020B0604020202020204" pitchFamily="34" charset="0"/>
              </a:rPr>
              <a:t>variability of deprivation in our geographically large rural areas means that pockets of high deprivation can be hidden. </a:t>
            </a:r>
          </a:p>
          <a:p>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“rural premium” adds less than £4million to the CCG’s allocation which does not reflect the actual cost of maintaining the core </a:t>
            </a:r>
            <a:r>
              <a:rPr lang="en-GB" sz="2400" dirty="0" smtClean="0">
                <a:latin typeface="Arial" panose="020B0604020202020204" pitchFamily="34" charset="0"/>
                <a:cs typeface="Arial" panose="020B0604020202020204" pitchFamily="34" charset="0"/>
              </a:rPr>
              <a:t>health &amp; care services </a:t>
            </a:r>
            <a:r>
              <a:rPr lang="en-GB" sz="2400" dirty="0">
                <a:latin typeface="Arial" panose="020B0604020202020204" pitchFamily="34" charset="0"/>
                <a:cs typeface="Arial" panose="020B0604020202020204" pitchFamily="34" charset="0"/>
              </a:rPr>
              <a:t>in remote areas.</a:t>
            </a: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8270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432"/>
            <a:ext cx="12542982" cy="1468149"/>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26473" y="365125"/>
            <a:ext cx="10827327" cy="955675"/>
          </a:xfrm>
        </p:spPr>
        <p:txBody>
          <a:bodyPr>
            <a:normAutofit fontScale="90000"/>
          </a:bodyPr>
          <a:lstStyle/>
          <a:p>
            <a:r>
              <a:rPr lang="en-GB" sz="4000" b="1" dirty="0">
                <a:solidFill>
                  <a:schemeClr val="bg1"/>
                </a:solidFill>
                <a:latin typeface="Arial" panose="020B0604020202020204" pitchFamily="34" charset="0"/>
                <a:cs typeface="Arial" panose="020B0604020202020204" pitchFamily="34" charset="0"/>
              </a:rPr>
              <a:t>ACRE: Rural social </a:t>
            </a:r>
            <a:r>
              <a:rPr lang="en-GB" sz="4000" b="1" dirty="0" smtClean="0">
                <a:solidFill>
                  <a:schemeClr val="bg1"/>
                </a:solidFill>
                <a:latin typeface="Arial" panose="020B0604020202020204" pitchFamily="34" charset="0"/>
                <a:cs typeface="Arial" panose="020B0604020202020204" pitchFamily="34" charset="0"/>
              </a:rPr>
              <a:t>determinants </a:t>
            </a:r>
            <a:br>
              <a:rPr lang="en-GB" sz="4000" b="1" dirty="0" smtClean="0">
                <a:solidFill>
                  <a:schemeClr val="bg1"/>
                </a:solidFill>
                <a:latin typeface="Arial" panose="020B0604020202020204" pitchFamily="34" charset="0"/>
                <a:cs typeface="Arial" panose="020B0604020202020204" pitchFamily="34" charset="0"/>
              </a:rPr>
            </a:br>
            <a:r>
              <a:rPr lang="en-GB" sz="4000" b="1" dirty="0" smtClean="0">
                <a:solidFill>
                  <a:schemeClr val="bg1"/>
                </a:solidFill>
                <a:latin typeface="Arial" panose="020B0604020202020204" pitchFamily="34" charset="0"/>
                <a:cs typeface="Arial" panose="020B0604020202020204" pitchFamily="34" charset="0"/>
              </a:rPr>
              <a:t>of </a:t>
            </a:r>
            <a:r>
              <a:rPr lang="en-GB" sz="4000" b="1" dirty="0">
                <a:solidFill>
                  <a:schemeClr val="bg1"/>
                </a:solidFill>
                <a:latin typeface="Arial" panose="020B0604020202020204" pitchFamily="34" charset="0"/>
                <a:cs typeface="Arial" panose="020B0604020202020204" pitchFamily="34" charset="0"/>
              </a:rPr>
              <a:t>health</a:t>
            </a:r>
            <a:r>
              <a:rPr lang="en-GB" b="1" dirty="0">
                <a:solidFill>
                  <a:schemeClr val="bg1"/>
                </a:solidFill>
                <a:latin typeface="Corbel" panose="020B0503020204020204" pitchFamily="34" charset="0"/>
              </a:rPr>
              <a:t/>
            </a:r>
            <a:br>
              <a:rPr lang="en-GB" b="1" dirty="0">
                <a:solidFill>
                  <a:schemeClr val="bg1"/>
                </a:solidFill>
                <a:latin typeface="Corbel" panose="020B0503020204020204" pitchFamily="34" charset="0"/>
              </a:rPr>
            </a:br>
            <a:endParaRPr lang="en-GB" b="1" dirty="0">
              <a:solidFill>
                <a:schemeClr val="bg1"/>
              </a:solidFill>
              <a:latin typeface="Corbel" panose="020B0503020204020204" pitchFamily="34" charset="0"/>
            </a:endParaRPr>
          </a:p>
        </p:txBody>
      </p:sp>
      <p:sp>
        <p:nvSpPr>
          <p:cNvPr id="3" name="Content Placeholder 2"/>
          <p:cNvSpPr>
            <a:spLocks noGrp="1"/>
          </p:cNvSpPr>
          <p:nvPr>
            <p:ph idx="1"/>
          </p:nvPr>
        </p:nvSpPr>
        <p:spPr>
          <a:xfrm>
            <a:off x="277091" y="1541605"/>
            <a:ext cx="11076709" cy="4852327"/>
          </a:xfrm>
        </p:spPr>
        <p:txBody>
          <a:bodyPr>
            <a:noAutofit/>
          </a:bodyPr>
          <a:lstStyle/>
          <a:p>
            <a:r>
              <a:rPr lang="en-GB" sz="2600" dirty="0" smtClean="0">
                <a:latin typeface="Arial" panose="020B0604020202020204" pitchFamily="34" charset="0"/>
                <a:cs typeface="Arial" panose="020B0604020202020204" pitchFamily="34" charset="0"/>
              </a:rPr>
              <a:t>Income </a:t>
            </a:r>
            <a:r>
              <a:rPr lang="en-GB" sz="2600" dirty="0">
                <a:latin typeface="Arial" panose="020B0604020202020204" pitchFamily="34" charset="0"/>
                <a:cs typeface="Arial" panose="020B0604020202020204" pitchFamily="34" charset="0"/>
              </a:rPr>
              <a:t>levels are lower </a:t>
            </a:r>
            <a:endParaRPr lang="en-GB" sz="2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Educational </a:t>
            </a:r>
            <a:r>
              <a:rPr lang="en-GB" sz="2600" dirty="0">
                <a:latin typeface="Arial" panose="020B0604020202020204" pitchFamily="34" charset="0"/>
                <a:cs typeface="Arial" panose="020B0604020202020204" pitchFamily="34" charset="0"/>
              </a:rPr>
              <a:t>opportunities are harder to access </a:t>
            </a:r>
            <a:endParaRPr lang="en-GB" sz="2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Rural </a:t>
            </a:r>
            <a:r>
              <a:rPr lang="en-GB" sz="2600" dirty="0">
                <a:latin typeface="Arial" panose="020B0604020202020204" pitchFamily="34" charset="0"/>
                <a:cs typeface="Arial" panose="020B0604020202020204" pitchFamily="34" charset="0"/>
              </a:rPr>
              <a:t>occupations </a:t>
            </a:r>
            <a:r>
              <a:rPr lang="en-GB" sz="2600" dirty="0" smtClean="0">
                <a:latin typeface="Arial" panose="020B0604020202020204" pitchFamily="34" charset="0"/>
                <a:cs typeface="Arial" panose="020B0604020202020204" pitchFamily="34" charset="0"/>
              </a:rPr>
              <a:t>-more challenging </a:t>
            </a:r>
            <a:r>
              <a:rPr lang="en-GB" sz="2600" dirty="0">
                <a:latin typeface="Arial" panose="020B0604020202020204" pitchFamily="34" charset="0"/>
                <a:cs typeface="Arial" panose="020B0604020202020204" pitchFamily="34" charset="0"/>
              </a:rPr>
              <a:t>workplace health and safety </a:t>
            </a:r>
            <a:r>
              <a:rPr lang="en-GB" sz="2600" dirty="0" smtClean="0">
                <a:latin typeface="Arial" panose="020B0604020202020204" pitchFamily="34" charset="0"/>
                <a:cs typeface="Arial" panose="020B0604020202020204" pitchFamily="34" charset="0"/>
              </a:rPr>
              <a:t> </a:t>
            </a:r>
            <a:endParaRPr lang="en-GB" sz="2600" dirty="0">
              <a:latin typeface="Arial" panose="020B0604020202020204" pitchFamily="34" charset="0"/>
              <a:cs typeface="Arial" panose="020B0604020202020204" pitchFamily="34" charset="0"/>
            </a:endParaRPr>
          </a:p>
          <a:p>
            <a:r>
              <a:rPr lang="en-GB" sz="2600" dirty="0">
                <a:latin typeface="Arial" panose="020B0604020202020204" pitchFamily="34" charset="0"/>
                <a:cs typeface="Arial" panose="020B0604020202020204" pitchFamily="34" charset="0"/>
              </a:rPr>
              <a:t>Gender inequality </a:t>
            </a:r>
            <a:r>
              <a:rPr lang="en-GB" sz="2600" dirty="0" smtClean="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employment, low wages and limited </a:t>
            </a:r>
            <a:r>
              <a:rPr lang="en-GB" sz="2600" dirty="0" smtClean="0">
                <a:latin typeface="Arial" panose="020B0604020202020204" pitchFamily="34" charset="0"/>
                <a:cs typeface="Arial" panose="020B0604020202020204" pitchFamily="34" charset="0"/>
              </a:rPr>
              <a:t>childcare.</a:t>
            </a:r>
            <a:endParaRPr lang="en-GB" sz="2600" dirty="0">
              <a:latin typeface="Arial" panose="020B0604020202020204" pitchFamily="34" charset="0"/>
              <a:cs typeface="Arial" panose="020B0604020202020204" pitchFamily="34" charset="0"/>
            </a:endParaRPr>
          </a:p>
          <a:p>
            <a:r>
              <a:rPr lang="en-GB" sz="2600" dirty="0">
                <a:latin typeface="Arial" panose="020B0604020202020204" pitchFamily="34" charset="0"/>
                <a:cs typeface="Arial" panose="020B0604020202020204" pitchFamily="34" charset="0"/>
              </a:rPr>
              <a:t>F</a:t>
            </a:r>
            <a:r>
              <a:rPr lang="en-GB" sz="2600" dirty="0" smtClean="0">
                <a:latin typeface="Arial" panose="020B0604020202020204" pitchFamily="34" charset="0"/>
                <a:cs typeface="Arial" panose="020B0604020202020204" pitchFamily="34" charset="0"/>
              </a:rPr>
              <a:t>ood </a:t>
            </a:r>
            <a:r>
              <a:rPr lang="en-GB" sz="2600" dirty="0">
                <a:latin typeface="Arial" panose="020B0604020202020204" pitchFamily="34" charset="0"/>
                <a:cs typeface="Arial" panose="020B0604020202020204" pitchFamily="34" charset="0"/>
              </a:rPr>
              <a:t>insecurity and lack of </a:t>
            </a:r>
            <a:r>
              <a:rPr lang="en-GB" sz="2600" dirty="0" smtClean="0">
                <a:latin typeface="Arial" panose="020B0604020202020204" pitchFamily="34" charset="0"/>
                <a:cs typeface="Arial" panose="020B0604020202020204" pitchFamily="34" charset="0"/>
              </a:rPr>
              <a:t>access </a:t>
            </a:r>
            <a:r>
              <a:rPr lang="en-GB" sz="2600" dirty="0">
                <a:latin typeface="Arial" panose="020B0604020202020204" pitchFamily="34" charset="0"/>
                <a:cs typeface="Arial" panose="020B0604020202020204" pitchFamily="34" charset="0"/>
              </a:rPr>
              <a:t>to nutritious affordable food </a:t>
            </a:r>
            <a:endParaRPr lang="en-GB" sz="2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Older </a:t>
            </a:r>
            <a:r>
              <a:rPr lang="en-GB" sz="2600" dirty="0">
                <a:latin typeface="Arial" panose="020B0604020202020204" pitchFamily="34" charset="0"/>
                <a:cs typeface="Arial" panose="020B0604020202020204" pitchFamily="34" charset="0"/>
              </a:rPr>
              <a:t>housing stock, lack of </a:t>
            </a:r>
            <a:r>
              <a:rPr lang="en-GB" sz="2600" dirty="0" smtClean="0">
                <a:latin typeface="Arial" panose="020B0604020202020204" pitchFamily="34" charset="0"/>
                <a:cs typeface="Arial" panose="020B0604020202020204" pitchFamily="34" charset="0"/>
              </a:rPr>
              <a:t> affordable housing &amp; fuel poverty</a:t>
            </a:r>
            <a:endParaRPr lang="en-GB" sz="2600" dirty="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Less diverse </a:t>
            </a:r>
            <a:r>
              <a:rPr lang="en-GB" sz="2600" dirty="0">
                <a:latin typeface="Arial" panose="020B0604020202020204" pitchFamily="34" charset="0"/>
                <a:cs typeface="Arial" panose="020B0604020202020204" pitchFamily="34" charset="0"/>
              </a:rPr>
              <a:t>childhood recreational and leisure </a:t>
            </a:r>
            <a:r>
              <a:rPr lang="en-GB" sz="2600" dirty="0" smtClean="0">
                <a:latin typeface="Arial" panose="020B0604020202020204" pitchFamily="34" charset="0"/>
                <a:cs typeface="Arial" panose="020B0604020202020204" pitchFamily="34" charset="0"/>
              </a:rPr>
              <a:t>opportunities, and higher rates </a:t>
            </a:r>
            <a:r>
              <a:rPr lang="en-GB" sz="2600" dirty="0">
                <a:latin typeface="Arial" panose="020B0604020202020204" pitchFamily="34" charset="0"/>
                <a:cs typeface="Arial" panose="020B0604020202020204" pitchFamily="34" charset="0"/>
              </a:rPr>
              <a:t>of loneliness amongst young </a:t>
            </a:r>
            <a:r>
              <a:rPr lang="en-GB" sz="2600" dirty="0" smtClean="0">
                <a:latin typeface="Arial" panose="020B0604020202020204" pitchFamily="34" charset="0"/>
                <a:cs typeface="Arial" panose="020B0604020202020204" pitchFamily="34" charset="0"/>
              </a:rPr>
              <a:t>people</a:t>
            </a:r>
            <a:endParaRPr lang="en-GB" sz="2600" dirty="0">
              <a:latin typeface="Arial" panose="020B0604020202020204" pitchFamily="34" charset="0"/>
              <a:cs typeface="Arial" panose="020B0604020202020204" pitchFamily="34" charset="0"/>
            </a:endParaRPr>
          </a:p>
          <a:p>
            <a:r>
              <a:rPr lang="en-GB" sz="2600" dirty="0">
                <a:latin typeface="Arial" panose="020B0604020202020204" pitchFamily="34" charset="0"/>
                <a:cs typeface="Arial" panose="020B0604020202020204" pitchFamily="34" charset="0"/>
              </a:rPr>
              <a:t>Availability of </a:t>
            </a:r>
            <a:r>
              <a:rPr lang="en-GB" sz="2600" dirty="0" smtClean="0">
                <a:latin typeface="Arial" panose="020B0604020202020204" pitchFamily="34" charset="0"/>
                <a:cs typeface="Arial" panose="020B0604020202020204" pitchFamily="34" charset="0"/>
              </a:rPr>
              <a:t>public transport </a:t>
            </a:r>
            <a:r>
              <a:rPr lang="en-GB" sz="2600" dirty="0">
                <a:latin typeface="Arial" panose="020B0604020202020204" pitchFamily="34" charset="0"/>
                <a:cs typeface="Arial" panose="020B0604020202020204" pitchFamily="34" charset="0"/>
              </a:rPr>
              <a:t>has </a:t>
            </a:r>
            <a:r>
              <a:rPr lang="en-GB" sz="2600" dirty="0" smtClean="0">
                <a:latin typeface="Arial" panose="020B0604020202020204" pitchFamily="34" charset="0"/>
                <a:cs typeface="Arial" panose="020B0604020202020204" pitchFamily="34" charset="0"/>
              </a:rPr>
              <a:t>diminished, </a:t>
            </a:r>
            <a:r>
              <a:rPr lang="en-GB" sz="2600" dirty="0">
                <a:latin typeface="Arial" panose="020B0604020202020204" pitchFamily="34" charset="0"/>
                <a:cs typeface="Arial" panose="020B0604020202020204" pitchFamily="34" charset="0"/>
              </a:rPr>
              <a:t>limiting life choices </a:t>
            </a:r>
          </a:p>
          <a:p>
            <a:r>
              <a:rPr lang="en-GB" sz="2600" dirty="0" smtClean="0">
                <a:latin typeface="Arial" panose="020B0604020202020204" pitchFamily="34" charset="0"/>
                <a:cs typeface="Arial" panose="020B0604020202020204" pitchFamily="34" charset="0"/>
              </a:rPr>
              <a:t>Increased dependence </a:t>
            </a:r>
            <a:r>
              <a:rPr lang="en-GB" sz="2600" dirty="0">
                <a:latin typeface="Arial" panose="020B0604020202020204" pitchFamily="34" charset="0"/>
                <a:cs typeface="Arial" panose="020B0604020202020204" pitchFamily="34" charset="0"/>
              </a:rPr>
              <a:t>on older vehicles </a:t>
            </a:r>
            <a:r>
              <a:rPr lang="en-GB" sz="2600" dirty="0" smtClean="0">
                <a:latin typeface="Arial" panose="020B0604020202020204" pitchFamily="34" charset="0"/>
                <a:cs typeface="Arial" panose="020B0604020202020204" pitchFamily="34" charset="0"/>
              </a:rPr>
              <a:t>- higher </a:t>
            </a:r>
            <a:r>
              <a:rPr lang="en-GB" sz="2600" dirty="0">
                <a:latin typeface="Arial" panose="020B0604020202020204" pitchFamily="34" charset="0"/>
                <a:cs typeface="Arial" panose="020B0604020202020204" pitchFamily="34" charset="0"/>
              </a:rPr>
              <a:t>emission </a:t>
            </a:r>
            <a:r>
              <a:rPr lang="en-GB" sz="2600" dirty="0" smtClean="0">
                <a:latin typeface="Arial" panose="020B0604020202020204" pitchFamily="34" charset="0"/>
                <a:cs typeface="Arial" panose="020B0604020202020204" pitchFamily="34" charset="0"/>
              </a:rPr>
              <a:t>levels</a:t>
            </a:r>
            <a:endParaRPr lang="en-GB" sz="2600" dirty="0">
              <a:latin typeface="Arial" panose="020B0604020202020204" pitchFamily="34" charset="0"/>
              <a:cs typeface="Arial" panose="020B0604020202020204" pitchFamily="34" charset="0"/>
            </a:endParaRPr>
          </a:p>
          <a:p>
            <a:pPr marL="0" indent="0">
              <a:buNone/>
            </a:pPr>
            <a:r>
              <a:rPr lang="en-GB" sz="2600" b="1" dirty="0" smtClean="0">
                <a:latin typeface="Corbel" panose="020B0503020204020204" pitchFamily="34" charset="0"/>
              </a:rPr>
              <a:t> </a:t>
            </a:r>
            <a:endParaRPr lang="en-GB" sz="2600" b="1" dirty="0">
              <a:latin typeface="Corbel" panose="020B0503020204020204" pitchFamily="34" charset="0"/>
            </a:endParaRPr>
          </a:p>
          <a:p>
            <a:endParaRPr lang="en-GB" sz="2600" b="1" dirty="0">
              <a:latin typeface="Corbel" panose="020B0503020204020204" pitchFamily="34" charset="0"/>
            </a:endParaRPr>
          </a:p>
          <a:p>
            <a:endParaRPr lang="en-GB" sz="2600" b="1" dirty="0">
              <a:latin typeface="Corbel" panose="020B0503020204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3600" y="151822"/>
            <a:ext cx="3396673" cy="1777592"/>
          </a:xfrm>
          <a:prstGeom prst="rect">
            <a:avLst/>
          </a:prstGeom>
        </p:spPr>
      </p:pic>
    </p:spTree>
    <p:extLst>
      <p:ext uri="{BB962C8B-B14F-4D97-AF65-F5344CB8AC3E}">
        <p14:creationId xmlns:p14="http://schemas.microsoft.com/office/powerpoint/2010/main" val="1241211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32"/>
            <a:ext cx="12542982" cy="1800659"/>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95807" y="480291"/>
            <a:ext cx="8596668" cy="1320800"/>
          </a:xfrm>
        </p:spPr>
        <p:txBody>
          <a:bodyPr>
            <a:normAutofit/>
          </a:bodyPr>
          <a:lstStyle/>
          <a:p>
            <a:r>
              <a:rPr lang="en-GB" b="1" dirty="0">
                <a:solidFill>
                  <a:schemeClr val="bg1"/>
                </a:solidFill>
                <a:latin typeface="Arial" panose="020B0604020202020204" pitchFamily="34" charset="0"/>
                <a:cs typeface="Arial" panose="020B0604020202020204" pitchFamily="34" charset="0"/>
              </a:rPr>
              <a:t>Working together </a:t>
            </a:r>
            <a:r>
              <a:rPr lang="en-GB" b="1" dirty="0" smtClean="0">
                <a:solidFill>
                  <a:schemeClr val="bg1"/>
                </a:solidFill>
                <a:latin typeface="Arial" panose="020B0604020202020204" pitchFamily="34" charset="0"/>
                <a:cs typeface="Arial" panose="020B0604020202020204" pitchFamily="34" charset="0"/>
              </a:rPr>
              <a:t>to tackle rural health inequalities in Devon </a:t>
            </a:r>
            <a:endParaRPr lang="en-GB" b="1" dirty="0">
              <a:solidFill>
                <a:schemeClr val="bg1"/>
              </a:solidFill>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a:xfrm>
            <a:off x="677334" y="2160589"/>
            <a:ext cx="9639684" cy="4304866"/>
          </a:xfrm>
        </p:spPr>
        <p:txBody>
          <a:bodyPr>
            <a:normAutofit/>
          </a:bodyPr>
          <a:lstStyle/>
          <a:p>
            <a:r>
              <a:rPr lang="en-GB" dirty="0" smtClean="0"/>
              <a:t> </a:t>
            </a:r>
            <a:r>
              <a:rPr lang="en-GB" sz="2400" dirty="0" smtClean="0">
                <a:latin typeface="Arial" panose="020B0604020202020204" pitchFamily="34" charset="0"/>
                <a:cs typeface="Arial" panose="020B0604020202020204" pitchFamily="34" charset="0"/>
              </a:rPr>
              <a:t>Devon  CCG/ICS &amp; VCSE are already actively collaborating on tackling Health Inequalities in Devon. </a:t>
            </a:r>
          </a:p>
          <a:p>
            <a:r>
              <a:rPr lang="en-GB" sz="2400" dirty="0" smtClean="0">
                <a:latin typeface="Arial" panose="020B0604020202020204" pitchFamily="34" charset="0"/>
                <a:cs typeface="Arial" panose="020B0604020202020204" pitchFamily="34" charset="0"/>
              </a:rPr>
              <a:t>DCT </a:t>
            </a:r>
            <a:r>
              <a:rPr lang="en-GB" sz="2400" dirty="0">
                <a:latin typeface="Arial" panose="020B0604020202020204" pitchFamily="34" charset="0"/>
                <a:cs typeface="Arial" panose="020B0604020202020204" pitchFamily="34" charset="0"/>
              </a:rPr>
              <a:t>hosted an online seminar on Tackling Health Inequalities (in partnership </a:t>
            </a:r>
            <a:r>
              <a:rPr lang="en-GB" sz="2400" dirty="0" smtClean="0">
                <a:latin typeface="Arial" panose="020B0604020202020204" pitchFamily="34" charset="0"/>
                <a:cs typeface="Arial" panose="020B0604020202020204" pitchFamily="34" charset="0"/>
              </a:rPr>
              <a:t>with </a:t>
            </a:r>
            <a:r>
              <a:rPr lang="en-GB" sz="2400" dirty="0">
                <a:latin typeface="Arial" panose="020B0604020202020204" pitchFamily="34" charset="0"/>
                <a:cs typeface="Arial" panose="020B0604020202020204" pitchFamily="34" charset="0"/>
              </a:rPr>
              <a:t>the Open University) on 15th June 2021, </a:t>
            </a: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keynote speaker was Dr Lincoln </a:t>
            </a:r>
            <a:r>
              <a:rPr lang="en-GB" sz="2400" dirty="0" err="1">
                <a:latin typeface="Arial" panose="020B0604020202020204" pitchFamily="34" charset="0"/>
                <a:cs typeface="Arial" panose="020B0604020202020204" pitchFamily="34" charset="0"/>
              </a:rPr>
              <a:t>Sargeant</a:t>
            </a:r>
            <a:r>
              <a:rPr lang="en-GB" sz="2400" dirty="0">
                <a:latin typeface="Arial" panose="020B0604020202020204" pitchFamily="34" charset="0"/>
                <a:cs typeface="Arial" panose="020B0604020202020204" pitchFamily="34" charset="0"/>
              </a:rPr>
              <a:t>, Director of Public Health Torbay &amp; Chair of Devon Health Inequalities Leadership Group. </a:t>
            </a:r>
            <a:endParaRPr lang="en-GB" sz="2400" dirty="0" smtClean="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By </a:t>
            </a:r>
            <a:r>
              <a:rPr lang="en-GB" sz="2400" dirty="0" smtClean="0">
                <a:latin typeface="Arial" panose="020B0604020202020204" pitchFamily="34" charset="0"/>
                <a:cs typeface="Arial" panose="020B0604020202020204" pitchFamily="34" charset="0"/>
              </a:rPr>
              <a:t>cross sector collaboration, direct </a:t>
            </a:r>
            <a:r>
              <a:rPr lang="en-GB" sz="2400" dirty="0">
                <a:latin typeface="Arial" panose="020B0604020202020204" pitchFamily="34" charset="0"/>
                <a:cs typeface="Arial" panose="020B0604020202020204" pitchFamily="34" charset="0"/>
              </a:rPr>
              <a:t>engagement with communities and people with lived experience, we </a:t>
            </a:r>
            <a:r>
              <a:rPr lang="en-GB" sz="2400" dirty="0" smtClean="0">
                <a:latin typeface="Arial" panose="020B0604020202020204" pitchFamily="34" charset="0"/>
                <a:cs typeface="Arial" panose="020B0604020202020204" pitchFamily="34" charset="0"/>
              </a:rPr>
              <a:t>will  </a:t>
            </a:r>
            <a:r>
              <a:rPr lang="en-GB" sz="2400" dirty="0">
                <a:latin typeface="Arial" panose="020B0604020202020204" pitchFamily="34" charset="0"/>
                <a:cs typeface="Arial" panose="020B0604020202020204" pitchFamily="34" charset="0"/>
              </a:rPr>
              <a:t>enable communities to be actively involved in the development of a Health Inequalities Network for Devon.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1530" y="432"/>
            <a:ext cx="2466975" cy="1847850"/>
          </a:xfrm>
          <a:prstGeom prst="rect">
            <a:avLst/>
          </a:prstGeom>
        </p:spPr>
      </p:pic>
    </p:spTree>
    <p:extLst>
      <p:ext uri="{BB962C8B-B14F-4D97-AF65-F5344CB8AC3E}">
        <p14:creationId xmlns:p14="http://schemas.microsoft.com/office/powerpoint/2010/main" val="45294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33"/>
            <a:ext cx="12542982" cy="153280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77333" y="350982"/>
            <a:ext cx="10166157" cy="1579418"/>
          </a:xfrm>
        </p:spPr>
        <p:txBody>
          <a:bodyPr/>
          <a:lstStyle/>
          <a:p>
            <a:r>
              <a:rPr lang="en-GB" b="1" dirty="0" smtClean="0">
                <a:solidFill>
                  <a:schemeClr val="bg1"/>
                </a:solidFill>
                <a:latin typeface="Arial" panose="020B0604020202020204" pitchFamily="34" charset="0"/>
                <a:cs typeface="Arial" panose="020B0604020202020204" pitchFamily="34" charset="0"/>
              </a:rPr>
              <a:t>A need for new Rural Deprivation Indices?</a:t>
            </a:r>
            <a:endParaRPr lang="en-GB" b="1" dirty="0">
              <a:solidFill>
                <a:schemeClr val="bg1"/>
              </a:solidFill>
              <a:latin typeface="Arial" panose="020B0604020202020204" pitchFamily="34" charset="0"/>
              <a:cs typeface="Arial" panose="020B0604020202020204" pitchFamily="34" charset="0"/>
            </a:endParaRPr>
          </a:p>
        </p:txBody>
      </p:sp>
      <p:sp>
        <p:nvSpPr>
          <p:cNvPr id="7" name="Rectangle 6"/>
          <p:cNvSpPr/>
          <p:nvPr/>
        </p:nvSpPr>
        <p:spPr>
          <a:xfrm>
            <a:off x="838200" y="1874982"/>
            <a:ext cx="401168" cy="37684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ontent Placeholder 13"/>
          <p:cNvSpPr>
            <a:spLocks noGrp="1"/>
          </p:cNvSpPr>
          <p:nvPr>
            <p:ph idx="1"/>
          </p:nvPr>
        </p:nvSpPr>
        <p:spPr>
          <a:xfrm>
            <a:off x="677333" y="1745673"/>
            <a:ext cx="9445721" cy="5112326"/>
          </a:xfrm>
        </p:spPr>
        <p:txBody>
          <a:bodyPr>
            <a:normAutofit/>
          </a:bodyPr>
          <a:lstStyle/>
          <a:p>
            <a:r>
              <a:rPr lang="en-GB" sz="2400" dirty="0">
                <a:latin typeface="Arial" panose="020B0604020202020204" pitchFamily="34" charset="0"/>
                <a:cs typeface="Arial" panose="020B0604020202020204" pitchFamily="34" charset="0"/>
              </a:rPr>
              <a:t>The IMD has been criticised </a:t>
            </a:r>
            <a:r>
              <a:rPr lang="en-GB" sz="2400" dirty="0" smtClean="0">
                <a:latin typeface="Arial" panose="020B0604020202020204" pitchFamily="34" charset="0"/>
                <a:cs typeface="Arial" panose="020B0604020202020204" pitchFamily="34" charset="0"/>
              </a:rPr>
              <a:t>as </a:t>
            </a:r>
            <a:r>
              <a:rPr lang="en-GB" sz="2400" dirty="0">
                <a:latin typeface="Arial" panose="020B0604020202020204" pitchFamily="34" charset="0"/>
                <a:cs typeface="Arial" panose="020B0604020202020204" pitchFamily="34" charset="0"/>
              </a:rPr>
              <a:t>being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biased against </a:t>
            </a:r>
            <a:r>
              <a:rPr lang="en-GB" sz="2400" dirty="0" smtClean="0">
                <a:latin typeface="Arial" panose="020B0604020202020204" pitchFamily="34" charset="0"/>
                <a:cs typeface="Arial" panose="020B0604020202020204" pitchFamily="34" charset="0"/>
              </a:rPr>
              <a:t>rural geographies</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by focusing </a:t>
            </a:r>
            <a:r>
              <a:rPr lang="en-GB" sz="2400" dirty="0">
                <a:latin typeface="Arial" panose="020B0604020202020204" pitchFamily="34" charset="0"/>
                <a:cs typeface="Arial" panose="020B0604020202020204" pitchFamily="34" charset="0"/>
              </a:rPr>
              <a:t>on concentrations of deprivation in small areas, whereas rural </a:t>
            </a:r>
            <a:r>
              <a:rPr lang="en-GB" sz="2400" dirty="0" smtClean="0">
                <a:latin typeface="Arial" panose="020B0604020202020204" pitchFamily="34" charset="0"/>
                <a:cs typeface="Arial" panose="020B0604020202020204" pitchFamily="34" charset="0"/>
              </a:rPr>
              <a:t>deprivation is </a:t>
            </a:r>
            <a:r>
              <a:rPr lang="en-GB" sz="2400" dirty="0">
                <a:latin typeface="Arial" panose="020B0604020202020204" pitchFamily="34" charset="0"/>
                <a:cs typeface="Arial" panose="020B0604020202020204" pitchFamily="34" charset="0"/>
              </a:rPr>
              <a:t>more scattered </a:t>
            </a:r>
            <a:r>
              <a:rPr lang="en-GB" sz="2400" dirty="0" smtClean="0">
                <a:latin typeface="Arial" panose="020B0604020202020204" pitchFamily="34" charset="0"/>
                <a:cs typeface="Arial" panose="020B0604020202020204" pitchFamily="34" charset="0"/>
              </a:rPr>
              <a:t>geographically </a:t>
            </a:r>
          </a:p>
          <a:p>
            <a:r>
              <a:rPr lang="en-GB" sz="2400" dirty="0" smtClean="0">
                <a:latin typeface="Arial" panose="020B0604020202020204" pitchFamily="34" charset="0"/>
                <a:cs typeface="Arial" panose="020B0604020202020204" pitchFamily="34" charset="0"/>
              </a:rPr>
              <a:t>Many of </a:t>
            </a:r>
            <a:r>
              <a:rPr lang="en-GB" sz="2400" dirty="0">
                <a:latin typeface="Arial" panose="020B0604020202020204" pitchFamily="34" charset="0"/>
                <a:cs typeface="Arial" panose="020B0604020202020204" pitchFamily="34" charset="0"/>
              </a:rPr>
              <a:t>the IMD </a:t>
            </a:r>
            <a:r>
              <a:rPr lang="en-GB" sz="2400" dirty="0" smtClean="0">
                <a:latin typeface="Arial" panose="020B0604020202020204" pitchFamily="34" charset="0"/>
                <a:cs typeface="Arial" panose="020B0604020202020204" pitchFamily="34" charset="0"/>
              </a:rPr>
              <a:t>measures are </a:t>
            </a:r>
            <a:r>
              <a:rPr lang="en-GB" sz="2400" dirty="0">
                <a:latin typeface="Arial" panose="020B0604020202020204" pitchFamily="34" charset="0"/>
                <a:cs typeface="Arial" panose="020B0604020202020204" pitchFamily="34" charset="0"/>
              </a:rPr>
              <a:t>urban </a:t>
            </a:r>
            <a:r>
              <a:rPr lang="en-GB" sz="2400" dirty="0" smtClean="0">
                <a:latin typeface="Arial" panose="020B0604020202020204" pitchFamily="34" charset="0"/>
                <a:cs typeface="Arial" panose="020B0604020202020204" pitchFamily="34" charset="0"/>
              </a:rPr>
              <a:t>oriented as </a:t>
            </a:r>
            <a:r>
              <a:rPr lang="en-GB" sz="2400" dirty="0">
                <a:latin typeface="Arial" panose="020B0604020202020204" pitchFamily="34" charset="0"/>
                <a:cs typeface="Arial" panose="020B0604020202020204" pitchFamily="34" charset="0"/>
              </a:rPr>
              <a:t>easily counted data &amp;</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some rural concerns (e.g.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a:t>
            </a:r>
            <a:r>
              <a:rPr lang="en-GB" sz="2400" dirty="0" smtClean="0">
                <a:latin typeface="Arial" panose="020B0604020202020204" pitchFamily="34" charset="0"/>
                <a:cs typeface="Arial" panose="020B0604020202020204" pitchFamily="34" charset="0"/>
              </a:rPr>
              <a:t>gricultural issues &amp; </a:t>
            </a:r>
            <a:r>
              <a:rPr lang="en-GB" sz="2400" dirty="0">
                <a:latin typeface="Arial" panose="020B0604020202020204" pitchFamily="34" charset="0"/>
                <a:cs typeface="Arial" panose="020B0604020202020204" pitchFamily="34" charset="0"/>
              </a:rPr>
              <a:t>some aspects of health and welfare), are not reported at all or are </a:t>
            </a:r>
            <a:r>
              <a:rPr lang="en-GB" sz="2400" dirty="0" smtClean="0">
                <a:latin typeface="Arial" panose="020B0604020202020204" pitchFamily="34" charset="0"/>
                <a:cs typeface="Arial" panose="020B0604020202020204" pitchFamily="34" charset="0"/>
              </a:rPr>
              <a:t>under reported</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A</a:t>
            </a:r>
            <a:r>
              <a:rPr lang="en-GB" sz="2400" dirty="0" smtClean="0">
                <a:latin typeface="Arial" panose="020B0604020202020204" pitchFamily="34" charset="0"/>
                <a:cs typeface="Arial" panose="020B0604020202020204" pitchFamily="34" charset="0"/>
              </a:rPr>
              <a:t>ccess </a:t>
            </a:r>
            <a:r>
              <a:rPr lang="en-GB" sz="2400" dirty="0">
                <a:latin typeface="Arial" panose="020B0604020202020204" pitchFamily="34" charset="0"/>
                <a:cs typeface="Arial" panose="020B0604020202020204" pitchFamily="34" charset="0"/>
              </a:rPr>
              <a:t>to services and housing measures are included in the IMD </a:t>
            </a:r>
            <a:r>
              <a:rPr lang="en-GB" sz="2400" dirty="0" smtClean="0">
                <a:latin typeface="Arial" panose="020B0604020202020204" pitchFamily="34" charset="0"/>
                <a:cs typeface="Arial" panose="020B0604020202020204" pitchFamily="34" charset="0"/>
              </a:rPr>
              <a:t>but are not </a:t>
            </a:r>
            <a:r>
              <a:rPr lang="en-GB" sz="2400" dirty="0">
                <a:latin typeface="Arial" panose="020B0604020202020204" pitchFamily="34" charset="0"/>
                <a:cs typeface="Arial" panose="020B0604020202020204" pitchFamily="34" charset="0"/>
              </a:rPr>
              <a:t>appropriately measured and/or are given less </a:t>
            </a:r>
            <a:r>
              <a:rPr lang="en-GB" sz="2400" dirty="0" smtClean="0">
                <a:latin typeface="Arial" panose="020B0604020202020204" pitchFamily="34" charset="0"/>
                <a:cs typeface="Arial" panose="020B0604020202020204" pitchFamily="34" charset="0"/>
              </a:rPr>
              <a:t>weight than </a:t>
            </a:r>
            <a:r>
              <a:rPr lang="en-GB" sz="2400" dirty="0">
                <a:latin typeface="Arial" panose="020B0604020202020204" pitchFamily="34" charset="0"/>
                <a:cs typeface="Arial" panose="020B0604020202020204" pitchFamily="34" charset="0"/>
              </a:rPr>
              <a:t>the traditionally urban measures that are included</a:t>
            </a:r>
            <a:r>
              <a:rPr lang="en-GB" sz="2400" dirty="0" smtClean="0">
                <a:latin typeface="Arial" panose="020B0604020202020204" pitchFamily="34" charset="0"/>
                <a:cs typeface="Arial" panose="020B0604020202020204" pitchFamily="34" charset="0"/>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5446" y="1745673"/>
            <a:ext cx="2382981" cy="1588654"/>
          </a:xfrm>
          <a:prstGeom prst="rect">
            <a:avLst/>
          </a:prstGeom>
        </p:spPr>
      </p:pic>
    </p:spTree>
    <p:extLst>
      <p:ext uri="{BB962C8B-B14F-4D97-AF65-F5344CB8AC3E}">
        <p14:creationId xmlns:p14="http://schemas.microsoft.com/office/powerpoint/2010/main" val="1906005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33"/>
            <a:ext cx="12542982" cy="111716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 y="138545"/>
            <a:ext cx="11637818" cy="1814946"/>
          </a:xfrm>
        </p:spPr>
        <p:txBody>
          <a:bodyPr/>
          <a:lstStyle/>
          <a:p>
            <a:r>
              <a:rPr lang="en-GB" b="1" dirty="0" smtClean="0">
                <a:solidFill>
                  <a:schemeClr val="bg1"/>
                </a:solidFill>
                <a:latin typeface="Arial" panose="020B0604020202020204" pitchFamily="34" charset="0"/>
                <a:cs typeface="Arial" panose="020B0604020202020204" pitchFamily="34" charset="0"/>
              </a:rPr>
              <a:t>Rural Devon Deprivation Indices Mapping </a:t>
            </a:r>
            <a:endParaRPr lang="en-GB"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199" y="1200727"/>
            <a:ext cx="9488055" cy="5347855"/>
          </a:xfrm>
        </p:spPr>
        <p:txBody>
          <a:bodyPr>
            <a:noAutofit/>
          </a:bodyPr>
          <a:lstStyle/>
          <a:p>
            <a:endParaRPr lang="en-GB" sz="1900" dirty="0" smtClean="0">
              <a:latin typeface="Corbel" panose="020B0503020204020204" pitchFamily="34" charset="0"/>
            </a:endParaRPr>
          </a:p>
          <a:p>
            <a:r>
              <a:rPr lang="en-GB" sz="2400" dirty="0" smtClean="0">
                <a:latin typeface="Arial" panose="020B0604020202020204" pitchFamily="34" charset="0"/>
                <a:cs typeface="Arial" panose="020B0604020202020204" pitchFamily="34" charset="0"/>
              </a:rPr>
              <a:t>A total </a:t>
            </a:r>
            <a:r>
              <a:rPr lang="en-GB" sz="2400" dirty="0">
                <a:latin typeface="Arial" panose="020B0604020202020204" pitchFamily="34" charset="0"/>
                <a:cs typeface="Arial" panose="020B0604020202020204" pitchFamily="34" charset="0"/>
              </a:rPr>
              <a:t>population that is identified as marginally more </a:t>
            </a:r>
            <a:endParaRPr lang="en-GB" sz="2400" dirty="0" smtClean="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rural </a:t>
            </a:r>
            <a:r>
              <a:rPr lang="en-GB" sz="2400" dirty="0">
                <a:latin typeface="Arial" panose="020B0604020202020204" pitchFamily="34" charset="0"/>
                <a:cs typeface="Arial" panose="020B0604020202020204" pitchFamily="34" charset="0"/>
              </a:rPr>
              <a:t>than urban,</a:t>
            </a:r>
          </a:p>
          <a:p>
            <a:r>
              <a:rPr lang="en-GB" sz="2400" dirty="0">
                <a:latin typeface="Arial" panose="020B0604020202020204" pitchFamily="34" charset="0"/>
                <a:cs typeface="Arial" panose="020B0604020202020204" pitchFamily="34" charset="0"/>
              </a:rPr>
              <a:t>A</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larger population situated in Rural Village and Dispersed LSOAs than Rural Town </a:t>
            </a:r>
            <a:r>
              <a:rPr lang="en-GB" sz="2400" dirty="0" smtClean="0">
                <a:latin typeface="Arial" panose="020B0604020202020204" pitchFamily="34" charset="0"/>
                <a:cs typeface="Arial" panose="020B0604020202020204" pitchFamily="34" charset="0"/>
              </a:rPr>
              <a:t>and Village</a:t>
            </a:r>
            <a:r>
              <a:rPr lang="en-GB" sz="2400" dirty="0">
                <a:latin typeface="Arial" panose="020B0604020202020204" pitchFamily="34" charset="0"/>
                <a:cs typeface="Arial" panose="020B0604020202020204" pitchFamily="34" charset="0"/>
              </a:rPr>
              <a:t>.</a:t>
            </a:r>
          </a:p>
          <a:p>
            <a:r>
              <a:rPr lang="en-GB" sz="2400" dirty="0" smtClean="0">
                <a:latin typeface="Arial" panose="020B0604020202020204" pitchFamily="34" charset="0"/>
                <a:cs typeface="Arial" panose="020B0604020202020204" pitchFamily="34" charset="0"/>
              </a:rPr>
              <a:t>Devon </a:t>
            </a:r>
            <a:r>
              <a:rPr lang="en-GB" sz="2400" dirty="0">
                <a:latin typeface="Arial" panose="020B0604020202020204" pitchFamily="34" charset="0"/>
                <a:cs typeface="Arial" panose="020B0604020202020204" pitchFamily="34" charset="0"/>
              </a:rPr>
              <a:t>has 39 LSOAs in a Sparse context with a total population of 83,800</a:t>
            </a:r>
          </a:p>
          <a:p>
            <a:r>
              <a:rPr lang="en-GB" sz="2400" dirty="0" smtClean="0">
                <a:latin typeface="Arial" panose="020B0604020202020204" pitchFamily="34" charset="0"/>
                <a:cs typeface="Arial" panose="020B0604020202020204" pitchFamily="34" charset="0"/>
              </a:rPr>
              <a:t>We </a:t>
            </a:r>
            <a:r>
              <a:rPr lang="en-GB" sz="2400" dirty="0">
                <a:latin typeface="Arial" panose="020B0604020202020204" pitchFamily="34" charset="0"/>
                <a:cs typeface="Arial" panose="020B0604020202020204" pitchFamily="34" charset="0"/>
              </a:rPr>
              <a:t>have </a:t>
            </a:r>
            <a:r>
              <a:rPr lang="en-GB" sz="2400" dirty="0" smtClean="0">
                <a:latin typeface="Arial" panose="020B0604020202020204" pitchFamily="34" charset="0"/>
                <a:cs typeface="Arial" panose="020B0604020202020204" pitchFamily="34" charset="0"/>
              </a:rPr>
              <a:t>started working on </a:t>
            </a:r>
            <a:r>
              <a:rPr lang="en-GB" sz="2400" dirty="0">
                <a:latin typeface="Arial" panose="020B0604020202020204" pitchFamily="34" charset="0"/>
                <a:cs typeface="Arial" panose="020B0604020202020204" pitchFamily="34" charset="0"/>
              </a:rPr>
              <a:t>Rural Deprivation Indices mapping in Devon and </a:t>
            </a:r>
            <a:r>
              <a:rPr lang="en-GB" sz="2400" dirty="0" smtClean="0">
                <a:latin typeface="Arial" panose="020B0604020202020204" pitchFamily="34" charset="0"/>
                <a:cs typeface="Arial" panose="020B0604020202020204" pitchFamily="34" charset="0"/>
              </a:rPr>
              <a:t> plan </a:t>
            </a:r>
            <a:r>
              <a:rPr lang="en-GB" sz="2400" dirty="0">
                <a:latin typeface="Arial" panose="020B0604020202020204" pitchFamily="34" charset="0"/>
                <a:cs typeface="Arial" panose="020B0604020202020204" pitchFamily="34" charset="0"/>
              </a:rPr>
              <a:t>to collaborate on a  National Rural Health Inequalities Research &amp; Profiling programme this year. </a:t>
            </a:r>
          </a:p>
          <a:p>
            <a:r>
              <a:rPr lang="en-GB" sz="2400" dirty="0">
                <a:latin typeface="Arial" panose="020B0604020202020204" pitchFamily="34" charset="0"/>
                <a:cs typeface="Arial" panose="020B0604020202020204" pitchFamily="34" charset="0"/>
              </a:rPr>
              <a:t>We </a:t>
            </a:r>
            <a:r>
              <a:rPr lang="en-GB" sz="2400" dirty="0" smtClean="0">
                <a:latin typeface="Arial" panose="020B0604020202020204" pitchFamily="34" charset="0"/>
                <a:cs typeface="Arial" panose="020B0604020202020204" pitchFamily="34" charset="0"/>
              </a:rPr>
              <a:t>hope </a:t>
            </a:r>
            <a:r>
              <a:rPr lang="en-GB" sz="2400" dirty="0">
                <a:latin typeface="Arial" panose="020B0604020202020204" pitchFamily="34" charset="0"/>
                <a:cs typeface="Arial" panose="020B0604020202020204" pitchFamily="34" charset="0"/>
              </a:rPr>
              <a:t>this </a:t>
            </a:r>
            <a:r>
              <a:rPr lang="en-GB" sz="2400" dirty="0" smtClean="0">
                <a:latin typeface="Arial" panose="020B0604020202020204" pitchFamily="34" charset="0"/>
                <a:cs typeface="Arial" panose="020B0604020202020204" pitchFamily="34" charset="0"/>
              </a:rPr>
              <a:t>emerging work </a:t>
            </a:r>
            <a:r>
              <a:rPr lang="en-GB" sz="2400" dirty="0">
                <a:latin typeface="Arial" panose="020B0604020202020204" pitchFamily="34" charset="0"/>
                <a:cs typeface="Arial" panose="020B0604020202020204" pitchFamily="34" charset="0"/>
              </a:rPr>
              <a:t>will contribute to an “Insight Hub” with cross sector </a:t>
            </a:r>
            <a:r>
              <a:rPr lang="en-GB" sz="2400" dirty="0" smtClean="0">
                <a:latin typeface="Arial" panose="020B0604020202020204" pitchFamily="34" charset="0"/>
                <a:cs typeface="Arial" panose="020B0604020202020204" pitchFamily="34" charset="0"/>
              </a:rPr>
              <a:t>input</a:t>
            </a:r>
            <a:endParaRPr lang="en-GB" sz="1900" dirty="0">
              <a:latin typeface="Corbel" panose="020B0503020204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53237" y="138545"/>
            <a:ext cx="3389746" cy="2452255"/>
          </a:xfrm>
          <a:prstGeom prst="rect">
            <a:avLst/>
          </a:prstGeom>
        </p:spPr>
      </p:pic>
    </p:spTree>
    <p:extLst>
      <p:ext uri="{BB962C8B-B14F-4D97-AF65-F5344CB8AC3E}">
        <p14:creationId xmlns:p14="http://schemas.microsoft.com/office/powerpoint/2010/main" val="2196296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33"/>
            <a:ext cx="12542982" cy="121876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77334" y="277091"/>
            <a:ext cx="8596668" cy="1653309"/>
          </a:xfrm>
        </p:spPr>
        <p:txBody>
          <a:bodyPr/>
          <a:lstStyle/>
          <a:p>
            <a:r>
              <a:rPr lang="en-GB" b="1" dirty="0" smtClean="0">
                <a:solidFill>
                  <a:schemeClr val="bg1"/>
                </a:solidFill>
                <a:latin typeface="Arial" panose="020B0604020202020204" pitchFamily="34" charset="0"/>
                <a:cs typeface="Arial" panose="020B0604020202020204" pitchFamily="34" charset="0"/>
              </a:rPr>
              <a:t>Rural Proofing for Health Toolkit</a:t>
            </a:r>
            <a:endParaRPr lang="en-GB" b="1" dirty="0">
              <a:solidFill>
                <a:schemeClr val="bg1"/>
              </a:solidFill>
              <a:latin typeface="Arial" panose="020B0604020202020204" pitchFamily="34" charset="0"/>
              <a:cs typeface="Arial" panose="020B0604020202020204" pitchFamily="34" charset="0"/>
            </a:endParaRPr>
          </a:p>
        </p:txBody>
      </p:sp>
      <p:sp>
        <p:nvSpPr>
          <p:cNvPr id="7" name="AutoShape 2" descr="Braunton : Heanton Stree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Content Placeholder 7"/>
          <p:cNvSpPr>
            <a:spLocks noGrp="1"/>
          </p:cNvSpPr>
          <p:nvPr>
            <p:ph idx="1"/>
          </p:nvPr>
        </p:nvSpPr>
        <p:spPr>
          <a:xfrm>
            <a:off x="677333" y="1364096"/>
            <a:ext cx="9445721" cy="5101359"/>
          </a:xfrm>
        </p:spPr>
        <p:txBody>
          <a:bodyPr>
            <a:noAutofit/>
          </a:bodyPr>
          <a:lstStyle/>
          <a:p>
            <a:r>
              <a:rPr lang="en-GB" sz="2000" dirty="0">
                <a:latin typeface="Arial" panose="020B0604020202020204" pitchFamily="34" charset="0"/>
                <a:cs typeface="Arial" panose="020B0604020202020204" pitchFamily="34" charset="0"/>
              </a:rPr>
              <a:t>P</a:t>
            </a:r>
            <a:r>
              <a:rPr lang="en-GB" sz="2000" dirty="0" smtClean="0">
                <a:latin typeface="Arial" panose="020B0604020202020204" pitchFamily="34" charset="0"/>
                <a:cs typeface="Arial" panose="020B0604020202020204" pitchFamily="34" charset="0"/>
              </a:rPr>
              <a:t>otential for cross sector collaboration </a:t>
            </a:r>
            <a:r>
              <a:rPr lang="en-GB" sz="2000" dirty="0">
                <a:latin typeface="Arial" panose="020B0604020202020204" pitchFamily="34" charset="0"/>
                <a:cs typeface="Arial" panose="020B0604020202020204" pitchFamily="34" charset="0"/>
              </a:rPr>
              <a:t>on testing applications of the Rural Proofing for Health Toolkit, published in December 2020, to help local organisations and partnerships in the health and care sector to take better account of rural needs. </a:t>
            </a: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Toolkit is based around 6</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main themes:</a:t>
            </a:r>
          </a:p>
          <a:p>
            <a:pPr marL="1428750" lvl="3" indent="-171450">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  Main </a:t>
            </a:r>
            <a:r>
              <a:rPr lang="en-GB" sz="2000" dirty="0">
                <a:latin typeface="Arial" panose="020B0604020202020204" pitchFamily="34" charset="0"/>
                <a:cs typeface="Arial" panose="020B0604020202020204" pitchFamily="34" charset="0"/>
              </a:rPr>
              <a:t>hospital services</a:t>
            </a:r>
          </a:p>
          <a:p>
            <a:pPr lvl="3" indent="-342900">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Primary </a:t>
            </a:r>
            <a:r>
              <a:rPr lang="en-GB" sz="2000" dirty="0">
                <a:latin typeface="Arial" panose="020B0604020202020204" pitchFamily="34" charset="0"/>
                <a:cs typeface="Arial" panose="020B0604020202020204" pitchFamily="34" charset="0"/>
              </a:rPr>
              <a:t>and community health </a:t>
            </a:r>
            <a:r>
              <a:rPr lang="en-GB" sz="2000" dirty="0" smtClean="0">
                <a:latin typeface="Arial" panose="020B0604020202020204" pitchFamily="34" charset="0"/>
                <a:cs typeface="Arial" panose="020B0604020202020204" pitchFamily="34" charset="0"/>
              </a:rPr>
              <a:t>services     </a:t>
            </a:r>
            <a:endParaRPr lang="en-GB" sz="2000" dirty="0">
              <a:latin typeface="Arial" panose="020B0604020202020204" pitchFamily="34" charset="0"/>
              <a:cs typeface="Arial" panose="020B0604020202020204" pitchFamily="34" charset="0"/>
            </a:endParaRPr>
          </a:p>
          <a:p>
            <a:pPr lvl="3" indent="-342900">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Mental </a:t>
            </a:r>
            <a:r>
              <a:rPr lang="en-GB" sz="2000" dirty="0">
                <a:latin typeface="Arial" panose="020B0604020202020204" pitchFamily="34" charset="0"/>
                <a:cs typeface="Arial" panose="020B0604020202020204" pitchFamily="34" charset="0"/>
              </a:rPr>
              <a:t>health services</a:t>
            </a:r>
          </a:p>
          <a:p>
            <a:pPr lvl="3" indent="-342900">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Public </a:t>
            </a:r>
            <a:r>
              <a:rPr lang="en-GB" sz="2000" dirty="0">
                <a:latin typeface="Arial" panose="020B0604020202020204" pitchFamily="34" charset="0"/>
                <a:cs typeface="Arial" panose="020B0604020202020204" pitchFamily="34" charset="0"/>
              </a:rPr>
              <a:t>health and preventative services</a:t>
            </a:r>
          </a:p>
          <a:p>
            <a:pPr lvl="3" indent="-342900">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Social </a:t>
            </a:r>
            <a:r>
              <a:rPr lang="en-GB" sz="2000" dirty="0">
                <a:latin typeface="Arial" panose="020B0604020202020204" pitchFamily="34" charset="0"/>
                <a:cs typeface="Arial" panose="020B0604020202020204" pitchFamily="34" charset="0"/>
              </a:rPr>
              <a:t>care services</a:t>
            </a:r>
          </a:p>
          <a:p>
            <a:pPr lvl="3" indent="-342900">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Workforce </a:t>
            </a:r>
          </a:p>
          <a:p>
            <a:r>
              <a:rPr lang="en-GB" sz="2000" dirty="0" smtClean="0">
                <a:latin typeface="Arial" panose="020B0604020202020204" pitchFamily="34" charset="0"/>
                <a:cs typeface="Arial" panose="020B0604020202020204" pitchFamily="34" charset="0"/>
              </a:rPr>
              <a:t>ACRE, The National Centre for Rural Health &amp; Care </a:t>
            </a:r>
            <a:r>
              <a:rPr lang="en-GB" sz="2000" dirty="0">
                <a:latin typeface="Arial" panose="020B0604020202020204" pitchFamily="34" charset="0"/>
                <a:cs typeface="Arial" panose="020B0604020202020204" pitchFamily="34" charset="0"/>
              </a:rPr>
              <a:t>and Rural England CIC </a:t>
            </a:r>
            <a:r>
              <a:rPr lang="en-GB" sz="2000" dirty="0" smtClean="0">
                <a:latin typeface="Arial" panose="020B0604020202020204" pitchFamily="34" charset="0"/>
                <a:cs typeface="Arial" panose="020B0604020202020204" pitchFamily="34" charset="0"/>
              </a:rPr>
              <a:t>are </a:t>
            </a:r>
            <a:r>
              <a:rPr lang="en-GB" sz="2000" dirty="0">
                <a:latin typeface="Arial" panose="020B0604020202020204" pitchFamily="34" charset="0"/>
                <a:cs typeface="Arial" panose="020B0604020202020204" pitchFamily="34" charset="0"/>
              </a:rPr>
              <a:t>developing </a:t>
            </a:r>
            <a:r>
              <a:rPr lang="en-GB" sz="2000" dirty="0" smtClean="0">
                <a:latin typeface="Arial" panose="020B0604020202020204" pitchFamily="34" charset="0"/>
                <a:cs typeface="Arial" panose="020B0604020202020204" pitchFamily="34" charset="0"/>
              </a:rPr>
              <a:t>a pilot </a:t>
            </a:r>
            <a:r>
              <a:rPr lang="en-GB" sz="2000" dirty="0">
                <a:latin typeface="Arial" panose="020B0604020202020204" pitchFamily="34" charset="0"/>
                <a:cs typeface="Arial" panose="020B0604020202020204" pitchFamily="34" charset="0"/>
              </a:rPr>
              <a:t>offer to support training and facilitation in the applied </a:t>
            </a:r>
            <a:r>
              <a:rPr lang="en-GB" sz="2000" dirty="0" smtClean="0">
                <a:latin typeface="Arial" panose="020B0604020202020204" pitchFamily="34" charset="0"/>
                <a:cs typeface="Arial" panose="020B0604020202020204" pitchFamily="34" charset="0"/>
              </a:rPr>
              <a:t>testing &amp; use </a:t>
            </a:r>
            <a:r>
              <a:rPr lang="en-GB" sz="2000" dirty="0">
                <a:latin typeface="Arial" panose="020B0604020202020204" pitchFamily="34" charset="0"/>
                <a:cs typeface="Arial" panose="020B0604020202020204" pitchFamily="34" charset="0"/>
              </a:rPr>
              <a:t>of the Toolkit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6606" y="2690955"/>
            <a:ext cx="3414376" cy="2560782"/>
          </a:xfrm>
          <a:prstGeom prst="rect">
            <a:avLst/>
          </a:prstGeom>
        </p:spPr>
      </p:pic>
    </p:spTree>
    <p:extLst>
      <p:ext uri="{BB962C8B-B14F-4D97-AF65-F5344CB8AC3E}">
        <p14:creationId xmlns:p14="http://schemas.microsoft.com/office/powerpoint/2010/main" val="532998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33"/>
            <a:ext cx="12542982" cy="161593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955072" y="170872"/>
            <a:ext cx="11339175" cy="1413165"/>
          </a:xfrm>
        </p:spPr>
        <p:txBody>
          <a:bodyPr>
            <a:normAutofit fontScale="90000"/>
          </a:bodyPr>
          <a:lstStyle/>
          <a:p>
            <a:r>
              <a:rPr lang="en-GB" b="1" dirty="0" smtClean="0">
                <a:solidFill>
                  <a:schemeClr val="bg1"/>
                </a:solidFill>
                <a:latin typeface="Arial" panose="020B0604020202020204" pitchFamily="34" charset="0"/>
                <a:cs typeface="Arial" panose="020B0604020202020204" pitchFamily="34" charset="0"/>
              </a:rPr>
              <a:t>Public </a:t>
            </a:r>
            <a:r>
              <a:rPr lang="en-GB" b="1" dirty="0">
                <a:solidFill>
                  <a:schemeClr val="bg1"/>
                </a:solidFill>
                <a:latin typeface="Arial" panose="020B0604020202020204" pitchFamily="34" charset="0"/>
                <a:cs typeface="Arial" panose="020B0604020202020204" pitchFamily="34" charset="0"/>
              </a:rPr>
              <a:t>Health report on </a:t>
            </a:r>
            <a:r>
              <a:rPr lang="en-GB" b="1" dirty="0" smtClean="0">
                <a:solidFill>
                  <a:schemeClr val="bg1"/>
                </a:solidFill>
                <a:latin typeface="Arial" panose="020B0604020202020204" pitchFamily="34" charset="0"/>
                <a:cs typeface="Arial" panose="020B0604020202020204" pitchFamily="34" charset="0"/>
              </a:rPr>
              <a:t>Rural </a:t>
            </a:r>
            <a:br>
              <a:rPr lang="en-GB" b="1" dirty="0" smtClean="0">
                <a:solidFill>
                  <a:schemeClr val="bg1"/>
                </a:solidFill>
                <a:latin typeface="Arial" panose="020B0604020202020204" pitchFamily="34" charset="0"/>
                <a:cs typeface="Arial" panose="020B0604020202020204" pitchFamily="34" charset="0"/>
              </a:rPr>
            </a:br>
            <a:r>
              <a:rPr lang="en-GB" b="1" dirty="0" smtClean="0">
                <a:solidFill>
                  <a:schemeClr val="bg1"/>
                </a:solidFill>
                <a:latin typeface="Arial" panose="020B0604020202020204" pitchFamily="34" charset="0"/>
                <a:cs typeface="Arial" panose="020B0604020202020204" pitchFamily="34" charset="0"/>
              </a:rPr>
              <a:t>and </a:t>
            </a:r>
            <a:r>
              <a:rPr lang="en-GB" b="1" dirty="0">
                <a:solidFill>
                  <a:schemeClr val="bg1"/>
                </a:solidFill>
                <a:latin typeface="Arial" panose="020B0604020202020204" pitchFamily="34" charset="0"/>
                <a:cs typeface="Arial" panose="020B0604020202020204" pitchFamily="34" charset="0"/>
              </a:rPr>
              <a:t>C</a:t>
            </a:r>
            <a:r>
              <a:rPr lang="en-GB" b="1" dirty="0" smtClean="0">
                <a:solidFill>
                  <a:schemeClr val="bg1"/>
                </a:solidFill>
                <a:latin typeface="Arial" panose="020B0604020202020204" pitchFamily="34" charset="0"/>
                <a:cs typeface="Arial" panose="020B0604020202020204" pitchFamily="34" charset="0"/>
              </a:rPr>
              <a:t>oastal </a:t>
            </a:r>
            <a:r>
              <a:rPr lang="en-GB" b="1" dirty="0">
                <a:solidFill>
                  <a:schemeClr val="bg1"/>
                </a:solidFill>
                <a:latin typeface="Arial" panose="020B0604020202020204" pitchFamily="34" charset="0"/>
                <a:cs typeface="Arial" panose="020B0604020202020204" pitchFamily="34" charset="0"/>
              </a:rPr>
              <a:t>I</a:t>
            </a:r>
            <a:r>
              <a:rPr lang="en-GB" b="1" dirty="0" smtClean="0">
                <a:solidFill>
                  <a:schemeClr val="bg1"/>
                </a:solidFill>
                <a:latin typeface="Arial" panose="020B0604020202020204" pitchFamily="34" charset="0"/>
                <a:cs typeface="Arial" panose="020B0604020202020204" pitchFamily="34" charset="0"/>
              </a:rPr>
              <a:t>nequalities</a:t>
            </a:r>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endParaRPr lang="en-GB"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FE9C75B2-1C22-447A-9498-120115BEEDCB}"/>
              </a:ext>
            </a:extLst>
          </p:cNvPr>
          <p:cNvSpPr txBox="1"/>
          <p:nvPr/>
        </p:nvSpPr>
        <p:spPr>
          <a:xfrm>
            <a:off x="557444" y="1690255"/>
            <a:ext cx="9168631" cy="9802684"/>
          </a:xfrm>
          <a:prstGeom prst="rect">
            <a:avLst/>
          </a:prstGeom>
          <a:noFill/>
        </p:spPr>
        <p:txBody>
          <a:bodyPr wrap="square" rtlCol="0">
            <a:spAutoFit/>
          </a:bodyPr>
          <a:lstStyle/>
          <a:p>
            <a:pPr lvl="0">
              <a:lnSpc>
                <a:spcPct val="150000"/>
              </a:lnSpc>
            </a:pPr>
            <a:r>
              <a:rPr lang="en-GB" sz="2400" dirty="0" smtClean="0">
                <a:latin typeface="Arial" panose="020B0604020202020204" pitchFamily="34" charset="0"/>
                <a:cs typeface="Arial" panose="020B0604020202020204" pitchFamily="34" charset="0"/>
              </a:rPr>
              <a:t>Outline for addressing </a:t>
            </a:r>
            <a:r>
              <a:rPr lang="en-GB" sz="2400" dirty="0">
                <a:latin typeface="Arial" panose="020B0604020202020204" pitchFamily="34" charset="0"/>
                <a:cs typeface="Arial" panose="020B0604020202020204" pitchFamily="34" charset="0"/>
              </a:rPr>
              <a:t>health inequalities by</a:t>
            </a:r>
            <a:r>
              <a:rPr lang="en-GB" sz="2400" dirty="0" smtClean="0">
                <a:latin typeface="Arial" panose="020B0604020202020204" pitchFamily="34" charset="0"/>
                <a:cs typeface="Arial" panose="020B0604020202020204" pitchFamily="34" charset="0"/>
              </a:rPr>
              <a:t>:</a:t>
            </a:r>
          </a:p>
          <a:p>
            <a:pPr marL="342900" lvl="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Community </a:t>
            </a:r>
            <a:r>
              <a:rPr lang="en-GB" sz="2400" dirty="0">
                <a:latin typeface="Arial" panose="020B0604020202020204" pitchFamily="34" charset="0"/>
                <a:cs typeface="Arial" panose="020B0604020202020204" pitchFamily="34" charset="0"/>
              </a:rPr>
              <a:t>activities to encourage people to socialise and participate in community life.  </a:t>
            </a:r>
          </a:p>
          <a:p>
            <a:pPr marL="342900" lvl="0" indent="-342900">
              <a:lnSpc>
                <a:spcPct val="15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Promoting </a:t>
            </a:r>
            <a:r>
              <a:rPr lang="en-GB" sz="2400" dirty="0">
                <a:latin typeface="Arial" panose="020B0604020202020204" pitchFamily="34" charset="0"/>
                <a:cs typeface="Arial" panose="020B0604020202020204" pitchFamily="34" charset="0"/>
              </a:rPr>
              <a:t>physical activity and making use of natural assets. </a:t>
            </a:r>
          </a:p>
          <a:p>
            <a:pPr marL="342900" lvl="0"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Ensuring accessibility in design and delivery of health and social care services.   </a:t>
            </a:r>
          </a:p>
          <a:p>
            <a:pPr marL="342900" lvl="0"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Services that reach people in their homes including </a:t>
            </a:r>
            <a:r>
              <a:rPr lang="en-GB" sz="2400" dirty="0" smtClean="0">
                <a:latin typeface="Arial" panose="020B0604020202020204" pitchFamily="34" charset="0"/>
                <a:cs typeface="Arial" panose="020B0604020202020204" pitchFamily="34" charset="0"/>
              </a:rPr>
              <a:t>place based volunteer </a:t>
            </a:r>
            <a:r>
              <a:rPr lang="en-GB" sz="2400" dirty="0">
                <a:latin typeface="Arial" panose="020B0604020202020204" pitchFamily="34" charset="0"/>
                <a:cs typeface="Arial" panose="020B0604020202020204" pitchFamily="34" charset="0"/>
              </a:rPr>
              <a:t>and outreach programmes.</a:t>
            </a:r>
          </a:p>
          <a:p>
            <a:pPr defTabSz="914400"/>
            <a:r>
              <a:rPr lang="en-GB" dirty="0" smtClean="0">
                <a:solidFill>
                  <a:srgbClr val="FFFFFF"/>
                </a:solidFill>
                <a:latin typeface="Arial"/>
              </a:rPr>
              <a:t>unity </a:t>
            </a:r>
            <a:r>
              <a:rPr lang="en-GB" dirty="0">
                <a:solidFill>
                  <a:srgbClr val="FFFFFF"/>
                </a:solidFill>
                <a:latin typeface="Arial"/>
              </a:rPr>
              <a:t>life.  </a:t>
            </a:r>
          </a:p>
          <a:p>
            <a:pPr defTabSz="914400"/>
            <a:r>
              <a:rPr lang="en-GB" dirty="0">
                <a:solidFill>
                  <a:srgbClr val="FFFFFF"/>
                </a:solidFill>
                <a:latin typeface="Arial"/>
              </a:rPr>
              <a:t>Promoting physical activity and making use of natural assets. </a:t>
            </a:r>
          </a:p>
          <a:p>
            <a:pPr defTabSz="914400"/>
            <a:r>
              <a:rPr lang="en-GB" dirty="0">
                <a:solidFill>
                  <a:srgbClr val="FFFFFF"/>
                </a:solidFill>
                <a:latin typeface="Arial"/>
              </a:rPr>
              <a:t>Ensuring accessibility in design and delivery of health and social care services.   </a:t>
            </a:r>
          </a:p>
          <a:p>
            <a:pPr defTabSz="914400"/>
            <a:r>
              <a:rPr lang="en-GB" dirty="0">
                <a:solidFill>
                  <a:srgbClr val="FFFFFF"/>
                </a:solidFill>
                <a:latin typeface="Arial"/>
              </a:rPr>
              <a:t>Services that reach people in their homes including volunteer and outreach programmes.</a:t>
            </a:r>
          </a:p>
          <a:p>
            <a:pPr defTabSz="914400"/>
            <a:endParaRPr lang="en-GB" dirty="0">
              <a:solidFill>
                <a:srgbClr val="FFFFFF"/>
              </a:solidFill>
              <a:latin typeface="Arial"/>
            </a:endParaRPr>
          </a:p>
          <a:p>
            <a:pPr marL="342900" indent="-342900" defTabSz="914400">
              <a:lnSpc>
                <a:spcPct val="150000"/>
              </a:lnSpc>
              <a:buFont typeface="Arial" panose="020B0604020202020204" pitchFamily="34" charset="0"/>
              <a:buChar char="•"/>
            </a:pPr>
            <a:r>
              <a:rPr lang="en-GB" sz="2200" dirty="0">
                <a:solidFill>
                  <a:srgbClr val="FFFFFF"/>
                </a:solidFill>
                <a:latin typeface="Arial"/>
              </a:rPr>
              <a:t>Community activities to encourage people to socialise and participate in community life.  </a:t>
            </a:r>
          </a:p>
          <a:p>
            <a:pPr marL="342900" indent="-342900" defTabSz="914400">
              <a:lnSpc>
                <a:spcPct val="150000"/>
              </a:lnSpc>
              <a:buFont typeface="Arial" panose="020B0604020202020204" pitchFamily="34" charset="0"/>
              <a:buChar char="•"/>
            </a:pPr>
            <a:r>
              <a:rPr lang="en-GB" sz="2200" dirty="0">
                <a:solidFill>
                  <a:srgbClr val="FFFFFF"/>
                </a:solidFill>
                <a:latin typeface="Arial"/>
              </a:rPr>
              <a:t>Promoting physical activity and making use of natural assets. </a:t>
            </a:r>
          </a:p>
          <a:p>
            <a:pPr marL="342900" indent="-342900" defTabSz="914400">
              <a:lnSpc>
                <a:spcPct val="150000"/>
              </a:lnSpc>
              <a:buFont typeface="Arial" panose="020B0604020202020204" pitchFamily="34" charset="0"/>
              <a:buChar char="•"/>
            </a:pPr>
            <a:r>
              <a:rPr lang="en-GB" sz="2200" dirty="0">
                <a:solidFill>
                  <a:srgbClr val="FFFFFF"/>
                </a:solidFill>
                <a:latin typeface="Arial"/>
              </a:rPr>
              <a:t>Ensuring accessibility in design and delivery of health and social care services.   </a:t>
            </a:r>
          </a:p>
          <a:p>
            <a:pPr marL="342900" indent="-342900" defTabSz="914400">
              <a:lnSpc>
                <a:spcPct val="150000"/>
              </a:lnSpc>
              <a:buFont typeface="Arial" panose="020B0604020202020204" pitchFamily="34" charset="0"/>
              <a:buChar char="•"/>
            </a:pPr>
            <a:r>
              <a:rPr lang="en-GB" sz="2200" dirty="0">
                <a:solidFill>
                  <a:srgbClr val="FFFFFF"/>
                </a:solidFill>
                <a:latin typeface="Arial"/>
              </a:rPr>
              <a:t>Services that reach people in their homes including volunteer and outreach programmes.</a:t>
            </a:r>
          </a:p>
          <a:p>
            <a:pPr defTabSz="914400"/>
            <a:endParaRPr lang="en-GB" sz="2200" dirty="0">
              <a:solidFill>
                <a:srgbClr val="FFFFFF"/>
              </a:solidFill>
              <a:latin typeface="Aria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0960" y="21396"/>
            <a:ext cx="3376124" cy="2250749"/>
          </a:xfrm>
          <a:prstGeom prst="rect">
            <a:avLst/>
          </a:prstGeom>
        </p:spPr>
      </p:pic>
    </p:spTree>
    <p:extLst>
      <p:ext uri="{BB962C8B-B14F-4D97-AF65-F5344CB8AC3E}">
        <p14:creationId xmlns:p14="http://schemas.microsoft.com/office/powerpoint/2010/main" val="4272634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816</TotalTime>
  <Words>950</Words>
  <Application>Microsoft Office PowerPoint</Application>
  <PresentationFormat>Widescreen</PresentationFormat>
  <Paragraphs>66</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Corbel</vt:lpstr>
      <vt:lpstr>Trebuchet MS</vt:lpstr>
      <vt:lpstr>Wingdings</vt:lpstr>
      <vt:lpstr>Wingdings 3</vt:lpstr>
      <vt:lpstr>Facet</vt:lpstr>
      <vt:lpstr>  Tackling Rural Health Inequalities:  Nora Corkery, CEO  Devon Communities Together   www.devoncommunities.org.uk </vt:lpstr>
      <vt:lpstr>Devon Health Inequalities Gaps</vt:lpstr>
      <vt:lpstr>Rural Health Inequalities Challenges in Devon </vt:lpstr>
      <vt:lpstr>ACRE: Rural social determinants  of health </vt:lpstr>
      <vt:lpstr>Working together to tackle rural health inequalities in Devon </vt:lpstr>
      <vt:lpstr>A need for new Rural Deprivation Indices?</vt:lpstr>
      <vt:lpstr>Rural Devon Deprivation Indices Mapping </vt:lpstr>
      <vt:lpstr>Rural Proofing for Health Toolkit</vt:lpstr>
      <vt:lpstr>Public Health report on Rural  and Coastal Inequalities </vt:lpstr>
      <vt:lpstr>        Roads to Renewal  The role of the VCSE Sector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Nora Corkery</dc:creator>
  <cp:lastModifiedBy>Nora Corkery</cp:lastModifiedBy>
  <cp:revision>136</cp:revision>
  <dcterms:created xsi:type="dcterms:W3CDTF">2021-03-21T09:28:43Z</dcterms:created>
  <dcterms:modified xsi:type="dcterms:W3CDTF">2021-07-08T10:55:28Z</dcterms:modified>
</cp:coreProperties>
</file>