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8" r:id="rId3"/>
    <p:sldId id="258" r:id="rId4"/>
    <p:sldId id="259" r:id="rId5"/>
    <p:sldId id="266" r:id="rId6"/>
    <p:sldId id="299" r:id="rId7"/>
    <p:sldId id="262" r:id="rId8"/>
    <p:sldId id="268" r:id="rId9"/>
    <p:sldId id="312" r:id="rId10"/>
    <p:sldId id="270" r:id="rId11"/>
    <p:sldId id="269" r:id="rId12"/>
    <p:sldId id="271" r:id="rId13"/>
    <p:sldId id="272" r:id="rId14"/>
    <p:sldId id="273" r:id="rId15"/>
    <p:sldId id="280" r:id="rId16"/>
    <p:sldId id="275" r:id="rId17"/>
    <p:sldId id="279" r:id="rId18"/>
    <p:sldId id="292" r:id="rId19"/>
    <p:sldId id="281" r:id="rId20"/>
    <p:sldId id="283" r:id="rId21"/>
    <p:sldId id="282" r:id="rId22"/>
    <p:sldId id="284" r:id="rId23"/>
    <p:sldId id="285" r:id="rId24"/>
    <p:sldId id="286" r:id="rId25"/>
    <p:sldId id="287" r:id="rId26"/>
    <p:sldId id="289" r:id="rId27"/>
    <p:sldId id="309" r:id="rId28"/>
    <p:sldId id="305" r:id="rId29"/>
    <p:sldId id="307" r:id="rId30"/>
    <p:sldId id="308" r:id="rId31"/>
    <p:sldId id="290" r:id="rId32"/>
    <p:sldId id="291" r:id="rId33"/>
    <p:sldId id="295" r:id="rId34"/>
    <p:sldId id="296" r:id="rId35"/>
    <p:sldId id="300" r:id="rId36"/>
    <p:sldId id="301" r:id="rId37"/>
    <p:sldId id="302" r:id="rId38"/>
    <p:sldId id="303" r:id="rId39"/>
    <p:sldId id="276" r:id="rId40"/>
    <p:sldId id="304" r:id="rId41"/>
    <p:sldId id="310" r:id="rId42"/>
    <p:sldId id="311" r:id="rId43"/>
    <p:sldId id="297" r:id="rId44"/>
    <p:sldId id="29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6"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C576A9-1287-448A-ADEC-18CB5ED16CA6}"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293900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C576A9-1287-448A-ADEC-18CB5ED16CA6}"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210535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C576A9-1287-448A-ADEC-18CB5ED16CA6}"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130127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C576A9-1287-448A-ADEC-18CB5ED16CA6}"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78481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C576A9-1287-448A-ADEC-18CB5ED16CA6}"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218121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C576A9-1287-448A-ADEC-18CB5ED16CA6}"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24351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C576A9-1287-448A-ADEC-18CB5ED16CA6}" type="datetimeFigureOut">
              <a:rPr lang="en-GB" smtClean="0"/>
              <a:t>13/07/2021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35722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C576A9-1287-448A-ADEC-18CB5ED16CA6}" type="datetimeFigureOut">
              <a:rPr lang="en-GB" smtClean="0"/>
              <a:t>13/07/2021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22574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576A9-1287-448A-ADEC-18CB5ED16CA6}" type="datetimeFigureOut">
              <a:rPr lang="en-GB" smtClean="0"/>
              <a:t>13/07/2021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55989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576A9-1287-448A-ADEC-18CB5ED16CA6}"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3887630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C576A9-1287-448A-ADEC-18CB5ED16CA6}"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7F8D58-07F5-4E7A-8DE8-52E9E35BF6C1}" type="slidenum">
              <a:rPr lang="en-GB" smtClean="0"/>
              <a:t>‹#›</a:t>
            </a:fld>
            <a:endParaRPr lang="en-GB"/>
          </a:p>
        </p:txBody>
      </p:sp>
    </p:spTree>
    <p:extLst>
      <p:ext uri="{BB962C8B-B14F-4D97-AF65-F5344CB8AC3E}">
        <p14:creationId xmlns:p14="http://schemas.microsoft.com/office/powerpoint/2010/main" val="198174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576A9-1287-448A-ADEC-18CB5ED16CA6}" type="datetimeFigureOut">
              <a:rPr lang="en-GB" smtClean="0"/>
              <a:t>13/07/2021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F8D58-07F5-4E7A-8DE8-52E9E35BF6C1}" type="slidenum">
              <a:rPr lang="en-GB" smtClean="0"/>
              <a:t>‹#›</a:t>
            </a:fld>
            <a:endParaRPr lang="en-GB"/>
          </a:p>
        </p:txBody>
      </p:sp>
    </p:spTree>
    <p:extLst>
      <p:ext uri="{BB962C8B-B14F-4D97-AF65-F5344CB8AC3E}">
        <p14:creationId xmlns:p14="http://schemas.microsoft.com/office/powerpoint/2010/main" val="2010386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osthinktank.co.uk/events/2020/09/24/grace-project-launch"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k2_GzkUne7g"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www.mmuk.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caringforgodsacre.org.uk/" TargetMode="External"/><Relationship Id="rId13" Type="http://schemas.openxmlformats.org/officeDocument/2006/relationships/hyperlink" Target="https://www.fairtrade.org.uk/get-involved/current-campaigns/fairtrade-and-climate-justice/#:~:text=Our%20Fairtrade%20community%20is%20backing,for%20action%20on%20climate%20change.&amp;text=That%20is%20why%20the%20Fairtrade,truly%20green%20and%20sustainable%20world." TargetMode="External"/><Relationship Id="rId18" Type="http://schemas.openxmlformats.org/officeDocument/2006/relationships/hyperlink" Target="https://www.resoundworship.org/projects/doxecology" TargetMode="External"/><Relationship Id="rId3" Type="http://schemas.openxmlformats.org/officeDocument/2006/relationships/hyperlink" Target="https://www.churchofengland.org/resources/churchcare/advice-and-guidance-church-buildings/practical-path-net-zero-carbon-churches" TargetMode="External"/><Relationship Id="rId21" Type="http://schemas.openxmlformats.org/officeDocument/2006/relationships/hyperlink" Target="mailto:chris.keppie@exeter.anglican.org" TargetMode="External"/><Relationship Id="rId7" Type="http://schemas.openxmlformats.org/officeDocument/2006/relationships/hyperlink" Target="https://drive.google.com/drive/folders/1BOGPahE8F1a-_CF3LQvFUjPLluugVTIb?usp=sharing" TargetMode="External"/><Relationship Id="rId12" Type="http://schemas.openxmlformats.org/officeDocument/2006/relationships/hyperlink" Target="https://www.climatestewards.org/" TargetMode="External"/><Relationship Id="rId17" Type="http://schemas.openxmlformats.org/officeDocument/2006/relationships/hyperlink" Target="https://www.chpublishing.co.uk/books/9781781401859/a-time-for-creation" TargetMode="External"/><Relationship Id="rId2" Type="http://schemas.openxmlformats.org/officeDocument/2006/relationships/hyperlink" Target="https://ecochurch.arocha.org.uk/" TargetMode="External"/><Relationship Id="rId16" Type="http://schemas.openxmlformats.org/officeDocument/2006/relationships/hyperlink" Target="https://exeter.anglican.org/resources/faith-action/environment/" TargetMode="External"/><Relationship Id="rId20" Type="http://schemas.openxmlformats.org/officeDocument/2006/relationships/hyperlink" Target="https://www.facebook.com/groups/308259546460198" TargetMode="External"/><Relationship Id="rId1" Type="http://schemas.openxmlformats.org/officeDocument/2006/relationships/slideLayout" Target="../slideLayouts/slideLayout2.xml"/><Relationship Id="rId6" Type="http://schemas.openxmlformats.org/officeDocument/2006/relationships/hyperlink" Target="https://www.parishresources.org.uk/wp-content/uploads/Charitable-Grants-for-Churches-Jul-2020.pdf" TargetMode="External"/><Relationship Id="rId11" Type="http://schemas.openxmlformats.org/officeDocument/2006/relationships/hyperlink" Target="https://www.churchofengland.org/about/policy-and-thinking/our-views/environment-and-climate-change/about-our-environment/energy-footprint-tool" TargetMode="External"/><Relationship Id="rId5" Type="http://schemas.openxmlformats.org/officeDocument/2006/relationships/hyperlink" Target="https://www.churchofengland.org/about/policy-and-thinking/our-views/environment-and-climate-change/webinars-getting-net-zero-carbon" TargetMode="External"/><Relationship Id="rId15" Type="http://schemas.openxmlformats.org/officeDocument/2006/relationships/hyperlink" Target="https://christianclimateaction.org/" TargetMode="External"/><Relationship Id="rId10" Type="http://schemas.openxmlformats.org/officeDocument/2006/relationships/hyperlink" Target="https://www.caringforgodsacre.org.uk/about-us/calendar/love-your-burial-ground-week/#:~:text=The%20last%20point%20is%20important,the%20second%20week%20of%20June." TargetMode="External"/><Relationship Id="rId19" Type="http://schemas.openxmlformats.org/officeDocument/2006/relationships/hyperlink" Target="https://www.climatesunday.org/resources" TargetMode="External"/><Relationship Id="rId4" Type="http://schemas.openxmlformats.org/officeDocument/2006/relationships/hyperlink" Target="https://www.parishbuying.org.uk/categories/energy/energy-basket" TargetMode="External"/><Relationship Id="rId9" Type="http://schemas.openxmlformats.org/officeDocument/2006/relationships/hyperlink" Target="https://www.cpredevon.org.uk/competitions/devons-best-churchyard-competition/" TargetMode="External"/><Relationship Id="rId14" Type="http://schemas.openxmlformats.org/officeDocument/2006/relationships/hyperlink" Target="https://www.christianaid.org.uk/campaigns/climate-change-campaig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cochurch.arocha.org.uk/resources/" TargetMode="External"/><Relationship Id="rId2" Type="http://schemas.openxmlformats.org/officeDocument/2006/relationships/hyperlink" Target="https://ecochurch.arocha.org.uk/"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eventbrite.co.uk/e/eco-church-fifth-anniversary-online-celebration-service-tickets-138450825145"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churchofengland.org/sites/default/files/2020-06/Defining%20Net%20Zero%20-%20national%20guidance%20-%20version%20ready%20for%20consultation%20FINAL%20June%2015th%202020.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edwards.church/contacts-before-import/churchyard-2-before-import/" TargetMode="External"/><Relationship Id="rId2" Type="http://schemas.openxmlformats.org/officeDocument/2006/relationships/hyperlink" Target="https://www.churchofengland.org/about/policy-and-thinking/our-views/environment-and-climate-change/our-stories/eco-church#na"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churchofengland.org/sites/default/files/2021-01/PP2NZC_SelfGuidedChecklist_onscreen_version.pdf" TargetMode="External"/><Relationship Id="rId2" Type="http://schemas.openxmlformats.org/officeDocument/2006/relationships/hyperlink" Target="https://www.churchofengland.org/sites/default/files/2021-01/the-practical-path-to-net-zero-carbon-numbered-Jan2020.pdf" TargetMode="External"/><Relationship Id="rId1" Type="http://schemas.openxmlformats.org/officeDocument/2006/relationships/slideLayout" Target="../slideLayouts/slideLayout2.xml"/><Relationship Id="rId4" Type="http://schemas.openxmlformats.org/officeDocument/2006/relationships/hyperlink" Target="https://www.churchofengland.org/sites/default/files/2021-01/PP2NZC_SelfGuidedChecklist_print_version.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3ak4be4522es3y5i4l2cwfkx-wpengine.netdna-ssl.com/wp-content/uploads/2016/01/Buildings-Green-Energy-Suppliers-v2.pdf" TargetMode="External"/><Relationship Id="rId2" Type="http://schemas.openxmlformats.org/officeDocument/2006/relationships/hyperlink" Target="https://www.parishbuying.org.uk/index.php/categories/energy/energy-bask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zoom.us/meeting/register/tJEvd-GhqzopHdaDkZD5_i9h3vOEZ5IhfTiw" TargetMode="External"/><Relationship Id="rId2" Type="http://schemas.openxmlformats.org/officeDocument/2006/relationships/hyperlink" Target="https://www.churchofengland.org/about/policy-and-thinking/our-views/environment-and-climate-change/webinars-getting-net-zero-carbon#na" TargetMode="External"/><Relationship Id="rId1" Type="http://schemas.openxmlformats.org/officeDocument/2006/relationships/slideLayout" Target="../slideLayouts/slideLayout2.xml"/><Relationship Id="rId6" Type="http://schemas.openxmlformats.org/officeDocument/2006/relationships/hyperlink" Target="https://zoom.us/meeting/register/tJMpduyoqDosHNI-dW0Lyo7gMMMTSTDG-1XG" TargetMode="External"/><Relationship Id="rId5" Type="http://schemas.openxmlformats.org/officeDocument/2006/relationships/hyperlink" Target="https://zoom.us/meeting/register/tJ0vf-yhqTkpH9Q8-7QBCmDUaykVUCMnk25g" TargetMode="External"/><Relationship Id="rId4" Type="http://schemas.openxmlformats.org/officeDocument/2006/relationships/hyperlink" Target="https://zoom.us/meeting/register/tJYvceGvpzIvE9ChNFYz5KpI3oQrbzh5CmD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uidance/rural-community-energy-fund" TargetMode="External"/><Relationship Id="rId2" Type="http://schemas.openxmlformats.org/officeDocument/2006/relationships/hyperlink" Target="https://www.parishresources.org.uk/wp-content/uploads/Charitable-Grants-for-Churches-Jul-2020.pdf" TargetMode="External"/><Relationship Id="rId1" Type="http://schemas.openxmlformats.org/officeDocument/2006/relationships/slideLayout" Target="../slideLayouts/slideLayout2.xml"/><Relationship Id="rId5" Type="http://schemas.openxmlformats.org/officeDocument/2006/relationships/hyperlink" Target="https://3ak4be4522es3y5i4l2cwfkx-wpengine.netdna-ssl.com/wp-content/uploads/2016/01/Buildings-Ethical-Investment.pdf" TargetMode="External"/><Relationship Id="rId4" Type="http://schemas.openxmlformats.org/officeDocument/2006/relationships/hyperlink" Target="https://www.ofgem.gov.uk/environmental-programmes/smart-export-guarantee-seg/generator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dcurry.devongreenchurches@gmail.com" TargetMode="External"/><Relationship Id="rId2" Type="http://schemas.openxmlformats.org/officeDocument/2006/relationships/hyperlink" Target="https://drive.google.com/drive/folders/1BOGPahE8F1a-_CF3LQvFUjPLluugVTIb" TargetMode="External"/><Relationship Id="rId1" Type="http://schemas.openxmlformats.org/officeDocument/2006/relationships/slideLayout" Target="../slideLayouts/slideLayout2.xml"/><Relationship Id="rId4" Type="http://schemas.openxmlformats.org/officeDocument/2006/relationships/hyperlink" Target="https://www.caringforgodsacre.org.uk/resourc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cpredevon.org.uk/competitions/devons-best-churchyard-competition/" TargetMode="Externa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hyperlink" Target="mailto:dcurry.devongreenchurches@gmail.com" TargetMode="External"/><Relationship Id="rId2" Type="http://schemas.openxmlformats.org/officeDocument/2006/relationships/hyperlink" Target="https://www.caringforgodsacre.org.uk/about-us/calendar/love-your-burial-ground-week/#:~:text=The%20last%20point%20is%20important,the%20second%20week%20of%20Jun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hurchofengland.org/about/policy-and-thinking/our-views/environment-and-climate-change/about-our-environment/energy-footprint-too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limatestewards.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xeter.anglican.org/resources/faith-action/fairtrade-food/" TargetMode="External"/><Relationship Id="rId2" Type="http://schemas.openxmlformats.org/officeDocument/2006/relationships/hyperlink" Target="https://www.fairtrade.org.uk/get-involved/current-campaigns/fairtrade-and-climate-justice/#:~:text=Our%20Fairtrade%20community%20is%20backing,for%20action%20on%20climate%20change.&amp;text=That%20is%20why%20the%20Fairtrade,truly%20green%20and%20sustainable%20world." TargetMode="External"/><Relationship Id="rId1" Type="http://schemas.openxmlformats.org/officeDocument/2006/relationships/slideLayout" Target="../slideLayouts/slideLayout2.xml"/><Relationship Id="rId4" Type="http://schemas.openxmlformats.org/officeDocument/2006/relationships/hyperlink" Target="https://www.fairtrade.org.uk/get-involved/current-campaigns/fairtrade-fortnigh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fairtrade.org.uk/wp-content/uploads/2020/09/Climate-and-Fairtrade-presentation-for-campaigner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3ak4be4522es3y5i4l2cwfkx-wpengine.netdna-ssl.com/wp-content/uploads/2016/01/Lifestyle-Guide-to-Food-Cooperatives.pdf" TargetMode="External"/><Relationship Id="rId2" Type="http://schemas.openxmlformats.org/officeDocument/2006/relationships/hyperlink" Target="https://exeter.anglican.org/resources/faith-action/foodbanks/" TargetMode="External"/><Relationship Id="rId1" Type="http://schemas.openxmlformats.org/officeDocument/2006/relationships/slideLayout" Target="../slideLayouts/slideLayout2.xml"/><Relationship Id="rId4" Type="http://schemas.openxmlformats.org/officeDocument/2006/relationships/hyperlink" Target="https://www.terracycle.com/en-GB"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greenchristian.org.uk/borrowed-time-building-pastoral-care-in-the-climate-emergency/" TargetMode="External"/><Relationship Id="rId3" Type="http://schemas.openxmlformats.org/officeDocument/2006/relationships/hyperlink" Target="https://www.christianaid.org.uk/get-involved/events/changemakers-conference" TargetMode="External"/><Relationship Id="rId7" Type="http://schemas.openxmlformats.org/officeDocument/2006/relationships/hyperlink" Target="https://greenchristian.org.uk/" TargetMode="External"/><Relationship Id="rId2" Type="http://schemas.openxmlformats.org/officeDocument/2006/relationships/hyperlink" Target="https://www.christianaid.org.uk/appeals/key-appeals/christian-aid-week#:~:text=Christian%20Aid%20Week%20Appeal%2010%20%2D%2016%20May%202021" TargetMode="External"/><Relationship Id="rId1" Type="http://schemas.openxmlformats.org/officeDocument/2006/relationships/slideLayout" Target="../slideLayouts/slideLayout2.xml"/><Relationship Id="rId6" Type="http://schemas.openxmlformats.org/officeDocument/2006/relationships/hyperlink" Target="https://christianclimateaction.org/" TargetMode="External"/><Relationship Id="rId5" Type="http://schemas.openxmlformats.org/officeDocument/2006/relationships/hyperlink" Target="https://www.tearfund.org/campaigns/reboot-campaign" TargetMode="External"/><Relationship Id="rId4" Type="http://schemas.openxmlformats.org/officeDocument/2006/relationships/hyperlink" Target="https://cafod.org.uk/Campaign/Climate" TargetMode="External"/><Relationship Id="rId9" Type="http://schemas.openxmlformats.org/officeDocument/2006/relationships/hyperlink" Target="https://operationnoah.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pckpublishing.co.uk/saying-yes-resources" TargetMode="External"/><Relationship Id="rId7" Type="http://schemas.openxmlformats.org/officeDocument/2006/relationships/hyperlink" Target="https://drive.google.com/drive/u/1/folders/1Cl7UaPGldhAAvUqcr3WtXmvw4fL1_OxF" TargetMode="External"/><Relationship Id="rId2" Type="http://schemas.openxmlformats.org/officeDocument/2006/relationships/hyperlink" Target="https://spckpublishing.co.uk/saying-yes-to-life" TargetMode="External"/><Relationship Id="rId1" Type="http://schemas.openxmlformats.org/officeDocument/2006/relationships/slideLayout" Target="../slideLayouts/slideLayout2.xml"/><Relationship Id="rId6" Type="http://schemas.openxmlformats.org/officeDocument/2006/relationships/hyperlink" Target="https://www.facebook.com/media/set/?vanity=CofEDevon&amp;set=a.2733985593345490" TargetMode="External"/><Relationship Id="rId5" Type="http://schemas.openxmlformats.org/officeDocument/2006/relationships/hyperlink" Target="https://exeter.anglican.org/bishop-calls-for-churches-to-take-climate-action-at-big-green-event/" TargetMode="External"/><Relationship Id="rId4" Type="http://schemas.openxmlformats.org/officeDocument/2006/relationships/hyperlink" Target="https://www.chpublishing.co.uk/books/9781781401675/live-lent-care-for-gods-creation-adult-single-cop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resoundworship.org/projects/doxecology" TargetMode="External"/><Relationship Id="rId2" Type="http://schemas.openxmlformats.org/officeDocument/2006/relationships/hyperlink" Target="https://www.chpublishing.co.uk/books/9781781401859/a-time-for-creation" TargetMode="External"/><Relationship Id="rId1" Type="http://schemas.openxmlformats.org/officeDocument/2006/relationships/slideLayout" Target="../slideLayouts/slideLayout2.xml"/><Relationship Id="rId4" Type="http://schemas.openxmlformats.org/officeDocument/2006/relationships/hyperlink" Target="https://www.climatesunday.org/resourc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chris.keppie@exeter.anglican.org" TargetMode="External"/><Relationship Id="rId2" Type="http://schemas.openxmlformats.org/officeDocument/2006/relationships/hyperlink" Target="https://www.facebook.com/groups/308259546460198"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caringforgodsacre.org.uk/" TargetMode="External"/><Relationship Id="rId13" Type="http://schemas.openxmlformats.org/officeDocument/2006/relationships/hyperlink" Target="https://www.fairtrade.org.uk/get-involved/current-campaigns/fairtrade-and-climate-justice/#:~:text=Our%20Fairtrade%20community%20is%20backing,for%20action%20on%20climate%20change.&amp;text=That%20is%20why%20the%20Fairtrade,truly%20green%20and%20sustainable%20world." TargetMode="External"/><Relationship Id="rId18" Type="http://schemas.openxmlformats.org/officeDocument/2006/relationships/hyperlink" Target="https://www.resoundworship.org/projects/doxecology" TargetMode="External"/><Relationship Id="rId3" Type="http://schemas.openxmlformats.org/officeDocument/2006/relationships/hyperlink" Target="https://www.churchofengland.org/resources/churchcare/advice-and-guidance-church-buildings/practical-path-net-zero-carbon-churches" TargetMode="External"/><Relationship Id="rId21" Type="http://schemas.openxmlformats.org/officeDocument/2006/relationships/hyperlink" Target="mailto:chris.keppie@exeter.anglican.org" TargetMode="External"/><Relationship Id="rId7" Type="http://schemas.openxmlformats.org/officeDocument/2006/relationships/hyperlink" Target="https://drive.google.com/drive/folders/1BOGPahE8F1a-_CF3LQvFUjPLluugVTIb?usp=sharing" TargetMode="External"/><Relationship Id="rId12" Type="http://schemas.openxmlformats.org/officeDocument/2006/relationships/hyperlink" Target="https://www.climatestewards.org/" TargetMode="External"/><Relationship Id="rId17" Type="http://schemas.openxmlformats.org/officeDocument/2006/relationships/hyperlink" Target="https://www.chpublishing.co.uk/books/9781781401859/a-time-for-creation" TargetMode="External"/><Relationship Id="rId2" Type="http://schemas.openxmlformats.org/officeDocument/2006/relationships/hyperlink" Target="https://ecochurch.arocha.org.uk/" TargetMode="External"/><Relationship Id="rId16" Type="http://schemas.openxmlformats.org/officeDocument/2006/relationships/hyperlink" Target="https://exeter.anglican.org/resources/faith-action/environment/" TargetMode="External"/><Relationship Id="rId20" Type="http://schemas.openxmlformats.org/officeDocument/2006/relationships/hyperlink" Target="https://www.facebook.com/groups/308259546460198" TargetMode="External"/><Relationship Id="rId1" Type="http://schemas.openxmlformats.org/officeDocument/2006/relationships/slideLayout" Target="../slideLayouts/slideLayout2.xml"/><Relationship Id="rId6" Type="http://schemas.openxmlformats.org/officeDocument/2006/relationships/hyperlink" Target="https://www.parishresources.org.uk/wp-content/uploads/Charitable-Grants-for-Churches-Jul-2020.pdf" TargetMode="External"/><Relationship Id="rId11" Type="http://schemas.openxmlformats.org/officeDocument/2006/relationships/hyperlink" Target="https://www.churchofengland.org/about/policy-and-thinking/our-views/environment-and-climate-change/about-our-environment/energy-footprint-tool" TargetMode="External"/><Relationship Id="rId5" Type="http://schemas.openxmlformats.org/officeDocument/2006/relationships/hyperlink" Target="https://www.churchofengland.org/about/policy-and-thinking/our-views/environment-and-climate-change/webinars-getting-net-zero-carbon" TargetMode="External"/><Relationship Id="rId15" Type="http://schemas.openxmlformats.org/officeDocument/2006/relationships/hyperlink" Target="https://christianclimateaction.org/" TargetMode="External"/><Relationship Id="rId10" Type="http://schemas.openxmlformats.org/officeDocument/2006/relationships/hyperlink" Target="https://www.caringforgodsacre.org.uk/about-us/calendar/love-your-burial-ground-week/#:~:text=The%20last%20point%20is%20important,the%20second%20week%20of%20June." TargetMode="External"/><Relationship Id="rId19" Type="http://schemas.openxmlformats.org/officeDocument/2006/relationships/hyperlink" Target="https://www.climatesunday.org/resources" TargetMode="External"/><Relationship Id="rId4" Type="http://schemas.openxmlformats.org/officeDocument/2006/relationships/hyperlink" Target="https://www.parishbuying.org.uk/categories/energy/energy-basket" TargetMode="External"/><Relationship Id="rId9" Type="http://schemas.openxmlformats.org/officeDocument/2006/relationships/hyperlink" Target="https://www.cpredevon.org.uk/competitions/devons-best-churchyard-competition/" TargetMode="External"/><Relationship Id="rId14" Type="http://schemas.openxmlformats.org/officeDocument/2006/relationships/hyperlink" Target="https://www.christianaid.org.uk/campaigns/climate-change-campaig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bngpksJaOA" TargetMode="External"/><Relationship Id="rId2" Type="http://schemas.openxmlformats.org/officeDocument/2006/relationships/hyperlink" Target="https://www.bbc.co.uk/news/world-us-canada-55829189" TargetMode="External"/><Relationship Id="rId1" Type="http://schemas.openxmlformats.org/officeDocument/2006/relationships/slideLayout" Target="../slideLayouts/slideLayout2.xml"/><Relationship Id="rId4" Type="http://schemas.openxmlformats.org/officeDocument/2006/relationships/hyperlink" Target="https://www.nfuonline.com/cross-sector/environment/climate-change/climate-change-must-read/26-ways-farmers-are-doing-their-bit-for-net-zer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jDcxM7Ymt2M" TargetMode="External"/><Relationship Id="rId2" Type="http://schemas.openxmlformats.org/officeDocument/2006/relationships/hyperlink" Target="https://www.arocha.org/en/people/dave-bookle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vatican.va/content/francesco/en/encyclicals/documents/papa-francesco_20150524_enciclica-laudato-si.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hurchofengland.org/news-and-media/news-and-statements/general-synod-sets-2030-net-zero-carbon-targ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22392" cy="2349940"/>
          </a:xfrm>
        </p:spPr>
        <p:txBody>
          <a:bodyPr>
            <a:normAutofit fontScale="90000"/>
          </a:bodyPr>
          <a:lstStyle/>
          <a:p>
            <a:pPr algn="ctr"/>
            <a:r>
              <a:rPr lang="en-GB" dirty="0"/>
              <a:t>What does Carbon Net Zero (and the Biodiversity Crisis) look like in a rural church context? </a:t>
            </a:r>
            <a:br>
              <a:rPr lang="en-GB" dirty="0"/>
            </a:br>
            <a:r>
              <a:rPr lang="en-GB" dirty="0"/>
              <a:t/>
            </a:r>
            <a:br>
              <a:rPr lang="en-GB" dirty="0"/>
            </a:br>
            <a:r>
              <a:rPr lang="en-GB" sz="2800" dirty="0"/>
              <a:t>– Chris Keppie, Devon Churches Rural Forum, 8/2/21</a:t>
            </a:r>
          </a:p>
        </p:txBody>
      </p:sp>
      <p:sp>
        <p:nvSpPr>
          <p:cNvPr id="3" name="Content Placeholder 2"/>
          <p:cNvSpPr>
            <a:spLocks noGrp="1"/>
          </p:cNvSpPr>
          <p:nvPr>
            <p:ph idx="1"/>
          </p:nvPr>
        </p:nvSpPr>
        <p:spPr>
          <a:xfrm>
            <a:off x="838200" y="3352799"/>
            <a:ext cx="10515600" cy="2824163"/>
          </a:xfrm>
        </p:spPr>
        <p:txBody>
          <a:bodyPr/>
          <a:lstStyle/>
          <a:p>
            <a:pPr marL="514350" indent="-514350">
              <a:buFont typeface="+mj-lt"/>
              <a:buAutoNum type="arabicPeriod"/>
            </a:pPr>
            <a:r>
              <a:rPr lang="en-GB" dirty="0"/>
              <a:t>Contexts</a:t>
            </a:r>
          </a:p>
          <a:p>
            <a:pPr marL="514350" indent="-514350">
              <a:buFont typeface="+mj-lt"/>
              <a:buAutoNum type="arabicPeriod"/>
            </a:pPr>
            <a:r>
              <a:rPr lang="en-GB" dirty="0"/>
              <a:t>Resources</a:t>
            </a:r>
          </a:p>
          <a:p>
            <a:pPr marL="514350" indent="-514350">
              <a:buFont typeface="+mj-lt"/>
              <a:buAutoNum type="arabicPeriod"/>
            </a:pPr>
            <a:r>
              <a:rPr lang="en-GB" dirty="0"/>
              <a:t>Discussion </a:t>
            </a:r>
          </a:p>
        </p:txBody>
      </p:sp>
    </p:spTree>
    <p:extLst>
      <p:ext uri="{BB962C8B-B14F-4D97-AF65-F5344CB8AC3E}">
        <p14:creationId xmlns:p14="http://schemas.microsoft.com/office/powerpoint/2010/main" val="157802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1d. Context – Personal</a:t>
            </a:r>
          </a:p>
        </p:txBody>
      </p:sp>
      <p:sp>
        <p:nvSpPr>
          <p:cNvPr id="3" name="Content Placeholder 2"/>
          <p:cNvSpPr>
            <a:spLocks noGrp="1"/>
          </p:cNvSpPr>
          <p:nvPr>
            <p:ph idx="1"/>
          </p:nvPr>
        </p:nvSpPr>
        <p:spPr/>
        <p:txBody>
          <a:bodyPr>
            <a:normAutofit/>
          </a:bodyPr>
          <a:lstStyle/>
          <a:p>
            <a:r>
              <a:rPr lang="en-GB" dirty="0"/>
              <a:t>Diocesan Environment Officer (and Church &amp; Society Officer)</a:t>
            </a:r>
          </a:p>
          <a:p>
            <a:r>
              <a:rPr lang="en-GB" dirty="0"/>
              <a:t>Not a scientist / ecologist! </a:t>
            </a:r>
          </a:p>
          <a:p>
            <a:r>
              <a:rPr lang="en-GB" dirty="0" err="1"/>
              <a:t>PhilThe</a:t>
            </a:r>
            <a:r>
              <a:rPr lang="en-GB" dirty="0"/>
              <a:t>… Simplicity/challenge of Amos 5</a:t>
            </a:r>
          </a:p>
          <a:p>
            <a:pPr marL="457200" lvl="1" indent="0">
              <a:buNone/>
            </a:pPr>
            <a:r>
              <a:rPr lang="en-GB" i="1" dirty="0"/>
              <a:t>“I hate your religious feasts…Take away from Me the noise of your songs! I will not listen to the music of your harps. But let justice roll on like a river, and righteousness like an ever-flowing stream.”</a:t>
            </a:r>
          </a:p>
          <a:p>
            <a:r>
              <a:rPr lang="en-GB" dirty="0"/>
              <a:t>Social housing, homelessness </a:t>
            </a:r>
            <a:r>
              <a:rPr lang="en-GB" dirty="0" err="1"/>
              <a:t>etc</a:t>
            </a:r>
            <a:endParaRPr lang="en-GB" dirty="0"/>
          </a:p>
          <a:p>
            <a:r>
              <a:rPr lang="en-GB" dirty="0"/>
              <a:t>(China 2000-2: black snot &amp; weeds…)</a:t>
            </a:r>
          </a:p>
        </p:txBody>
      </p:sp>
    </p:spTree>
    <p:extLst>
      <p:ext uri="{BB962C8B-B14F-4D97-AF65-F5344CB8AC3E}">
        <p14:creationId xmlns:p14="http://schemas.microsoft.com/office/powerpoint/2010/main" val="386321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Harbin, </a:t>
            </a:r>
            <a:r>
              <a:rPr lang="en-GB" dirty="0" err="1"/>
              <a:t>N.China</a:t>
            </a:r>
            <a:r>
              <a:rPr lang="en-GB"/>
              <a:t>, -30 </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602262"/>
            <a:ext cx="5181600" cy="2798064"/>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3230"/>
            <a:ext cx="5181600" cy="3456127"/>
          </a:xfrm>
        </p:spPr>
      </p:pic>
    </p:spTree>
    <p:extLst>
      <p:ext uri="{BB962C8B-B14F-4D97-AF65-F5344CB8AC3E}">
        <p14:creationId xmlns:p14="http://schemas.microsoft.com/office/powerpoint/2010/main" val="200017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Harbin, China #2. 10m people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34343" y="2274094"/>
            <a:ext cx="5632652" cy="3454400"/>
          </a:xfrm>
        </p:spPr>
      </p:pic>
    </p:spTree>
    <p:extLst>
      <p:ext uri="{BB962C8B-B14F-4D97-AF65-F5344CB8AC3E}">
        <p14:creationId xmlns:p14="http://schemas.microsoft.com/office/powerpoint/2010/main" val="163309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8014" r="8014"/>
          <a:stretch>
            <a:fillRect/>
          </a:stretch>
        </p:blipFill>
        <p:spPr>
          <a:xfrm>
            <a:off x="674688" y="1020763"/>
            <a:ext cx="6172200" cy="4873625"/>
          </a:xfrm>
        </p:spPr>
      </p:pic>
      <p:sp>
        <p:nvSpPr>
          <p:cNvPr id="7" name="Text Placeholder 6"/>
          <p:cNvSpPr>
            <a:spLocks noGrp="1"/>
          </p:cNvSpPr>
          <p:nvPr>
            <p:ph type="body" sz="half" idx="2"/>
          </p:nvPr>
        </p:nvSpPr>
        <p:spPr>
          <a:xfrm>
            <a:off x="7011987" y="1020763"/>
            <a:ext cx="3932237" cy="4975225"/>
          </a:xfrm>
        </p:spPr>
        <p:txBody>
          <a:bodyPr>
            <a:normAutofit/>
          </a:bodyPr>
          <a:lstStyle/>
          <a:p>
            <a:r>
              <a:rPr lang="en-GB" sz="2800" dirty="0">
                <a:latin typeface="Microsoft Himalaya" panose="01010100010101010101" pitchFamily="2" charset="0"/>
                <a:ea typeface="Microsoft Himalaya" panose="01010100010101010101" pitchFamily="2" charset="0"/>
                <a:cs typeface="Microsoft Himalaya" panose="01010100010101010101" pitchFamily="2" charset="0"/>
              </a:rPr>
              <a:t>Wonder</a:t>
            </a:r>
          </a:p>
          <a:p>
            <a:r>
              <a:rPr lang="en-GB" sz="2800" dirty="0">
                <a:latin typeface="Microsoft Himalaya" panose="01010100010101010101" pitchFamily="2" charset="0"/>
                <a:ea typeface="Microsoft Himalaya" panose="01010100010101010101" pitchFamily="2" charset="0"/>
                <a:cs typeface="Microsoft Himalaya" panose="01010100010101010101" pitchFamily="2" charset="0"/>
              </a:rPr>
              <a:t>Gratitude</a:t>
            </a:r>
          </a:p>
          <a:p>
            <a:r>
              <a:rPr lang="en-GB" sz="2800" dirty="0">
                <a:latin typeface="Microsoft Himalaya" panose="01010100010101010101" pitchFamily="2" charset="0"/>
                <a:ea typeface="Microsoft Himalaya" panose="01010100010101010101" pitchFamily="2" charset="0"/>
                <a:cs typeface="Microsoft Himalaya" panose="01010100010101010101" pitchFamily="2" charset="0"/>
              </a:rPr>
              <a:t>Hope</a:t>
            </a:r>
          </a:p>
          <a:p>
            <a:r>
              <a:rPr lang="en-GB" sz="2800" dirty="0">
                <a:latin typeface="Microsoft Himalaya" panose="01010100010101010101" pitchFamily="2" charset="0"/>
                <a:ea typeface="Microsoft Himalaya" panose="01010100010101010101" pitchFamily="2" charset="0"/>
                <a:cs typeface="Microsoft Himalaya" panose="01010100010101010101" pitchFamily="2" charset="0"/>
              </a:rPr>
              <a:t>Action</a:t>
            </a:r>
          </a:p>
        </p:txBody>
      </p:sp>
    </p:spTree>
    <p:extLst>
      <p:ext uri="{BB962C8B-B14F-4D97-AF65-F5344CB8AC3E}">
        <p14:creationId xmlns:p14="http://schemas.microsoft.com/office/powerpoint/2010/main" val="10679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1d. Context – Personal</a:t>
            </a:r>
          </a:p>
        </p:txBody>
      </p:sp>
      <p:sp>
        <p:nvSpPr>
          <p:cNvPr id="3" name="Content Placeholder 2"/>
          <p:cNvSpPr>
            <a:spLocks noGrp="1"/>
          </p:cNvSpPr>
          <p:nvPr>
            <p:ph idx="1"/>
          </p:nvPr>
        </p:nvSpPr>
        <p:spPr>
          <a:xfrm>
            <a:off x="838200" y="1825625"/>
            <a:ext cx="10718800" cy="4351338"/>
          </a:xfrm>
        </p:spPr>
        <p:txBody>
          <a:bodyPr>
            <a:normAutofit/>
          </a:bodyPr>
          <a:lstStyle/>
          <a:p>
            <a:r>
              <a:rPr lang="en-GB" dirty="0"/>
              <a:t>Then personal energy, flying, Green Party, marches, community supported agriculture </a:t>
            </a:r>
            <a:r>
              <a:rPr lang="en-GB" dirty="0" err="1"/>
              <a:t>etc</a:t>
            </a:r>
            <a:r>
              <a:rPr lang="en-GB" dirty="0"/>
              <a:t>, community living… (but other work)</a:t>
            </a:r>
          </a:p>
          <a:p>
            <a:r>
              <a:rPr lang="en-GB" dirty="0"/>
              <a:t>2019: Anglican diocese Church &amp; Society, including Environment </a:t>
            </a:r>
          </a:p>
          <a:p>
            <a:pPr marL="0" indent="0" algn="ctr">
              <a:buNone/>
            </a:pPr>
            <a:r>
              <a:rPr lang="en-GB" sz="1600" dirty="0"/>
              <a:t>(apologies for Anglican focus – hopefully relevant to all!)</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6268" y="3521172"/>
            <a:ext cx="4169704" cy="31272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596" y="3521172"/>
            <a:ext cx="4154887" cy="3116165"/>
          </a:xfrm>
          <a:prstGeom prst="rect">
            <a:avLst/>
          </a:prstGeom>
        </p:spPr>
      </p:pic>
    </p:spTree>
    <p:extLst>
      <p:ext uri="{BB962C8B-B14F-4D97-AF65-F5344CB8AC3E}">
        <p14:creationId xmlns:p14="http://schemas.microsoft.com/office/powerpoint/2010/main" val="11595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1e. ‘Marks of Mission’ – further positives! </a:t>
            </a:r>
          </a:p>
        </p:txBody>
      </p:sp>
      <p:sp>
        <p:nvSpPr>
          <p:cNvPr id="3" name="Text Placeholder 2"/>
          <p:cNvSpPr>
            <a:spLocks noGrp="1"/>
          </p:cNvSpPr>
          <p:nvPr>
            <p:ph type="body" idx="1"/>
          </p:nvPr>
        </p:nvSpPr>
        <p:spPr>
          <a:xfrm>
            <a:off x="520505" y="4545551"/>
            <a:ext cx="5387925" cy="1798637"/>
          </a:xfrm>
        </p:spPr>
        <p:txBody>
          <a:bodyPr>
            <a:normAutofit fontScale="25000" lnSpcReduction="20000"/>
          </a:bodyPr>
          <a:lstStyle/>
          <a:p>
            <a:pPr algn="ctr"/>
            <a:endParaRPr lang="en-GB" sz="8000" b="0" i="1" dirty="0"/>
          </a:p>
          <a:p>
            <a:pPr algn="ctr"/>
            <a:r>
              <a:rPr lang="en-GB" sz="8000" b="0" i="1" dirty="0"/>
              <a:t>“‘To strive to safeguard the integrity of creation, and sustain and renew the life of the earth,’ is one of the Five Marks of Mission.</a:t>
            </a:r>
          </a:p>
          <a:p>
            <a:pPr algn="ctr"/>
            <a:r>
              <a:rPr lang="en-GB" sz="8000" b="0" i="1" dirty="0"/>
              <a:t> “If it is not embraced wholeheartedly and with determination, the other four marks of mission lack credibility. The stewardship of creation is integral to our evangelism and mission.”</a:t>
            </a:r>
          </a:p>
          <a:p>
            <a:pPr algn="ctr"/>
            <a:r>
              <a:rPr lang="en-GB" sz="8000" b="0" i="1" dirty="0"/>
              <a:t>- Bishop Robert Atwell, 2020</a:t>
            </a:r>
            <a:endParaRPr lang="en-GB" sz="8000" b="0" dirty="0"/>
          </a:p>
          <a:p>
            <a:endParaRPr lang="en-GB" dirty="0"/>
          </a:p>
        </p:txBody>
      </p:sp>
      <p:sp>
        <p:nvSpPr>
          <p:cNvPr id="4" name="Content Placeholder 3"/>
          <p:cNvSpPr>
            <a:spLocks noGrp="1"/>
          </p:cNvSpPr>
          <p:nvPr>
            <p:ph sz="half" idx="2"/>
          </p:nvPr>
        </p:nvSpPr>
        <p:spPr>
          <a:xfrm>
            <a:off x="839788" y="1436474"/>
            <a:ext cx="5332411" cy="2613024"/>
          </a:xfrm>
          <a:ln>
            <a:noFill/>
          </a:ln>
        </p:spPr>
        <p:txBody>
          <a:bodyPr>
            <a:normAutofit fontScale="70000" lnSpcReduction="20000"/>
          </a:bodyPr>
          <a:lstStyle/>
          <a:p>
            <a:pPr marL="514350" indent="-514350">
              <a:buFont typeface="+mj-lt"/>
              <a:buAutoNum type="arabicPeriod"/>
            </a:pPr>
            <a:r>
              <a:rPr lang="en-GB" b="1" dirty="0"/>
              <a:t>To proclaim the Good News of the Kingdom </a:t>
            </a:r>
          </a:p>
          <a:p>
            <a:pPr marL="514350" indent="-514350">
              <a:buFont typeface="+mj-lt"/>
              <a:buAutoNum type="arabicPeriod"/>
            </a:pPr>
            <a:r>
              <a:rPr lang="en-GB" b="1" dirty="0"/>
              <a:t>To teach, baptise and nurture new believers </a:t>
            </a:r>
          </a:p>
          <a:p>
            <a:pPr marL="514350" indent="-514350">
              <a:buFont typeface="+mj-lt"/>
              <a:buAutoNum type="arabicPeriod"/>
            </a:pPr>
            <a:r>
              <a:rPr lang="en-GB" b="1" dirty="0"/>
              <a:t>To respond to human need by loving service </a:t>
            </a:r>
          </a:p>
          <a:p>
            <a:pPr marL="514350" indent="-514350">
              <a:buFont typeface="+mj-lt"/>
              <a:buAutoNum type="arabicPeriod"/>
            </a:pPr>
            <a:r>
              <a:rPr lang="en-GB" b="1" dirty="0"/>
              <a:t>To seek to transform unjust structures of society, to challenge violence of every kind and to pursue peace and reconciliation </a:t>
            </a:r>
          </a:p>
          <a:p>
            <a:pPr marL="514350" indent="-514350">
              <a:buFont typeface="+mj-lt"/>
              <a:buAutoNum type="arabicPeriod"/>
            </a:pPr>
            <a:r>
              <a:rPr lang="en-GB" b="1" dirty="0"/>
              <a:t>To strive to safeguard the integrity of creation and sustain and renew the life of the earth </a:t>
            </a:r>
          </a:p>
          <a:p>
            <a:endParaRPr lang="en-GB" dirty="0"/>
          </a:p>
        </p:txBody>
      </p:sp>
      <p:sp>
        <p:nvSpPr>
          <p:cNvPr id="5" name="Text Placeholder 4"/>
          <p:cNvSpPr>
            <a:spLocks noGrp="1"/>
          </p:cNvSpPr>
          <p:nvPr>
            <p:ph type="body" sz="quarter" idx="3"/>
          </p:nvPr>
        </p:nvSpPr>
        <p:spPr>
          <a:xfrm>
            <a:off x="6523892" y="1901827"/>
            <a:ext cx="5384800" cy="4287835"/>
          </a:xfrm>
          <a:noFill/>
          <a:ln w="19050" cmpd="dbl">
            <a:noFill/>
          </a:ln>
        </p:spPr>
        <p:txBody>
          <a:bodyPr anchor="t">
            <a:normAutofit fontScale="92500" lnSpcReduction="20000"/>
          </a:bodyPr>
          <a:lstStyle/>
          <a:p>
            <a:r>
              <a:rPr lang="en-GB" sz="2200" b="0" dirty="0"/>
              <a:t>Environmental Actions:</a:t>
            </a:r>
          </a:p>
          <a:p>
            <a:pPr marL="342900" indent="-342900">
              <a:buFont typeface="Wingdings" panose="05000000000000000000" pitchFamily="2" charset="2"/>
              <a:buChar char="ü"/>
            </a:pPr>
            <a:r>
              <a:rPr lang="en-GB" sz="2200" b="0" dirty="0"/>
              <a:t>Credibility. Relevance. [5, all]</a:t>
            </a:r>
          </a:p>
          <a:p>
            <a:pPr marL="342900" indent="-342900">
              <a:buFont typeface="Wingdings" panose="05000000000000000000" pitchFamily="2" charset="2"/>
              <a:buChar char="ü"/>
            </a:pPr>
            <a:r>
              <a:rPr lang="en-GB" sz="2200" b="0" dirty="0"/>
              <a:t>Sympathy, interest, involvement of non-churchgoers / “fringe” (in churchyard/land management, community food projects, energy/travel/recycling projects </a:t>
            </a:r>
            <a:r>
              <a:rPr lang="en-GB" sz="2200" b="0" dirty="0" err="1"/>
              <a:t>etc</a:t>
            </a:r>
            <a:r>
              <a:rPr lang="en-GB" sz="2200" b="0" dirty="0"/>
              <a:t>) – Love! New believers? (</a:t>
            </a:r>
            <a:r>
              <a:rPr lang="en-GB" sz="2200" b="0" dirty="0" err="1">
                <a:hlinkClick r:id="rId2"/>
              </a:rPr>
              <a:t>cf</a:t>
            </a:r>
            <a:r>
              <a:rPr lang="en-GB" sz="2200" b="0" dirty="0">
                <a:hlinkClick r:id="rId2"/>
              </a:rPr>
              <a:t> </a:t>
            </a:r>
            <a:r>
              <a:rPr lang="en-GB" sz="2200" b="0" dirty="0" err="1">
                <a:hlinkClick r:id="rId2"/>
              </a:rPr>
              <a:t>Theos</a:t>
            </a:r>
            <a:r>
              <a:rPr lang="en-GB" sz="2200" b="0" dirty="0">
                <a:hlinkClick r:id="rId2"/>
              </a:rPr>
              <a:t> GRA:CE report</a:t>
            </a:r>
            <a:r>
              <a:rPr lang="en-GB" sz="2200" b="0" dirty="0"/>
              <a:t>) [1,2]</a:t>
            </a:r>
          </a:p>
          <a:p>
            <a:pPr marL="342900" indent="-342900">
              <a:buFont typeface="Wingdings" panose="05000000000000000000" pitchFamily="2" charset="2"/>
              <a:buChar char="ü"/>
            </a:pPr>
            <a:r>
              <a:rPr lang="en-GB" sz="2200" b="0" dirty="0"/>
              <a:t>Good £investment?! Increased energy efficiency + numbers… [2]</a:t>
            </a:r>
          </a:p>
          <a:p>
            <a:pPr marL="342900" indent="-342900">
              <a:buFont typeface="Wingdings" panose="05000000000000000000" pitchFamily="2" charset="2"/>
              <a:buChar char="ü"/>
            </a:pPr>
            <a:r>
              <a:rPr lang="en-GB" sz="2200" b="0" dirty="0"/>
              <a:t>Loving global / future neighbours (and non-human!) in adapting to and mitigating climate/biodiversity crises [3,4]</a:t>
            </a:r>
          </a:p>
          <a:p>
            <a:pPr marL="342900" indent="-342900">
              <a:buFont typeface="Wingdings" panose="05000000000000000000" pitchFamily="2" charset="2"/>
              <a:buChar char="ü"/>
            </a:pPr>
            <a:r>
              <a:rPr lang="en-GB" sz="2200" b="0" dirty="0"/>
              <a:t>Projects &amp; spaces positive re mental health, physical health, loneliness, employment, poverty, peace here &amp; now! [3,4]</a:t>
            </a:r>
          </a:p>
          <a:p>
            <a:pPr marL="342900" indent="-342900">
              <a:buFont typeface="Wingdings" panose="05000000000000000000" pitchFamily="2" charset="2"/>
              <a:buChar char="ü"/>
            </a:pPr>
            <a:endParaRPr lang="en-GB" dirty="0"/>
          </a:p>
          <a:p>
            <a:pPr marL="342900" indent="-342900">
              <a:buFont typeface="Wingdings" panose="05000000000000000000" pitchFamily="2" charset="2"/>
              <a:buChar char="ü"/>
            </a:pPr>
            <a:endParaRPr lang="en-GB" dirty="0"/>
          </a:p>
          <a:p>
            <a:endParaRPr lang="en-GB" dirty="0"/>
          </a:p>
          <a:p>
            <a:pPr marL="342900" indent="-342900">
              <a:buFont typeface="Wingdings" panose="05000000000000000000" pitchFamily="2" charset="2"/>
              <a:buChar char="ü"/>
            </a:pPr>
            <a:endParaRPr lang="en-GB" dirty="0"/>
          </a:p>
        </p:txBody>
      </p:sp>
    </p:spTree>
    <p:extLst>
      <p:ext uri="{BB962C8B-B14F-4D97-AF65-F5344CB8AC3E}">
        <p14:creationId xmlns:p14="http://schemas.microsoft.com/office/powerpoint/2010/main" val="27623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Melanesian Mission (</a:t>
            </a:r>
            <a:r>
              <a:rPr lang="en-GB" dirty="0" err="1"/>
              <a:t>S.Pacific</a:t>
            </a:r>
            <a:r>
              <a:rPr lang="en-GB" dirty="0"/>
              <a:t> / Devon)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6057900" cy="4040571"/>
          </a:xfrm>
        </p:spPr>
      </p:pic>
      <p:sp>
        <p:nvSpPr>
          <p:cNvPr id="4" name="Content Placeholder 3"/>
          <p:cNvSpPr>
            <a:spLocks noGrp="1"/>
          </p:cNvSpPr>
          <p:nvPr>
            <p:ph sz="half" idx="2"/>
          </p:nvPr>
        </p:nvSpPr>
        <p:spPr>
          <a:xfrm>
            <a:off x="7264400" y="1825625"/>
            <a:ext cx="4229100" cy="4351338"/>
          </a:xfrm>
        </p:spPr>
        <p:txBody>
          <a:bodyPr>
            <a:normAutofit/>
          </a:bodyPr>
          <a:lstStyle/>
          <a:p>
            <a:pPr marL="0" indent="0">
              <a:buNone/>
            </a:pPr>
            <a:r>
              <a:rPr lang="en-GB" dirty="0" err="1"/>
              <a:t>Walande</a:t>
            </a:r>
            <a:r>
              <a:rPr lang="en-GB" dirty="0"/>
              <a:t> island:</a:t>
            </a:r>
          </a:p>
          <a:p>
            <a:pPr marL="0" indent="0">
              <a:buNone/>
            </a:pPr>
            <a:r>
              <a:rPr lang="en-GB" dirty="0"/>
              <a:t>2002 - 1200 residents</a:t>
            </a:r>
          </a:p>
          <a:p>
            <a:pPr marL="0" indent="0">
              <a:buNone/>
            </a:pPr>
            <a:r>
              <a:rPr lang="en-GB" dirty="0"/>
              <a:t>2016 - 4 (rest moved next to rubbish dump) – photo</a:t>
            </a:r>
          </a:p>
          <a:p>
            <a:pPr marL="0" indent="0">
              <a:buNone/>
            </a:pPr>
            <a:r>
              <a:rPr lang="en-GB" dirty="0"/>
              <a:t>2020 - entirely disappeared</a:t>
            </a:r>
          </a:p>
          <a:p>
            <a:pPr marL="0" indent="0">
              <a:buNone/>
            </a:pPr>
            <a:r>
              <a:rPr lang="en-GB" sz="2000" dirty="0">
                <a:hlinkClick r:id="rId3"/>
              </a:rPr>
              <a:t>https://youtu.be/k2_GzkUne7g</a:t>
            </a:r>
            <a:r>
              <a:rPr lang="en-GB" sz="2000" dirty="0"/>
              <a:t> </a:t>
            </a:r>
          </a:p>
          <a:p>
            <a:pPr marL="0" indent="0">
              <a:buNone/>
            </a:pPr>
            <a:endParaRPr lang="en-GB" dirty="0"/>
          </a:p>
          <a:p>
            <a:pPr marL="0" indent="0">
              <a:buNone/>
            </a:pPr>
            <a:r>
              <a:rPr lang="en-GB" dirty="0">
                <a:hlinkClick r:id="rId4"/>
              </a:rPr>
              <a:t>www.mmuk.net</a:t>
            </a:r>
            <a:endParaRPr lang="en-GB" dirty="0"/>
          </a:p>
          <a:p>
            <a:pPr marL="0" indent="0">
              <a:buNone/>
            </a:pPr>
            <a:r>
              <a:rPr lang="en-GB" dirty="0"/>
              <a:t>Devon history &amp; base</a:t>
            </a:r>
          </a:p>
        </p:txBody>
      </p:sp>
    </p:spTree>
    <p:extLst>
      <p:ext uri="{BB962C8B-B14F-4D97-AF65-F5344CB8AC3E}">
        <p14:creationId xmlns:p14="http://schemas.microsoft.com/office/powerpoint/2010/main" val="261082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1e. Overwhelm… to Positives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397795"/>
            <a:ext cx="3149600" cy="2362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41400" y="3263900"/>
            <a:ext cx="4203700" cy="3152775"/>
          </a:xfrm>
        </p:spPr>
      </p:pic>
      <p:sp>
        <p:nvSpPr>
          <p:cNvPr id="7" name="TextBox 6"/>
          <p:cNvSpPr txBox="1"/>
          <p:nvPr/>
        </p:nvSpPr>
        <p:spPr>
          <a:xfrm>
            <a:off x="5499100" y="1397795"/>
            <a:ext cx="5753100" cy="1754326"/>
          </a:xfrm>
          <a:prstGeom prst="rect">
            <a:avLst/>
          </a:prstGeom>
          <a:noFill/>
          <a:ln w="3175">
            <a:solidFill>
              <a:schemeClr val="tx1"/>
            </a:solidFill>
          </a:ln>
        </p:spPr>
        <p:txBody>
          <a:bodyPr wrap="square" rtlCol="0">
            <a:spAutoFit/>
          </a:bodyPr>
          <a:lstStyle/>
          <a:p>
            <a:r>
              <a:rPr lang="en-GB" dirty="0"/>
              <a:t>“What shall we say the kingdom of God is like, or what parable shall we use to describe it?</a:t>
            </a:r>
            <a:r>
              <a:rPr lang="en-GB" b="1" baseline="30000" dirty="0"/>
              <a:t> </a:t>
            </a:r>
            <a:r>
              <a:rPr lang="en-GB" dirty="0"/>
              <a:t>It is like a mustard seed, which is the smallest of all seeds on earth. </a:t>
            </a:r>
            <a:r>
              <a:rPr lang="en-GB" b="1" baseline="30000" dirty="0"/>
              <a:t> </a:t>
            </a:r>
            <a:r>
              <a:rPr lang="en-GB" dirty="0"/>
              <a:t>Yet when planted, it grows and becomes the largest of all garden plants, with such big branches that the birds can perch in its shade.” (Mark 4)</a:t>
            </a:r>
          </a:p>
        </p:txBody>
      </p:sp>
      <p:sp>
        <p:nvSpPr>
          <p:cNvPr id="8" name="TextBox 7"/>
          <p:cNvSpPr txBox="1"/>
          <p:nvPr/>
        </p:nvSpPr>
        <p:spPr>
          <a:xfrm>
            <a:off x="5727700" y="3263900"/>
            <a:ext cx="5524500" cy="1754326"/>
          </a:xfrm>
          <a:prstGeom prst="rect">
            <a:avLst/>
          </a:prstGeom>
          <a:noFill/>
          <a:ln>
            <a:solidFill>
              <a:schemeClr val="tx1"/>
            </a:solidFill>
          </a:ln>
        </p:spPr>
        <p:txBody>
          <a:bodyPr wrap="square" rtlCol="0">
            <a:spAutoFit/>
          </a:bodyPr>
          <a:lstStyle/>
          <a:p>
            <a:r>
              <a:rPr lang="en-GB" dirty="0"/>
              <a:t>“Q: What must I do to inherit eternal life?...</a:t>
            </a:r>
          </a:p>
          <a:p>
            <a:r>
              <a:rPr lang="en-GB" dirty="0"/>
              <a:t>A: … Love the Lord your God with all… and love your neighbour as yourself” (Luke 10)</a:t>
            </a:r>
          </a:p>
          <a:p>
            <a:endParaRPr lang="en-GB" dirty="0"/>
          </a:p>
          <a:p>
            <a:pPr marL="285750" indent="-285750">
              <a:buFont typeface="Arial" panose="020B0604020202020204" pitchFamily="34" charset="0"/>
              <a:buChar char="•"/>
            </a:pPr>
            <a:r>
              <a:rPr lang="en-GB" dirty="0"/>
              <a:t>Active, reactive, proactive; different; challenging…. </a:t>
            </a:r>
          </a:p>
          <a:p>
            <a:pPr marL="285750" indent="-285750">
              <a:buFont typeface="Arial" panose="020B0604020202020204" pitchFamily="34" charset="0"/>
              <a:buChar char="•"/>
            </a:pPr>
            <a:r>
              <a:rPr lang="en-GB" dirty="0"/>
              <a:t>But also do-able actions of 1 person for 1 person!</a:t>
            </a:r>
          </a:p>
        </p:txBody>
      </p:sp>
      <p:sp>
        <p:nvSpPr>
          <p:cNvPr id="9" name="TextBox 8"/>
          <p:cNvSpPr txBox="1"/>
          <p:nvPr/>
        </p:nvSpPr>
        <p:spPr>
          <a:xfrm>
            <a:off x="6032500" y="5243512"/>
            <a:ext cx="5321300" cy="1200329"/>
          </a:xfrm>
          <a:prstGeom prst="rect">
            <a:avLst/>
          </a:prstGeom>
          <a:noFill/>
          <a:ln>
            <a:noFill/>
          </a:ln>
        </p:spPr>
        <p:txBody>
          <a:bodyPr wrap="square" rtlCol="0">
            <a:spAutoFit/>
          </a:bodyPr>
          <a:lstStyle/>
          <a:p>
            <a:r>
              <a:rPr lang="en-GB" dirty="0"/>
              <a:t>“EVERY ACTION COUNTS” </a:t>
            </a:r>
          </a:p>
          <a:p>
            <a:pPr marL="285750" indent="-285750">
              <a:buFont typeface="Arial" panose="020B0604020202020204" pitchFamily="34" charset="0"/>
              <a:buChar char="•"/>
            </a:pPr>
            <a:r>
              <a:rPr lang="en-GB" dirty="0"/>
              <a:t>challenging + empowering!</a:t>
            </a:r>
          </a:p>
          <a:p>
            <a:pPr marL="285750" indent="-285750">
              <a:buFont typeface="Arial" panose="020B0604020202020204" pitchFamily="34" charset="0"/>
              <a:buChar char="•"/>
            </a:pPr>
            <a:r>
              <a:rPr lang="en-GB" dirty="0"/>
              <a:t>biodiversity (mustard!), carbon emissions, </a:t>
            </a:r>
            <a:r>
              <a:rPr lang="en-GB" dirty="0" err="1"/>
              <a:t>etc</a:t>
            </a:r>
            <a:endParaRPr lang="en-GB" dirty="0"/>
          </a:p>
          <a:p>
            <a:pPr marL="285750" indent="-285750">
              <a:buFont typeface="Arial" panose="020B0604020202020204" pitchFamily="34" charset="0"/>
              <a:buChar char="•"/>
            </a:pPr>
            <a:r>
              <a:rPr lang="en-GB" dirty="0"/>
              <a:t>societal / spiritual Kingdom of Heaven</a:t>
            </a:r>
          </a:p>
        </p:txBody>
      </p:sp>
    </p:spTree>
    <p:extLst>
      <p:ext uri="{BB962C8B-B14F-4D97-AF65-F5344CB8AC3E}">
        <p14:creationId xmlns:p14="http://schemas.microsoft.com/office/powerpoint/2010/main" val="2390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Resources/Opportunities </a:t>
            </a:r>
            <a:r>
              <a:rPr lang="en-GB" sz="2800" dirty="0"/>
              <a:t>(NB “Every Action Counts!”)</a:t>
            </a:r>
          </a:p>
        </p:txBody>
      </p:sp>
      <p:sp>
        <p:nvSpPr>
          <p:cNvPr id="3" name="Content Placeholder 2"/>
          <p:cNvSpPr>
            <a:spLocks noGrp="1"/>
          </p:cNvSpPr>
          <p:nvPr>
            <p:ph idx="1"/>
          </p:nvPr>
        </p:nvSpPr>
        <p:spPr>
          <a:xfrm>
            <a:off x="838200" y="1690688"/>
            <a:ext cx="10697308" cy="4881489"/>
          </a:xfrm>
        </p:spPr>
        <p:txBody>
          <a:bodyPr>
            <a:normAutofit fontScale="55000" lnSpcReduction="20000"/>
          </a:bodyPr>
          <a:lstStyle/>
          <a:p>
            <a:pPr marL="514350" indent="-514350">
              <a:buFont typeface="+mj-lt"/>
              <a:buAutoNum type="arabicPeriod"/>
            </a:pPr>
            <a:r>
              <a:rPr lang="en-GB" sz="3100" dirty="0" err="1">
                <a:hlinkClick r:id="rId2"/>
              </a:rPr>
              <a:t>EcoChurch</a:t>
            </a:r>
            <a:r>
              <a:rPr lang="en-GB" sz="3100" dirty="0"/>
              <a:t> (CC - Climate Change, BD - Biodiversity, all)</a:t>
            </a:r>
          </a:p>
          <a:p>
            <a:pPr marL="514350" indent="-514350">
              <a:buFont typeface="+mj-lt"/>
              <a:buAutoNum type="arabicPeriod"/>
            </a:pPr>
            <a:r>
              <a:rPr lang="en-GB" sz="3100" dirty="0">
                <a:hlinkClick r:id="rId3"/>
              </a:rPr>
              <a:t>Practical Path To Net Zero </a:t>
            </a:r>
            <a:r>
              <a:rPr lang="en-GB" sz="3100" dirty="0"/>
              <a:t>(CC)</a:t>
            </a:r>
          </a:p>
          <a:p>
            <a:pPr marL="514350" indent="-514350">
              <a:buFont typeface="+mj-lt"/>
              <a:buAutoNum type="arabicPeriod"/>
            </a:pPr>
            <a:r>
              <a:rPr lang="en-GB" sz="3100" dirty="0">
                <a:hlinkClick r:id="rId4"/>
              </a:rPr>
              <a:t>Parish Buying – Energy Basket </a:t>
            </a:r>
            <a:r>
              <a:rPr lang="en-GB" sz="3100" dirty="0"/>
              <a:t>(CC)</a:t>
            </a:r>
          </a:p>
          <a:p>
            <a:pPr marL="514350" indent="-514350">
              <a:buFont typeface="+mj-lt"/>
              <a:buAutoNum type="arabicPeriod"/>
            </a:pPr>
            <a:r>
              <a:rPr lang="en-GB" sz="3100" dirty="0" err="1">
                <a:hlinkClick r:id="rId5"/>
              </a:rPr>
              <a:t>CofE</a:t>
            </a:r>
            <a:r>
              <a:rPr lang="en-GB" sz="3100" dirty="0">
                <a:hlinkClick r:id="rId5"/>
              </a:rPr>
              <a:t> Environment Carbon Net Zero Webinars </a:t>
            </a:r>
            <a:r>
              <a:rPr lang="en-GB" sz="3100" dirty="0"/>
              <a:t>(CC)</a:t>
            </a:r>
          </a:p>
          <a:p>
            <a:pPr marL="514350" indent="-514350">
              <a:buFont typeface="+mj-lt"/>
              <a:buAutoNum type="arabicPeriod"/>
            </a:pPr>
            <a:r>
              <a:rPr lang="en-GB" sz="3100" dirty="0">
                <a:hlinkClick r:id="rId6"/>
              </a:rPr>
              <a:t>Funding</a:t>
            </a:r>
            <a:r>
              <a:rPr lang="en-GB" sz="3100" dirty="0"/>
              <a:t> (all)</a:t>
            </a:r>
          </a:p>
          <a:p>
            <a:pPr marL="514350" indent="-514350">
              <a:buFont typeface="+mj-lt"/>
              <a:buAutoNum type="arabicPeriod"/>
            </a:pPr>
            <a:r>
              <a:rPr lang="en-GB" sz="3100" dirty="0">
                <a:hlinkClick r:id="rId7"/>
              </a:rPr>
              <a:t>Living Churchyards </a:t>
            </a:r>
            <a:r>
              <a:rPr lang="en-GB" sz="3100" dirty="0"/>
              <a:t>&amp; </a:t>
            </a:r>
            <a:r>
              <a:rPr lang="en-GB" sz="3100" dirty="0">
                <a:hlinkClick r:id="rId8"/>
              </a:rPr>
              <a:t>Caring For God’s Acre </a:t>
            </a:r>
            <a:r>
              <a:rPr lang="en-GB" sz="3100" dirty="0"/>
              <a:t>(BD)</a:t>
            </a:r>
          </a:p>
          <a:p>
            <a:pPr marL="514350" indent="-514350">
              <a:buFont typeface="+mj-lt"/>
              <a:buAutoNum type="arabicPeriod"/>
            </a:pPr>
            <a:r>
              <a:rPr lang="en-GB" sz="3100" dirty="0">
                <a:hlinkClick r:id="rId9"/>
              </a:rPr>
              <a:t>CPRE Competition </a:t>
            </a:r>
            <a:r>
              <a:rPr lang="en-GB" sz="3100" dirty="0"/>
              <a:t>(BD)</a:t>
            </a:r>
          </a:p>
          <a:p>
            <a:pPr marL="514350" indent="-514350">
              <a:buFont typeface="+mj-lt"/>
              <a:buAutoNum type="arabicPeriod"/>
            </a:pPr>
            <a:r>
              <a:rPr lang="en-GB" sz="3100" dirty="0">
                <a:hlinkClick r:id="rId10"/>
              </a:rPr>
              <a:t>Love Your Burial Ground Week </a:t>
            </a:r>
            <a:r>
              <a:rPr lang="en-GB" sz="3100" dirty="0"/>
              <a:t>(BD)</a:t>
            </a:r>
          </a:p>
          <a:p>
            <a:pPr marL="514350" indent="-514350">
              <a:buFont typeface="+mj-lt"/>
              <a:buAutoNum type="arabicPeriod"/>
            </a:pPr>
            <a:r>
              <a:rPr lang="en-GB" sz="3100" dirty="0">
                <a:hlinkClick r:id="rId11"/>
              </a:rPr>
              <a:t>Energy </a:t>
            </a:r>
            <a:r>
              <a:rPr lang="en-GB" sz="3100" dirty="0" err="1">
                <a:hlinkClick r:id="rId11"/>
              </a:rPr>
              <a:t>Footprinting</a:t>
            </a:r>
            <a:r>
              <a:rPr lang="en-GB" sz="3100" dirty="0">
                <a:hlinkClick r:id="rId11"/>
              </a:rPr>
              <a:t> Tool(kit)</a:t>
            </a:r>
            <a:endParaRPr lang="en-GB" sz="3100" dirty="0"/>
          </a:p>
          <a:p>
            <a:pPr marL="514350" indent="-514350">
              <a:buFont typeface="+mj-lt"/>
              <a:buAutoNum type="arabicPeriod"/>
            </a:pPr>
            <a:r>
              <a:rPr lang="en-GB" sz="3100" dirty="0">
                <a:hlinkClick r:id="rId12"/>
              </a:rPr>
              <a:t>Offsetting</a:t>
            </a:r>
            <a:r>
              <a:rPr lang="en-GB" sz="3100" dirty="0"/>
              <a:t> (CC)</a:t>
            </a:r>
          </a:p>
          <a:p>
            <a:pPr marL="514350" indent="-514350">
              <a:buFont typeface="+mj-lt"/>
              <a:buAutoNum type="arabicPeriod"/>
            </a:pPr>
            <a:r>
              <a:rPr lang="en-GB" sz="3100" dirty="0">
                <a:hlinkClick r:id="rId13"/>
              </a:rPr>
              <a:t>Fairtrade</a:t>
            </a:r>
            <a:r>
              <a:rPr lang="en-GB" sz="3100" dirty="0"/>
              <a:t> &amp; food more generally (CC, BD)</a:t>
            </a:r>
          </a:p>
          <a:p>
            <a:pPr marL="514350" indent="-514350">
              <a:buFont typeface="+mj-lt"/>
              <a:buAutoNum type="arabicPeriod"/>
            </a:pPr>
            <a:r>
              <a:rPr lang="en-GB" sz="3100" dirty="0">
                <a:hlinkClick r:id="rId14"/>
              </a:rPr>
              <a:t>Campaign</a:t>
            </a:r>
            <a:r>
              <a:rPr lang="en-GB" sz="3100" dirty="0"/>
              <a:t> / </a:t>
            </a:r>
            <a:r>
              <a:rPr lang="en-GB" sz="3100" dirty="0">
                <a:hlinkClick r:id="rId15"/>
              </a:rPr>
              <a:t>support</a:t>
            </a:r>
            <a:r>
              <a:rPr lang="en-GB" sz="3100" dirty="0"/>
              <a:t> groups</a:t>
            </a:r>
          </a:p>
          <a:p>
            <a:pPr marL="514350" indent="-514350">
              <a:buFont typeface="+mj-lt"/>
              <a:buAutoNum type="arabicPeriod"/>
            </a:pPr>
            <a:r>
              <a:rPr lang="en-GB" sz="3100" dirty="0">
                <a:hlinkClick r:id="rId16"/>
              </a:rPr>
              <a:t>Books, </a:t>
            </a:r>
            <a:r>
              <a:rPr lang="en-GB" sz="3100" dirty="0" err="1">
                <a:hlinkClick r:id="rId16"/>
              </a:rPr>
              <a:t>powerpoints</a:t>
            </a:r>
            <a:r>
              <a:rPr lang="en-GB" sz="3100" dirty="0">
                <a:hlinkClick r:id="rId16"/>
              </a:rPr>
              <a:t>, courses, websites</a:t>
            </a:r>
            <a:r>
              <a:rPr lang="en-GB" sz="3100" dirty="0"/>
              <a:t> (all)</a:t>
            </a:r>
          </a:p>
          <a:p>
            <a:pPr marL="514350" indent="-514350">
              <a:buFont typeface="+mj-lt"/>
              <a:buAutoNum type="arabicPeriod"/>
            </a:pPr>
            <a:r>
              <a:rPr lang="en-GB" sz="3100" dirty="0"/>
              <a:t>Worship – </a:t>
            </a:r>
            <a:r>
              <a:rPr lang="en-GB" sz="3100" dirty="0">
                <a:hlinkClick r:id="rId17"/>
              </a:rPr>
              <a:t>Liturgy</a:t>
            </a:r>
            <a:r>
              <a:rPr lang="en-GB" sz="3100" dirty="0"/>
              <a:t>, </a:t>
            </a:r>
            <a:r>
              <a:rPr lang="en-GB" sz="3100" dirty="0" err="1">
                <a:hlinkClick r:id="rId18"/>
              </a:rPr>
              <a:t>Doxecology</a:t>
            </a:r>
            <a:r>
              <a:rPr lang="en-GB" sz="3100" dirty="0"/>
              <a:t>, </a:t>
            </a:r>
            <a:r>
              <a:rPr lang="en-GB" sz="3100" dirty="0">
                <a:hlinkClick r:id="rId19"/>
              </a:rPr>
              <a:t>Climate Sunday </a:t>
            </a:r>
            <a:r>
              <a:rPr lang="en-GB" sz="3100" dirty="0"/>
              <a:t>, COP26 (BD, CC)</a:t>
            </a:r>
          </a:p>
          <a:p>
            <a:pPr marL="514350" indent="-514350">
              <a:buFont typeface="+mj-lt"/>
              <a:buAutoNum type="arabicPeriod"/>
            </a:pPr>
            <a:r>
              <a:rPr lang="en-GB" sz="3100" dirty="0"/>
              <a:t>You! - Please share successes via Diocese Community </a:t>
            </a:r>
            <a:r>
              <a:rPr lang="en-GB" sz="3100" dirty="0" err="1"/>
              <a:t>facebook</a:t>
            </a:r>
            <a:r>
              <a:rPr lang="en-GB" sz="3100" dirty="0">
                <a:hlinkClick r:id="rId20"/>
              </a:rPr>
              <a:t> group </a:t>
            </a:r>
            <a:r>
              <a:rPr lang="en-GB" sz="3100" dirty="0" err="1"/>
              <a:t>etc</a:t>
            </a:r>
            <a:r>
              <a:rPr lang="en-GB" sz="3100" dirty="0"/>
              <a:t> or </a:t>
            </a:r>
            <a:r>
              <a:rPr lang="en-GB" sz="3100" dirty="0">
                <a:hlinkClick r:id="rId21"/>
              </a:rPr>
              <a:t>chris.keppie@exeter.anglican.org</a:t>
            </a:r>
            <a:r>
              <a:rPr lang="en-GB" sz="3100" dirty="0"/>
              <a:t> </a:t>
            </a:r>
          </a:p>
          <a:p>
            <a:pPr marL="514350" indent="-514350">
              <a:buFont typeface="+mj-lt"/>
              <a:buAutoNum type="arabicPeriod"/>
            </a:pPr>
            <a:endParaRPr lang="en-GB" dirty="0"/>
          </a:p>
          <a:p>
            <a:pPr marL="0" indent="0">
              <a:buNone/>
            </a:pPr>
            <a:endParaRPr lang="en-GB" sz="1400" dirty="0"/>
          </a:p>
          <a:p>
            <a:pPr marL="514350" indent="-514350">
              <a:buFont typeface="+mj-lt"/>
              <a:buAutoNum type="arabicPeriod"/>
            </a:pPr>
            <a:endParaRPr lang="en-GB" dirty="0"/>
          </a:p>
        </p:txBody>
      </p:sp>
    </p:spTree>
    <p:extLst>
      <p:ext uri="{BB962C8B-B14F-4D97-AF65-F5344CB8AC3E}">
        <p14:creationId xmlns:p14="http://schemas.microsoft.com/office/powerpoint/2010/main" val="310339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 </a:t>
            </a:r>
            <a:r>
              <a:rPr lang="en-GB" dirty="0" err="1"/>
              <a:t>EcoChurch</a:t>
            </a:r>
            <a:endParaRPr lang="en-GB" dirty="0"/>
          </a:p>
        </p:txBody>
      </p:sp>
      <p:sp>
        <p:nvSpPr>
          <p:cNvPr id="3" name="Content Placeholder 2"/>
          <p:cNvSpPr>
            <a:spLocks noGrp="1"/>
          </p:cNvSpPr>
          <p:nvPr>
            <p:ph idx="1"/>
          </p:nvPr>
        </p:nvSpPr>
        <p:spPr>
          <a:xfrm>
            <a:off x="838200" y="1825625"/>
            <a:ext cx="10718800" cy="4351338"/>
          </a:xfrm>
        </p:spPr>
        <p:txBody>
          <a:bodyPr>
            <a:normAutofit fontScale="62500" lnSpcReduction="20000"/>
          </a:bodyPr>
          <a:lstStyle/>
          <a:p>
            <a:r>
              <a:rPr lang="en-GB" dirty="0"/>
              <a:t>A self-accreditation scheme run by A Rocha UK: </a:t>
            </a:r>
            <a:r>
              <a:rPr lang="en-GB" dirty="0">
                <a:hlinkClick r:id="rId2"/>
              </a:rPr>
              <a:t>https://ecochurch.arocha.org.uk/</a:t>
            </a:r>
            <a:r>
              <a:rPr lang="en-GB" dirty="0"/>
              <a:t> </a:t>
            </a:r>
          </a:p>
          <a:p>
            <a:r>
              <a:rPr lang="en-GB" dirty="0"/>
              <a:t>Launched Jan 2016 by Rowan Williams in St Paul’s Cathedral (with Christian Aid &amp; </a:t>
            </a:r>
            <a:r>
              <a:rPr lang="en-GB" dirty="0" err="1"/>
              <a:t>Tearfund</a:t>
            </a:r>
            <a:r>
              <a:rPr lang="en-GB" dirty="0"/>
              <a:t>) </a:t>
            </a:r>
          </a:p>
          <a:p>
            <a:r>
              <a:rPr lang="en-GB" i="1" dirty="0"/>
              <a:t>“Our vision is for churches of all denominations to care for creation as an integral part of loving their neighbours and following God faithfully.”</a:t>
            </a:r>
          </a:p>
          <a:p>
            <a:r>
              <a:rPr lang="en-GB" dirty="0"/>
              <a:t>By completing a free, online survey, churches/cathedrals/dioceses of all denominations can be considered for an Eco Church Award at either Bronze, Silver, or Gold level. Push/pull to move forward!</a:t>
            </a:r>
          </a:p>
          <a:p>
            <a:r>
              <a:rPr lang="en-GB" dirty="0"/>
              <a:t>Five areas that a church must demonstrate environmental engagement with to receive an award: </a:t>
            </a:r>
          </a:p>
          <a:p>
            <a:pPr marL="914400" lvl="1" indent="-457200">
              <a:buFont typeface="+mj-lt"/>
              <a:buAutoNum type="arabicPeriod"/>
            </a:pPr>
            <a:r>
              <a:rPr lang="en-GB" dirty="0"/>
              <a:t>Worship and teaching.</a:t>
            </a:r>
          </a:p>
          <a:p>
            <a:pPr marL="914400" lvl="1" indent="-457200">
              <a:buFont typeface="+mj-lt"/>
              <a:buAutoNum type="arabicPeriod"/>
            </a:pPr>
            <a:r>
              <a:rPr lang="en-GB" dirty="0"/>
              <a:t>Management of church buildings.</a:t>
            </a:r>
          </a:p>
          <a:p>
            <a:pPr marL="914400" lvl="1" indent="-457200">
              <a:buFont typeface="+mj-lt"/>
              <a:buAutoNum type="arabicPeriod"/>
            </a:pPr>
            <a:r>
              <a:rPr lang="en-GB" dirty="0"/>
              <a:t>Management of church land.</a:t>
            </a:r>
          </a:p>
          <a:p>
            <a:pPr marL="914400" lvl="1" indent="-457200">
              <a:buFont typeface="+mj-lt"/>
              <a:buAutoNum type="arabicPeriod"/>
            </a:pPr>
            <a:r>
              <a:rPr lang="en-GB" dirty="0"/>
              <a:t>Community and global engagement.</a:t>
            </a:r>
          </a:p>
          <a:p>
            <a:pPr marL="914400" lvl="1" indent="-457200">
              <a:buFont typeface="+mj-lt"/>
              <a:buAutoNum type="arabicPeriod"/>
            </a:pPr>
            <a:r>
              <a:rPr lang="en-GB" dirty="0"/>
              <a:t>Lifestyle.</a:t>
            </a:r>
          </a:p>
          <a:p>
            <a:r>
              <a:rPr lang="en-GB" dirty="0"/>
              <a:t>All five areas have brilliant online resources - * </a:t>
            </a:r>
            <a:r>
              <a:rPr lang="en-GB" dirty="0">
                <a:hlinkClick r:id="rId3"/>
              </a:rPr>
              <a:t>https://ecochurch.arocha.org.uk/resources/</a:t>
            </a:r>
            <a:r>
              <a:rPr lang="en-GB" dirty="0"/>
              <a:t> *</a:t>
            </a:r>
          </a:p>
          <a:p>
            <a:r>
              <a:rPr lang="en-GB" dirty="0"/>
              <a:t>5 year aim to reach 10% churches (4500) in 10 years (tipping point to normal).</a:t>
            </a:r>
          </a:p>
          <a:p>
            <a:r>
              <a:rPr lang="en-GB" dirty="0"/>
              <a:t>Jan 2021: 3100 registered; 1000+ awards. 5 year </a:t>
            </a:r>
            <a:r>
              <a:rPr lang="en-GB" dirty="0">
                <a:hlinkClick r:id="rId4"/>
              </a:rPr>
              <a:t>anniversary service </a:t>
            </a:r>
            <a:r>
              <a:rPr lang="en-GB" dirty="0"/>
              <a:t>open to all, March 26</a:t>
            </a:r>
            <a:r>
              <a:rPr lang="en-GB" baseline="30000" dirty="0"/>
              <a:t>th</a:t>
            </a:r>
            <a:r>
              <a:rPr lang="en-GB" dirty="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500" y="551656"/>
            <a:ext cx="4572000" cy="952500"/>
          </a:xfrm>
          <a:prstGeom prst="rect">
            <a:avLst/>
          </a:prstGeom>
        </p:spPr>
      </p:pic>
    </p:spTree>
    <p:extLst>
      <p:ext uri="{BB962C8B-B14F-4D97-AF65-F5344CB8AC3E}">
        <p14:creationId xmlns:p14="http://schemas.microsoft.com/office/powerpoint/2010/main" val="8884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a:t>
            </a:r>
          </a:p>
        </p:txBody>
      </p:sp>
      <p:sp>
        <p:nvSpPr>
          <p:cNvPr id="3" name="Content Placeholder 2"/>
          <p:cNvSpPr>
            <a:spLocks noGrp="1"/>
          </p:cNvSpPr>
          <p:nvPr>
            <p:ph idx="1"/>
          </p:nvPr>
        </p:nvSpPr>
        <p:spPr/>
        <p:txBody>
          <a:bodyPr>
            <a:normAutofit fontScale="77500" lnSpcReduction="20000"/>
          </a:bodyPr>
          <a:lstStyle/>
          <a:p>
            <a:pPr marL="0" indent="0">
              <a:buNone/>
            </a:pPr>
            <a:r>
              <a:rPr lang="en-GB" i="1" dirty="0"/>
              <a:t>“When we talk about “net zero carbon” we mean that:</a:t>
            </a:r>
          </a:p>
          <a:p>
            <a:r>
              <a:rPr lang="en-GB" i="1" dirty="0"/>
              <a:t>the greenhouse gas emissions of the organisation have been radically reduced to a low level, by cutting waste and reducing energy use, AND </a:t>
            </a:r>
          </a:p>
          <a:p>
            <a:r>
              <a:rPr lang="en-GB" i="1" dirty="0"/>
              <a:t>the remaining “residual” emissions have been reduced (by purchasing energy from renewable sources, from the ‘spare’ electricity we generate and export from solar panels and other renewables, and through offsetting such as tree planting or other forms of carbon capture), SO THAT </a:t>
            </a:r>
          </a:p>
          <a:p>
            <a:r>
              <a:rPr lang="en-GB" i="1" dirty="0"/>
              <a:t>the organisation’s net greenhouse gas emissions are therefore now ‘net zero’. ”</a:t>
            </a:r>
          </a:p>
          <a:p>
            <a:pPr>
              <a:buFontTx/>
              <a:buChar char="-"/>
            </a:pPr>
            <a:endParaRPr lang="en-GB" dirty="0"/>
          </a:p>
          <a:p>
            <a:pPr>
              <a:buFontTx/>
              <a:buChar char="-"/>
            </a:pPr>
            <a:r>
              <a:rPr lang="en-GB" dirty="0"/>
              <a:t>From the Church of England paper on definition and scope of carbon net zero, June 2020. Much more detail here!</a:t>
            </a:r>
            <a:r>
              <a:rPr lang="en-GB" sz="1900" dirty="0"/>
              <a:t> –  </a:t>
            </a:r>
            <a:r>
              <a:rPr lang="en-GB" sz="1900" dirty="0">
                <a:hlinkClick r:id="rId2"/>
              </a:rPr>
              <a:t>https://www.churchofengland.org/sites/default/files/2020-06/Defining%20Net%20Zero%20-%20national%20guidance%20-%20version%20ready%20for%20consultation%20FINAL%20June%2015th%202020.pdf</a:t>
            </a:r>
            <a:r>
              <a:rPr lang="en-GB" sz="1900" dirty="0"/>
              <a:t> </a:t>
            </a:r>
          </a:p>
          <a:p>
            <a:pPr>
              <a:buFontTx/>
              <a:buChar char="-"/>
            </a:pPr>
            <a:endParaRPr lang="en-GB" sz="1900" dirty="0"/>
          </a:p>
          <a:p>
            <a:pPr marL="0" indent="0" algn="r">
              <a:buNone/>
            </a:pPr>
            <a:r>
              <a:rPr lang="en-GB" sz="1900" b="1" dirty="0"/>
              <a:t>But………………..</a:t>
            </a:r>
          </a:p>
          <a:p>
            <a:pPr>
              <a:buFontTx/>
              <a:buChar char="-"/>
            </a:pPr>
            <a:endParaRPr lang="en-GB" sz="1900" dirty="0"/>
          </a:p>
        </p:txBody>
      </p:sp>
    </p:spTree>
    <p:extLst>
      <p:ext uri="{BB962C8B-B14F-4D97-AF65-F5344CB8AC3E}">
        <p14:creationId xmlns:p14="http://schemas.microsoft.com/office/powerpoint/2010/main" val="268263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 </a:t>
            </a:r>
            <a:r>
              <a:rPr lang="en-GB" dirty="0" err="1"/>
              <a:t>EcoChurch</a:t>
            </a:r>
            <a:r>
              <a:rPr lang="en-GB" dirty="0"/>
              <a:t> cont.</a:t>
            </a:r>
          </a:p>
        </p:txBody>
      </p:sp>
      <p:sp>
        <p:nvSpPr>
          <p:cNvPr id="3" name="Content Placeholder 2"/>
          <p:cNvSpPr>
            <a:spLocks noGrp="1"/>
          </p:cNvSpPr>
          <p:nvPr>
            <p:ph idx="1"/>
          </p:nvPr>
        </p:nvSpPr>
        <p:spPr>
          <a:xfrm>
            <a:off x="838200" y="1825625"/>
            <a:ext cx="10718800" cy="4351338"/>
          </a:xfrm>
        </p:spPr>
        <p:txBody>
          <a:bodyPr>
            <a:normAutofit fontScale="92500" lnSpcReduction="10000"/>
          </a:bodyPr>
          <a:lstStyle/>
          <a:p>
            <a:pPr marL="0" indent="0">
              <a:buNone/>
            </a:pPr>
            <a:r>
              <a:rPr lang="en-GB" dirty="0"/>
              <a:t>Church of England </a:t>
            </a:r>
            <a:r>
              <a:rPr lang="en-GB" dirty="0" err="1"/>
              <a:t>EcoChurches</a:t>
            </a:r>
            <a:r>
              <a:rPr lang="en-GB" dirty="0"/>
              <a:t> interviews and </a:t>
            </a:r>
            <a:r>
              <a:rPr lang="en-GB" dirty="0" err="1"/>
              <a:t>casestudies</a:t>
            </a:r>
            <a:r>
              <a:rPr lang="en-GB" dirty="0"/>
              <a:t> (listed by the 5 categories) from across England: </a:t>
            </a:r>
          </a:p>
          <a:p>
            <a:pPr marL="457200" lvl="1" indent="0">
              <a:buNone/>
            </a:pPr>
            <a:r>
              <a:rPr lang="en-GB" dirty="0"/>
              <a:t>* </a:t>
            </a:r>
            <a:r>
              <a:rPr lang="en-GB" sz="1800" dirty="0">
                <a:hlinkClick r:id="rId2"/>
              </a:rPr>
              <a:t>https://www.churchofengland.org/about/policy-and-thinking/our-views/environment-and-climate-change/our-stories/eco-church#na</a:t>
            </a:r>
            <a:r>
              <a:rPr lang="en-GB" sz="1000" dirty="0"/>
              <a:t> </a:t>
            </a:r>
            <a:r>
              <a:rPr lang="en-GB" dirty="0"/>
              <a:t>*</a:t>
            </a:r>
          </a:p>
          <a:p>
            <a:pPr marL="0" indent="0">
              <a:buNone/>
            </a:pPr>
            <a:endParaRPr lang="en-GB" dirty="0"/>
          </a:p>
          <a:p>
            <a:pPr marL="0" indent="0">
              <a:buNone/>
            </a:pPr>
            <a:r>
              <a:rPr lang="en-GB" dirty="0"/>
              <a:t>Including Devon’s:</a:t>
            </a:r>
          </a:p>
          <a:p>
            <a:pPr>
              <a:buFontTx/>
              <a:buChar char="-"/>
            </a:pPr>
            <a:r>
              <a:rPr lang="en-GB" dirty="0"/>
              <a:t>Lee Abbey (Energy): hydro-electric turbine &amp; solar PV; plans for biomass &amp; </a:t>
            </a:r>
            <a:r>
              <a:rPr lang="en-GB" dirty="0" err="1"/>
              <a:t>airsource</a:t>
            </a:r>
            <a:r>
              <a:rPr lang="en-GB" dirty="0"/>
              <a:t> heat pump</a:t>
            </a:r>
          </a:p>
          <a:p>
            <a:pPr>
              <a:buFontTx/>
              <a:buChar char="-"/>
            </a:pPr>
            <a:r>
              <a:rPr lang="en-GB" dirty="0"/>
              <a:t>St Edward’s, Eggbuckland (Biodiversity): Living Churchyards – lichen, moss; diversity of trees/shrubs; mowing to allow wildflowers; biblical herb garden; bird/bat boxes </a:t>
            </a:r>
            <a:r>
              <a:rPr lang="en-GB" dirty="0" err="1"/>
              <a:t>etc</a:t>
            </a:r>
            <a:r>
              <a:rPr lang="en-GB" dirty="0"/>
              <a:t> </a:t>
            </a:r>
            <a:r>
              <a:rPr lang="en-GB" sz="1500" dirty="0">
                <a:hlinkClick r:id="rId3"/>
              </a:rPr>
              <a:t>http://www.stedwards.church/contacts-before-import/churchyard-2-before-import/</a:t>
            </a:r>
            <a:r>
              <a:rPr lang="en-GB" sz="1500" dirty="0"/>
              <a:t> </a:t>
            </a:r>
          </a:p>
          <a:p>
            <a:pPr marL="457200" lvl="1" indent="0">
              <a:buNone/>
            </a:pPr>
            <a:endParaRPr lang="en-GB" sz="1400" dirty="0"/>
          </a:p>
          <a:p>
            <a:pPr marL="0" indent="0">
              <a:buNone/>
            </a:pPr>
            <a:endParaRPr lang="en-GB"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0" y="551656"/>
            <a:ext cx="4572000" cy="952500"/>
          </a:xfrm>
          <a:prstGeom prst="rect">
            <a:avLst/>
          </a:prstGeom>
        </p:spPr>
      </p:pic>
    </p:spTree>
    <p:extLst>
      <p:ext uri="{BB962C8B-B14F-4D97-AF65-F5344CB8AC3E}">
        <p14:creationId xmlns:p14="http://schemas.microsoft.com/office/powerpoint/2010/main" val="44123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2.2 Practical Path to Net Zero (2030)</a:t>
            </a:r>
          </a:p>
        </p:txBody>
      </p:sp>
      <p:sp>
        <p:nvSpPr>
          <p:cNvPr id="3" name="Content Placeholder 2"/>
          <p:cNvSpPr>
            <a:spLocks noGrp="1"/>
          </p:cNvSpPr>
          <p:nvPr>
            <p:ph idx="1"/>
          </p:nvPr>
        </p:nvSpPr>
        <p:spPr>
          <a:xfrm>
            <a:off x="498764" y="1825625"/>
            <a:ext cx="11526981" cy="4351338"/>
          </a:xfrm>
        </p:spPr>
        <p:txBody>
          <a:bodyPr>
            <a:normAutofit fontScale="77500" lnSpcReduction="20000"/>
          </a:bodyPr>
          <a:lstStyle/>
          <a:p>
            <a:r>
              <a:rPr lang="en-GB" dirty="0"/>
              <a:t>Produced by C of E Environment, 2020 – following General Synod Carbon Net Zero 2030 </a:t>
            </a:r>
          </a:p>
          <a:p>
            <a:r>
              <a:rPr lang="en-GB" dirty="0"/>
              <a:t>Concise suggestions broken down into quick &amp; easy first actions…moving through to ‘What Next’ possibilities to get to net zero. </a:t>
            </a:r>
          </a:p>
          <a:p>
            <a:pPr lvl="0" fontAlgn="base"/>
            <a:r>
              <a:rPr lang="en-GB" dirty="0"/>
              <a:t>Relevant for all churches, denominations or faith communities, and much is useful thinking for all buildings!</a:t>
            </a:r>
          </a:p>
          <a:p>
            <a:pPr lvl="0" fontAlgn="base"/>
            <a:r>
              <a:rPr lang="en-GB" dirty="0"/>
              <a:t>6 key principles: Well Maintained, Buy Renewable, Waste Less, Electric (not gas/oil), Generate, ‘Offset The Rest’</a:t>
            </a:r>
          </a:p>
          <a:p>
            <a:pPr fontAlgn="base"/>
            <a:r>
              <a:rPr lang="en-GB" dirty="0"/>
              <a:t> * </a:t>
            </a:r>
            <a:r>
              <a:rPr lang="en-GB" dirty="0">
                <a:hlinkClick r:id="rId2"/>
              </a:rPr>
              <a:t>https://www.churchofengland.org/sites/default/files/2021-01/the-practical-path-to-net-zero-carbon-numbered-Jan2020.pdf</a:t>
            </a:r>
            <a:r>
              <a:rPr lang="en-GB" dirty="0"/>
              <a:t> *</a:t>
            </a:r>
          </a:p>
          <a:p>
            <a:pPr fontAlgn="base"/>
            <a:r>
              <a:rPr lang="en-GB" dirty="0"/>
              <a:t>Online checklist: * </a:t>
            </a:r>
            <a:r>
              <a:rPr lang="en-GB" sz="1800" dirty="0">
                <a:hlinkClick r:id="rId3"/>
              </a:rPr>
              <a:t>https://www.churchofengland.org/sites/default/files/2021-01/PP2NZC_SelfGuidedChecklist_onscreen_version.pdf</a:t>
            </a:r>
            <a:r>
              <a:rPr lang="en-GB" sz="1800" dirty="0"/>
              <a:t> </a:t>
            </a:r>
            <a:r>
              <a:rPr lang="en-GB" sz="3600" dirty="0"/>
              <a:t>*</a:t>
            </a:r>
          </a:p>
          <a:p>
            <a:pPr fontAlgn="base"/>
            <a:r>
              <a:rPr lang="en-GB" dirty="0"/>
              <a:t>Paper checklist: </a:t>
            </a:r>
            <a:r>
              <a:rPr lang="en-GB" sz="1600" dirty="0">
                <a:hlinkClick r:id="rId4"/>
              </a:rPr>
              <a:t>https://www.churchofengland.org/sites/default/files/2021-01/PP2NZC_SelfGuidedChecklist_print_version.pdf</a:t>
            </a:r>
            <a:r>
              <a:rPr lang="en-GB" sz="1600" dirty="0"/>
              <a:t> </a:t>
            </a:r>
          </a:p>
          <a:p>
            <a:pPr fontAlgn="base"/>
            <a:r>
              <a:rPr lang="en-GB" dirty="0"/>
              <a:t>NB +Nick </a:t>
            </a:r>
            <a:r>
              <a:rPr lang="en-GB" dirty="0" err="1"/>
              <a:t>Holtam</a:t>
            </a:r>
            <a:r>
              <a:rPr lang="en-GB" dirty="0"/>
              <a:t>, 2020 Exeter Big Green Event: </a:t>
            </a:r>
          </a:p>
          <a:p>
            <a:pPr marL="0" indent="0" fontAlgn="base">
              <a:buNone/>
            </a:pPr>
            <a:r>
              <a:rPr lang="en-GB" dirty="0"/>
              <a:t>	</a:t>
            </a:r>
            <a:r>
              <a:rPr lang="en-GB" i="1" dirty="0"/>
              <a:t>“I’m a recovering carbon user…” Ambitious target, but we must get as close asap…</a:t>
            </a:r>
          </a:p>
          <a:p>
            <a:pPr fontAlgn="base"/>
            <a:endParaRPr lang="en-GB" dirty="0"/>
          </a:p>
          <a:p>
            <a:endParaRPr lang="en-GB" dirty="0"/>
          </a:p>
        </p:txBody>
      </p:sp>
    </p:spTree>
    <p:extLst>
      <p:ext uri="{BB962C8B-B14F-4D97-AF65-F5344CB8AC3E}">
        <p14:creationId xmlns:p14="http://schemas.microsoft.com/office/powerpoint/2010/main" val="398546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2.3 Parish Buying – Energy Basket </a:t>
            </a:r>
          </a:p>
        </p:txBody>
      </p:sp>
      <p:sp>
        <p:nvSpPr>
          <p:cNvPr id="3" name="Content Placeholder 2"/>
          <p:cNvSpPr>
            <a:spLocks noGrp="1"/>
          </p:cNvSpPr>
          <p:nvPr>
            <p:ph idx="1"/>
          </p:nvPr>
        </p:nvSpPr>
        <p:spPr>
          <a:xfrm>
            <a:off x="498764" y="1825625"/>
            <a:ext cx="11526981" cy="4351338"/>
          </a:xfrm>
        </p:spPr>
        <p:txBody>
          <a:bodyPr>
            <a:normAutofit fontScale="92500" lnSpcReduction="20000"/>
          </a:bodyPr>
          <a:lstStyle/>
          <a:p>
            <a:pPr marL="0" indent="0" fontAlgn="base">
              <a:buNone/>
            </a:pPr>
            <a:r>
              <a:rPr lang="en-GB" dirty="0"/>
              <a:t>From </a:t>
            </a:r>
            <a:r>
              <a:rPr lang="en-GB" sz="2400" dirty="0">
                <a:hlinkClick r:id="rId2"/>
              </a:rPr>
              <a:t>https://www.parishbuying.org.uk/index.php/categories/energy/energy-basket</a:t>
            </a:r>
            <a:r>
              <a:rPr lang="en-GB" sz="2400" dirty="0"/>
              <a:t> :</a:t>
            </a:r>
          </a:p>
          <a:p>
            <a:pPr marL="514350" indent="-514350">
              <a:buFont typeface="+mj-lt"/>
              <a:buAutoNum type="arabicPeriod"/>
            </a:pPr>
            <a:r>
              <a:rPr lang="en-GB" b="1" dirty="0"/>
              <a:t>Save money</a:t>
            </a:r>
            <a:r>
              <a:rPr lang="en-GB" dirty="0"/>
              <a:t> - a price based on wholesale energy purchasing</a:t>
            </a:r>
          </a:p>
          <a:p>
            <a:pPr marL="514350" indent="-514350">
              <a:buFont typeface="+mj-lt"/>
              <a:buAutoNum type="arabicPeriod"/>
            </a:pPr>
            <a:r>
              <a:rPr lang="en-GB" b="1" dirty="0"/>
              <a:t>Save time</a:t>
            </a:r>
            <a:r>
              <a:rPr lang="en-GB" dirty="0"/>
              <a:t> - it’s a long term solution. There’s no need to renegotiate every time a contract comes up for renewal</a:t>
            </a:r>
          </a:p>
          <a:p>
            <a:pPr marL="514350" indent="-514350">
              <a:buFont typeface="+mj-lt"/>
              <a:buAutoNum type="arabicPeriod"/>
            </a:pPr>
            <a:r>
              <a:rPr lang="en-GB" b="1" dirty="0"/>
              <a:t>Save the environment</a:t>
            </a:r>
            <a:r>
              <a:rPr lang="en-GB" dirty="0"/>
              <a:t> - 100% of the electricity in the Energy Basket is green, all from UK-based renewable sources. We’ve been working with the Basket provider to do this at no extra cost to our members</a:t>
            </a:r>
          </a:p>
          <a:p>
            <a:pPr marL="514350" indent="-514350">
              <a:buFont typeface="+mj-lt"/>
              <a:buAutoNum type="arabicPeriod"/>
            </a:pPr>
            <a:r>
              <a:rPr lang="en-GB" b="1" dirty="0"/>
              <a:t>Feel supported</a:t>
            </a:r>
            <a:r>
              <a:rPr lang="en-GB" dirty="0"/>
              <a:t> - our wonderful customer service team can help you every step of the way</a:t>
            </a:r>
          </a:p>
          <a:p>
            <a:pPr marL="0" indent="0">
              <a:buNone/>
            </a:pPr>
            <a:endParaRPr lang="en-GB" dirty="0"/>
          </a:p>
          <a:p>
            <a:pPr marL="0" indent="0">
              <a:buNone/>
            </a:pPr>
            <a:r>
              <a:rPr lang="en-GB" dirty="0"/>
              <a:t>See also </a:t>
            </a:r>
            <a:r>
              <a:rPr lang="en-GB" dirty="0" err="1"/>
              <a:t>EcoChurch</a:t>
            </a:r>
            <a:r>
              <a:rPr lang="en-GB" dirty="0"/>
              <a:t> resources </a:t>
            </a:r>
            <a:r>
              <a:rPr lang="en-GB" dirty="0">
                <a:hlinkClick r:id="rId3"/>
              </a:rPr>
              <a:t>page </a:t>
            </a:r>
            <a:r>
              <a:rPr lang="en-GB" dirty="0"/>
              <a:t>on Green Energy Suppliers (principles, recommendations, incentives!)</a:t>
            </a:r>
          </a:p>
        </p:txBody>
      </p:sp>
    </p:spTree>
    <p:extLst>
      <p:ext uri="{BB962C8B-B14F-4D97-AF65-F5344CB8AC3E}">
        <p14:creationId xmlns:p14="http://schemas.microsoft.com/office/powerpoint/2010/main" val="171298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2.4 </a:t>
            </a:r>
            <a:r>
              <a:rPr lang="en-GB" dirty="0" err="1"/>
              <a:t>CofE</a:t>
            </a:r>
            <a:r>
              <a:rPr lang="en-GB" dirty="0"/>
              <a:t> Environment Net Zero Webinars</a:t>
            </a:r>
          </a:p>
        </p:txBody>
      </p:sp>
      <p:sp>
        <p:nvSpPr>
          <p:cNvPr id="3" name="Content Placeholder 2"/>
          <p:cNvSpPr>
            <a:spLocks noGrp="1"/>
          </p:cNvSpPr>
          <p:nvPr>
            <p:ph idx="1"/>
          </p:nvPr>
        </p:nvSpPr>
        <p:spPr/>
        <p:txBody>
          <a:bodyPr>
            <a:normAutofit fontScale="92500" lnSpcReduction="10000"/>
          </a:bodyPr>
          <a:lstStyle/>
          <a:p>
            <a:r>
              <a:rPr lang="en-GB" sz="2100" dirty="0"/>
              <a:t>Maintenance &amp; electricity switch easy… But gas/oil heating! (huge proportion)…</a:t>
            </a:r>
          </a:p>
          <a:p>
            <a:r>
              <a:rPr lang="en-GB" sz="2100" dirty="0"/>
              <a:t>… So…Webinars: overviews, </a:t>
            </a:r>
            <a:r>
              <a:rPr lang="en-GB" sz="2100" dirty="0" err="1"/>
              <a:t>casestudies</a:t>
            </a:r>
            <a:r>
              <a:rPr lang="en-GB" sz="2100" dirty="0"/>
              <a:t>, technical, funding, DAC Faculty requirements, Q&amp;A (and recorded). Free, but must book. ca 1 hour. Open to all!</a:t>
            </a:r>
          </a:p>
          <a:p>
            <a:pPr marL="457200" lvl="1" indent="0" algn="ctr">
              <a:buNone/>
            </a:pPr>
            <a:endParaRPr lang="en-GB" sz="2100" dirty="0"/>
          </a:p>
          <a:p>
            <a:pPr marL="457200" lvl="1" indent="0" algn="ctr">
              <a:buNone/>
            </a:pPr>
            <a:r>
              <a:rPr lang="en-GB" sz="2100" dirty="0"/>
              <a:t>* </a:t>
            </a:r>
            <a:r>
              <a:rPr lang="en-GB" sz="2100" dirty="0">
                <a:hlinkClick r:id="rId2"/>
              </a:rPr>
              <a:t>https://www.churchofengland.org/about/policy-and-thinking/our-views/environment-and-climate-change/webinars-getting-net-zero-carbon#na</a:t>
            </a:r>
            <a:r>
              <a:rPr lang="en-GB" sz="2100" dirty="0"/>
              <a:t> *</a:t>
            </a:r>
          </a:p>
          <a:p>
            <a:pPr marL="0" indent="0">
              <a:buNone/>
            </a:pPr>
            <a:endParaRPr lang="en-GB" sz="2100" dirty="0"/>
          </a:p>
          <a:p>
            <a:r>
              <a:rPr lang="en-GB" sz="2100" dirty="0"/>
              <a:t>Positive Vision Overview, Energy Management, Housekeeping &amp; Quick Wins – all on video </a:t>
            </a:r>
          </a:p>
          <a:p>
            <a:r>
              <a:rPr lang="en-GB" sz="2100" dirty="0"/>
              <a:t>Forthcoming dates of new live session to look out for (but often repeated):</a:t>
            </a:r>
          </a:p>
          <a:p>
            <a:pPr lvl="1">
              <a:buFont typeface="Courier New" panose="02070309020205020404" pitchFamily="49" charset="0"/>
              <a:buChar char="o"/>
            </a:pPr>
            <a:r>
              <a:rPr lang="en-GB" sz="2100" dirty="0"/>
              <a:t>Solar PV &amp; batteries </a:t>
            </a:r>
            <a:r>
              <a:rPr lang="en-GB" sz="2100" b="1" dirty="0"/>
              <a:t>Tuesday 9</a:t>
            </a:r>
            <a:r>
              <a:rPr lang="en-GB" sz="2100" b="1" baseline="30000" dirty="0"/>
              <a:t>th</a:t>
            </a:r>
            <a:r>
              <a:rPr lang="en-GB" sz="2100" b="1" dirty="0"/>
              <a:t> February, 4-5pm </a:t>
            </a:r>
            <a:r>
              <a:rPr lang="en-GB" sz="2100" dirty="0"/>
              <a:t>- </a:t>
            </a:r>
            <a:r>
              <a:rPr lang="en-GB" sz="2100" dirty="0">
                <a:hlinkClick r:id="rId3"/>
              </a:rPr>
              <a:t>register here</a:t>
            </a:r>
            <a:r>
              <a:rPr lang="en-GB" sz="2100" dirty="0"/>
              <a:t> </a:t>
            </a:r>
          </a:p>
          <a:p>
            <a:pPr lvl="1">
              <a:buFont typeface="Courier New" panose="02070309020205020404" pitchFamily="49" charset="0"/>
              <a:buChar char="o"/>
            </a:pPr>
            <a:r>
              <a:rPr lang="en-GB" sz="2100" dirty="0"/>
              <a:t>Effective Management of Lighting </a:t>
            </a:r>
            <a:r>
              <a:rPr lang="en-GB" sz="2100" b="1" dirty="0"/>
              <a:t>Thursday 11</a:t>
            </a:r>
            <a:r>
              <a:rPr lang="en-GB" sz="2100" b="1" baseline="30000" dirty="0"/>
              <a:t>th</a:t>
            </a:r>
            <a:r>
              <a:rPr lang="en-GB" sz="2100" b="1" dirty="0"/>
              <a:t> March, 4-5pm </a:t>
            </a:r>
            <a:r>
              <a:rPr lang="en-GB" sz="2100" dirty="0"/>
              <a:t>- </a:t>
            </a:r>
            <a:r>
              <a:rPr lang="en-GB" sz="2100" dirty="0">
                <a:hlinkClick r:id="rId4"/>
              </a:rPr>
              <a:t>register here</a:t>
            </a:r>
            <a:endParaRPr lang="en-GB" sz="2100" dirty="0"/>
          </a:p>
          <a:p>
            <a:pPr lvl="1">
              <a:buFont typeface="Courier New" panose="02070309020205020404" pitchFamily="49" charset="0"/>
              <a:buChar char="o"/>
            </a:pPr>
            <a:r>
              <a:rPr lang="en-GB" sz="2100" dirty="0"/>
              <a:t>To Replace Or Not To Replace (heating, lighting </a:t>
            </a:r>
            <a:r>
              <a:rPr lang="en-GB" sz="2100" dirty="0" err="1"/>
              <a:t>etc</a:t>
            </a:r>
            <a:r>
              <a:rPr lang="en-GB" sz="2100" dirty="0"/>
              <a:t>) </a:t>
            </a:r>
            <a:r>
              <a:rPr lang="en-GB" sz="2100" b="1" dirty="0"/>
              <a:t>Tuesday 16</a:t>
            </a:r>
            <a:r>
              <a:rPr lang="en-GB" sz="2100" b="1" baseline="30000" dirty="0"/>
              <a:t>th</a:t>
            </a:r>
            <a:r>
              <a:rPr lang="en-GB" sz="2100" b="1" dirty="0"/>
              <a:t> March, 12-1pm </a:t>
            </a:r>
            <a:r>
              <a:rPr lang="en-GB" sz="2100" dirty="0"/>
              <a:t>- </a:t>
            </a:r>
            <a:r>
              <a:rPr lang="en-GB" sz="2100" dirty="0">
                <a:hlinkClick r:id="rId5"/>
              </a:rPr>
              <a:t>register here</a:t>
            </a:r>
            <a:endParaRPr lang="en-GB" sz="2100" dirty="0"/>
          </a:p>
          <a:p>
            <a:pPr lvl="1">
              <a:buFont typeface="Courier New" panose="02070309020205020404" pitchFamily="49" charset="0"/>
              <a:buChar char="o"/>
            </a:pPr>
            <a:r>
              <a:rPr lang="en-GB" sz="2100" dirty="0"/>
              <a:t>Choosing The Best Heating Solution For Your Church </a:t>
            </a:r>
            <a:r>
              <a:rPr lang="en-GB" sz="2100" b="1" dirty="0"/>
              <a:t>Tuesday 20</a:t>
            </a:r>
            <a:r>
              <a:rPr lang="en-GB" sz="2100" b="1" baseline="30000" dirty="0"/>
              <a:t>th</a:t>
            </a:r>
            <a:r>
              <a:rPr lang="en-GB" sz="2100" b="1" dirty="0"/>
              <a:t> April, 12-1pm </a:t>
            </a:r>
            <a:r>
              <a:rPr lang="en-GB" sz="2100" dirty="0"/>
              <a:t>- </a:t>
            </a:r>
            <a:r>
              <a:rPr lang="en-GB" sz="2100" dirty="0">
                <a:hlinkClick r:id="rId6"/>
              </a:rPr>
              <a:t>register here</a:t>
            </a:r>
            <a:endParaRPr lang="en-GB" sz="2100" dirty="0"/>
          </a:p>
          <a:p>
            <a:pPr lvl="1">
              <a:buFont typeface="Courier New" panose="02070309020205020404" pitchFamily="49" charset="0"/>
              <a:buChar char="o"/>
            </a:pPr>
            <a:r>
              <a:rPr lang="en-GB" sz="2100" dirty="0"/>
              <a:t>Funding overview - tbc</a:t>
            </a:r>
          </a:p>
          <a:p>
            <a:pPr lvl="1"/>
            <a:endParaRPr lang="en-GB" sz="1600" dirty="0"/>
          </a:p>
          <a:p>
            <a:pPr lvl="1"/>
            <a:endParaRPr lang="en-GB" sz="1600" dirty="0"/>
          </a:p>
          <a:p>
            <a:pPr lvl="1"/>
            <a:endParaRPr lang="en-GB" sz="1600" dirty="0"/>
          </a:p>
          <a:p>
            <a:pPr lvl="1"/>
            <a:endParaRPr lang="en-GB" sz="1600" dirty="0"/>
          </a:p>
          <a:p>
            <a:pPr lvl="1"/>
            <a:endParaRPr lang="en-GB" sz="1600" dirty="0"/>
          </a:p>
          <a:p>
            <a:endParaRPr lang="en-GB" sz="2000" dirty="0"/>
          </a:p>
        </p:txBody>
      </p:sp>
    </p:spTree>
    <p:extLst>
      <p:ext uri="{BB962C8B-B14F-4D97-AF65-F5344CB8AC3E}">
        <p14:creationId xmlns:p14="http://schemas.microsoft.com/office/powerpoint/2010/main" val="1012506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718"/>
            <a:ext cx="10515600" cy="1325563"/>
          </a:xfrm>
        </p:spPr>
        <p:txBody>
          <a:bodyPr/>
          <a:lstStyle/>
          <a:p>
            <a:r>
              <a:rPr lang="en-GB" dirty="0"/>
              <a:t>2.5 Funding</a:t>
            </a:r>
          </a:p>
        </p:txBody>
      </p:sp>
      <p:sp>
        <p:nvSpPr>
          <p:cNvPr id="3" name="Content Placeholder 2"/>
          <p:cNvSpPr>
            <a:spLocks noGrp="1"/>
          </p:cNvSpPr>
          <p:nvPr>
            <p:ph idx="1"/>
          </p:nvPr>
        </p:nvSpPr>
        <p:spPr/>
        <p:txBody>
          <a:bodyPr>
            <a:normAutofit fontScale="70000" lnSpcReduction="20000"/>
          </a:bodyPr>
          <a:lstStyle/>
          <a:p>
            <a:pPr marL="514350" indent="-514350" fontAlgn="base">
              <a:buFont typeface="+mj-lt"/>
              <a:buAutoNum type="arabicPeriod"/>
            </a:pPr>
            <a:r>
              <a:rPr lang="en-GB" dirty="0"/>
              <a:t>Church of England funding guide, has a large environmental projects section:  </a:t>
            </a:r>
            <a:r>
              <a:rPr lang="en-GB" dirty="0">
                <a:hlinkClick r:id="rId2"/>
              </a:rPr>
              <a:t>https://www.parishresources.org.uk/wp-content/uploads/Charitable-Grants-for-Churches-Jul-2020.pdf</a:t>
            </a:r>
            <a:endParaRPr lang="en-GB" dirty="0"/>
          </a:p>
          <a:p>
            <a:pPr marL="514350" indent="-514350" fontAlgn="base">
              <a:buFont typeface="+mj-lt"/>
              <a:buAutoNum type="arabicPeriod"/>
            </a:pPr>
            <a:r>
              <a:rPr lang="en-GB" dirty="0"/>
              <a:t>For rural churches and schools, it’s also worth looking at the Rural Community Energy Fund: </a:t>
            </a:r>
            <a:r>
              <a:rPr lang="en-GB" dirty="0">
                <a:hlinkClick r:id="rId3"/>
              </a:rPr>
              <a:t>https://www.gov.uk/guidance/rural-community-energy-fund</a:t>
            </a:r>
            <a:endParaRPr lang="en-GB" dirty="0"/>
          </a:p>
          <a:p>
            <a:pPr marL="514350" indent="-514350" fontAlgn="base">
              <a:buFont typeface="+mj-lt"/>
              <a:buAutoNum type="arabicPeriod"/>
            </a:pPr>
            <a:r>
              <a:rPr lang="en-GB" dirty="0"/>
              <a:t>For solar (</a:t>
            </a:r>
            <a:r>
              <a:rPr lang="en-GB" dirty="0" err="1"/>
              <a:t>etc</a:t>
            </a:r>
            <a:r>
              <a:rPr lang="en-GB" dirty="0"/>
              <a:t>) be aware of the Smart Export Guarantee Scheme, which has partly replaced the Feed in Tariff : </a:t>
            </a:r>
            <a:r>
              <a:rPr lang="en-GB" dirty="0">
                <a:hlinkClick r:id="rId4"/>
              </a:rPr>
              <a:t>https://www.ofgem.gov.uk/environmental-programmes/smart-export-guarantee-seg/generators</a:t>
            </a:r>
            <a:endParaRPr lang="en-GB" dirty="0"/>
          </a:p>
          <a:p>
            <a:pPr marL="514350" indent="-514350" fontAlgn="base">
              <a:buFont typeface="+mj-lt"/>
              <a:buAutoNum type="arabicPeriod"/>
            </a:pPr>
            <a:endParaRPr lang="en-GB" dirty="0"/>
          </a:p>
          <a:p>
            <a:pPr fontAlgn="base">
              <a:buFont typeface="Wingdings" panose="05000000000000000000" pitchFamily="2" charset="2"/>
              <a:buChar char="Ø"/>
            </a:pPr>
            <a:r>
              <a:rPr lang="en-GB" dirty="0"/>
              <a:t>Needs so varied; funds change… </a:t>
            </a:r>
            <a:r>
              <a:rPr lang="en-GB" dirty="0" err="1"/>
              <a:t>CofE</a:t>
            </a:r>
            <a:r>
              <a:rPr lang="en-GB" dirty="0"/>
              <a:t> Environment hope to update Practical Pathway &amp; new webinars – look out. Funding consultant? And please share successes via me! </a:t>
            </a:r>
          </a:p>
          <a:p>
            <a:pPr marL="514350" indent="-514350" fontAlgn="base">
              <a:buFont typeface="+mj-lt"/>
              <a:buAutoNum type="arabicPeriod"/>
            </a:pPr>
            <a:endParaRPr lang="en-GB" dirty="0"/>
          </a:p>
          <a:p>
            <a:pPr fontAlgn="base">
              <a:buFont typeface="Wingdings" panose="05000000000000000000" pitchFamily="2" charset="2"/>
              <a:buChar char="Ø"/>
            </a:pPr>
            <a:r>
              <a:rPr lang="en-GB" dirty="0"/>
              <a:t>Remember Energy is only one of 5 </a:t>
            </a:r>
            <a:r>
              <a:rPr lang="en-GB" dirty="0" err="1"/>
              <a:t>EcoChurch</a:t>
            </a:r>
            <a:r>
              <a:rPr lang="en-GB" dirty="0"/>
              <a:t> areas (also Worship/Teaching, Land, Community/Global, Lifestyle); and remember (church) investments! See A Rocha </a:t>
            </a:r>
            <a:r>
              <a:rPr lang="en-GB" dirty="0">
                <a:hlinkClick r:id="rId5"/>
              </a:rPr>
              <a:t>Ethical Investment resource</a:t>
            </a:r>
            <a:endParaRPr lang="en-GB" dirty="0"/>
          </a:p>
          <a:p>
            <a:pPr fontAlgn="base"/>
            <a:endParaRPr lang="en-GB" dirty="0"/>
          </a:p>
          <a:p>
            <a:pPr fontAlgn="base"/>
            <a:endParaRPr lang="en-GB" dirty="0"/>
          </a:p>
          <a:p>
            <a:pPr marL="0" indent="0">
              <a:buNone/>
            </a:pPr>
            <a:endParaRPr lang="en-GB" dirty="0"/>
          </a:p>
        </p:txBody>
      </p:sp>
    </p:spTree>
    <p:extLst>
      <p:ext uri="{BB962C8B-B14F-4D97-AF65-F5344CB8AC3E}">
        <p14:creationId xmlns:p14="http://schemas.microsoft.com/office/powerpoint/2010/main" val="1660321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0718"/>
            <a:ext cx="10641037" cy="1325563"/>
          </a:xfrm>
        </p:spPr>
        <p:txBody>
          <a:bodyPr/>
          <a:lstStyle/>
          <a:p>
            <a:r>
              <a:rPr lang="en-GB" dirty="0"/>
              <a:t>2.6 Caring For God’s Acre &amp; Living Churchyards</a:t>
            </a:r>
          </a:p>
        </p:txBody>
      </p:sp>
      <p:sp>
        <p:nvSpPr>
          <p:cNvPr id="3" name="Content Placeholder 2"/>
          <p:cNvSpPr>
            <a:spLocks noGrp="1"/>
          </p:cNvSpPr>
          <p:nvPr>
            <p:ph idx="1"/>
          </p:nvPr>
        </p:nvSpPr>
        <p:spPr/>
        <p:txBody>
          <a:bodyPr>
            <a:noAutofit/>
          </a:bodyPr>
          <a:lstStyle/>
          <a:p>
            <a:pPr marL="0" indent="0" fontAlgn="base">
              <a:buNone/>
            </a:pPr>
            <a:r>
              <a:rPr lang="en-GB" sz="1900" dirty="0"/>
              <a:t>(… often needs very little funding! May even save money!)</a:t>
            </a:r>
            <a:endParaRPr lang="en-GB" sz="1900" b="1" dirty="0"/>
          </a:p>
          <a:p>
            <a:pPr marL="0" indent="0" fontAlgn="base">
              <a:buNone/>
            </a:pPr>
            <a:r>
              <a:rPr lang="en-GB" sz="1900" b="1" dirty="0"/>
              <a:t>Devon Living Churchyards </a:t>
            </a:r>
          </a:p>
          <a:p>
            <a:pPr marL="0" indent="0" fontAlgn="base">
              <a:buNone/>
            </a:pPr>
            <a:r>
              <a:rPr lang="en-GB" sz="1900" dirty="0"/>
              <a:t>David Curry is the diocese’s volunteer environment adviser who, along with an ecumenical group of experts, has written a set of guidance notes on topics such as bees, pesticides, swifts, trees, and wildflowers in churchyards; as well as an overview, and template habitat action plan. </a:t>
            </a:r>
          </a:p>
          <a:p>
            <a:pPr marL="0" indent="0" fontAlgn="base">
              <a:buNone/>
            </a:pPr>
            <a:r>
              <a:rPr lang="en-GB" sz="1900" dirty="0"/>
              <a:t>Please see these notes and templates, download, and use! </a:t>
            </a:r>
            <a:r>
              <a:rPr lang="en-GB" sz="1900" dirty="0">
                <a:hlinkClick r:id="rId2"/>
              </a:rPr>
              <a:t>https://drive.google.com/drive/folders/1BOGPahE8F1a-_CF3LQvFUjPLluugVTIb</a:t>
            </a:r>
            <a:r>
              <a:rPr lang="en-GB" sz="1900" dirty="0"/>
              <a:t> </a:t>
            </a:r>
          </a:p>
          <a:p>
            <a:pPr marL="0" indent="0" fontAlgn="base">
              <a:buNone/>
            </a:pPr>
            <a:r>
              <a:rPr lang="en-GB" sz="1900" dirty="0"/>
              <a:t>David and others also offers bespoke advice to churches across the diocese to help create plans to best care for and welcome wildlife, whilst also engaging communities and promoting good mental and physical health. Please contact for phone/email advice or a Zoom/in-person visit via </a:t>
            </a:r>
            <a:r>
              <a:rPr lang="en-GB" sz="1900" dirty="0">
                <a:hlinkClick r:id="rId3"/>
              </a:rPr>
              <a:t>dcurry.devongreenchurches@gmail.com</a:t>
            </a:r>
            <a:r>
              <a:rPr lang="en-GB" sz="1900" dirty="0"/>
              <a:t> </a:t>
            </a:r>
          </a:p>
          <a:p>
            <a:pPr marL="0" indent="0" fontAlgn="base">
              <a:buNone/>
            </a:pPr>
            <a:endParaRPr lang="en-GB" sz="1900" dirty="0"/>
          </a:p>
          <a:p>
            <a:pPr marL="0" indent="0" fontAlgn="base">
              <a:buNone/>
            </a:pPr>
            <a:r>
              <a:rPr lang="en-GB" sz="1900" b="1" dirty="0"/>
              <a:t>‘Caring For God’s Acre’ </a:t>
            </a:r>
            <a:r>
              <a:rPr lang="en-GB" sz="1900" dirty="0"/>
              <a:t>is a national charity which helps maintain and restore biodiversity of churchyards (special and often unique habitats / ‘refuges’) as well as their positive use and accessibility for all (</a:t>
            </a:r>
            <a:r>
              <a:rPr lang="en-GB" sz="1900" dirty="0" err="1"/>
              <a:t>incl</a:t>
            </a:r>
            <a:r>
              <a:rPr lang="en-GB" sz="1900" dirty="0"/>
              <a:t> St Mary’s </a:t>
            </a:r>
            <a:r>
              <a:rPr lang="en-GB" sz="1900" dirty="0" err="1"/>
              <a:t>Throwleigh</a:t>
            </a:r>
            <a:r>
              <a:rPr lang="en-GB" sz="1900" dirty="0"/>
              <a:t>..) Resources * </a:t>
            </a:r>
            <a:r>
              <a:rPr lang="en-GB" sz="1900" dirty="0">
                <a:hlinkClick r:id="rId4"/>
              </a:rPr>
              <a:t>https://www.caringforgodsacre.org.uk/resources/</a:t>
            </a:r>
            <a:r>
              <a:rPr lang="en-GB" sz="1900" dirty="0"/>
              <a:t> *</a:t>
            </a:r>
          </a:p>
        </p:txBody>
      </p:sp>
    </p:spTree>
    <p:extLst>
      <p:ext uri="{BB962C8B-B14F-4D97-AF65-F5344CB8AC3E}">
        <p14:creationId xmlns:p14="http://schemas.microsoft.com/office/powerpoint/2010/main" val="350307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94474" y="220179"/>
            <a:ext cx="5430129" cy="6395738"/>
          </a:xfrm>
          <a:prstGeom prst="rect">
            <a:avLst/>
          </a:prstGeom>
        </p:spPr>
      </p:pic>
    </p:spTree>
    <p:extLst>
      <p:ext uri="{BB962C8B-B14F-4D97-AF65-F5344CB8AC3E}">
        <p14:creationId xmlns:p14="http://schemas.microsoft.com/office/powerpoint/2010/main" val="381058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sign on a yellow flower&#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76007"/>
            <a:ext cx="5029489" cy="6705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1089522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 close up of a tre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88" y="103909"/>
            <a:ext cx="11834860" cy="665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4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 picture containing text, map&#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375" y="138545"/>
            <a:ext cx="5200044" cy="66032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94218" y="2147498"/>
            <a:ext cx="6096000" cy="3785652"/>
          </a:xfrm>
          <a:prstGeom prst="rect">
            <a:avLst/>
          </a:prstGeom>
        </p:spPr>
        <p:txBody>
          <a:bodyPr>
            <a:spAutoFit/>
          </a:bodyPr>
          <a:lstStyle/>
          <a:p>
            <a:r>
              <a:rPr lang="en-GB" sz="2400" dirty="0"/>
              <a:t>Sketch plan of </a:t>
            </a:r>
            <a:r>
              <a:rPr lang="en-GB" sz="2400" dirty="0" err="1"/>
              <a:t>Hatherleigh</a:t>
            </a:r>
            <a:r>
              <a:rPr lang="en-GB" sz="2400" dirty="0"/>
              <a:t> Church, </a:t>
            </a:r>
            <a:r>
              <a:rPr lang="en-GB" sz="2400" dirty="0" err="1"/>
              <a:t>Okehampton</a:t>
            </a:r>
            <a:endParaRPr lang="en-GB" sz="2400" dirty="0"/>
          </a:p>
          <a:p>
            <a:endParaRPr lang="en-GB" sz="2400" dirty="0"/>
          </a:p>
          <a:p>
            <a:r>
              <a:rPr lang="en-GB" sz="2400" dirty="0"/>
              <a:t>Area: 2 acres</a:t>
            </a:r>
          </a:p>
          <a:p>
            <a:endParaRPr lang="en-GB" sz="2400" dirty="0"/>
          </a:p>
          <a:p>
            <a:r>
              <a:rPr lang="en-GB" sz="2400" dirty="0"/>
              <a:t>Orange area is where graves are currently visited and will be cut to a short sward.</a:t>
            </a:r>
          </a:p>
          <a:p>
            <a:endParaRPr lang="en-GB" sz="2400" dirty="0"/>
          </a:p>
          <a:p>
            <a:r>
              <a:rPr lang="en-GB" sz="2400" dirty="0"/>
              <a:t>Blue areas will be cut in the Autumn only and managed for wildflower meadow. </a:t>
            </a:r>
          </a:p>
        </p:txBody>
      </p:sp>
    </p:spTree>
    <p:extLst>
      <p:ext uri="{BB962C8B-B14F-4D97-AF65-F5344CB8AC3E}">
        <p14:creationId xmlns:p14="http://schemas.microsoft.com/office/powerpoint/2010/main" val="51530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 Context - </a:t>
            </a:r>
            <a:r>
              <a:rPr lang="en-GB" dirty="0" err="1"/>
              <a:t>Covid</a:t>
            </a:r>
            <a:endParaRPr lang="en-GB" dirty="0"/>
          </a:p>
        </p:txBody>
      </p:sp>
      <p:sp>
        <p:nvSpPr>
          <p:cNvPr id="3" name="Content Placeholder 2"/>
          <p:cNvSpPr>
            <a:spLocks noGrp="1"/>
          </p:cNvSpPr>
          <p:nvPr>
            <p:ph idx="1"/>
          </p:nvPr>
        </p:nvSpPr>
        <p:spPr>
          <a:xfrm>
            <a:off x="838200" y="1895963"/>
            <a:ext cx="10515600" cy="4351338"/>
          </a:xfrm>
        </p:spPr>
        <p:txBody>
          <a:bodyPr>
            <a:normAutofit/>
          </a:bodyPr>
          <a:lstStyle/>
          <a:p>
            <a:pPr marL="0" indent="0">
              <a:buNone/>
            </a:pPr>
            <a:r>
              <a:rPr lang="en-GB" dirty="0"/>
              <a:t>How are we? (As individuals / leaders / churches…)</a:t>
            </a:r>
          </a:p>
          <a:p>
            <a:pPr lvl="1"/>
            <a:r>
              <a:rPr lang="en-GB" dirty="0"/>
              <a:t>Exhausted?</a:t>
            </a:r>
          </a:p>
          <a:p>
            <a:pPr lvl="1"/>
            <a:r>
              <a:rPr lang="en-GB" dirty="0"/>
              <a:t>Overly busy? Other more immediate priorities? (pastoral, spiritual, poverty, admin </a:t>
            </a:r>
            <a:r>
              <a:rPr lang="en-GB" dirty="0" err="1"/>
              <a:t>etc</a:t>
            </a:r>
            <a:r>
              <a:rPr lang="en-GB" dirty="0"/>
              <a:t>)</a:t>
            </a:r>
          </a:p>
          <a:p>
            <a:pPr lvl="1"/>
            <a:r>
              <a:rPr lang="en-GB" dirty="0"/>
              <a:t>Anxious? Grieving? Frustrated? Ill?</a:t>
            </a:r>
          </a:p>
          <a:p>
            <a:pPr lvl="1"/>
            <a:r>
              <a:rPr lang="en-GB" dirty="0"/>
              <a:t>Broke?</a:t>
            </a:r>
          </a:p>
          <a:p>
            <a:pPr lvl="1"/>
            <a:r>
              <a:rPr lang="en-GB" dirty="0"/>
              <a:t>Compassion fatigue? Crisis fatigue? Rain fatigue?</a:t>
            </a:r>
          </a:p>
          <a:p>
            <a:pPr lvl="1"/>
            <a:r>
              <a:rPr lang="en-GB" dirty="0"/>
              <a:t>Overwhelmed? Just about managing?</a:t>
            </a:r>
          </a:p>
          <a:p>
            <a:pPr lvl="1"/>
            <a:r>
              <a:rPr lang="en-GB" dirty="0"/>
              <a:t>…</a:t>
            </a:r>
          </a:p>
          <a:p>
            <a:pPr marL="0" indent="0">
              <a:buNone/>
            </a:pPr>
            <a:r>
              <a:rPr lang="en-GB" dirty="0"/>
              <a:t>Empathy.					</a:t>
            </a:r>
          </a:p>
          <a:p>
            <a:pPr lvl="1"/>
            <a:endParaRPr lang="en-GB" dirty="0"/>
          </a:p>
        </p:txBody>
      </p:sp>
    </p:spTree>
    <p:extLst>
      <p:ext uri="{BB962C8B-B14F-4D97-AF65-F5344CB8AC3E}">
        <p14:creationId xmlns:p14="http://schemas.microsoft.com/office/powerpoint/2010/main" val="34468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field of tall grass&#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 y="364586"/>
            <a:ext cx="8038812" cy="43459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9819" y="5516618"/>
            <a:ext cx="6096000" cy="1200329"/>
          </a:xfrm>
          <a:prstGeom prst="rect">
            <a:avLst/>
          </a:prstGeom>
        </p:spPr>
        <p:txBody>
          <a:bodyPr>
            <a:spAutoFit/>
          </a:bodyPr>
          <a:lstStyle/>
          <a:p>
            <a:r>
              <a:rPr lang="en-GB" b="1" dirty="0" err="1">
                <a:latin typeface="Comic Sans MS" panose="030F0702030302020204" pitchFamily="66" charset="0"/>
              </a:rPr>
              <a:t>Chagford</a:t>
            </a:r>
            <a:r>
              <a:rPr lang="en-GB" b="1" dirty="0">
                <a:latin typeface="Comic Sans MS" panose="030F0702030302020204" pitchFamily="66" charset="0"/>
              </a:rPr>
              <a:t> church has installed swift nest boxes in tower and play swift soundtrack to attract birds</a:t>
            </a:r>
            <a:endParaRPr lang="en-GB" dirty="0"/>
          </a:p>
          <a:p>
            <a:r>
              <a:rPr lang="en-GB" dirty="0"/>
              <a:t/>
            </a:r>
            <a:br>
              <a:rPr lang="en-GB" dirty="0"/>
            </a:br>
            <a:endParaRPr lang="en-GB" dirty="0"/>
          </a:p>
        </p:txBody>
      </p:sp>
      <p:pic>
        <p:nvPicPr>
          <p:cNvPr id="7172" name="Picture 4" descr="https://lh5.googleusercontent.com/Nf1F_D0-_DqJFBU6rMsA1YgeaGwmhyZPFIZt_XcUWsNmLB4Tqol9oiscP_gALh0kgr46zitKkGRpSFvBVQsWNmbL1-hN9Rf25q8gJGxwFdRoOb7d1ZCvtNN_sTFUY2TZY2JN7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436" y="236536"/>
            <a:ext cx="3160280" cy="42899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40436" y="5193452"/>
            <a:ext cx="3505200" cy="1200329"/>
          </a:xfrm>
          <a:prstGeom prst="rect">
            <a:avLst/>
          </a:prstGeom>
        </p:spPr>
        <p:txBody>
          <a:bodyPr wrap="square">
            <a:spAutoFit/>
          </a:bodyPr>
          <a:lstStyle/>
          <a:p>
            <a:pPr fontAlgn="base"/>
            <a:r>
              <a:rPr lang="en-GB" b="1" dirty="0">
                <a:latin typeface="Comic Sans MS" panose="030F0702030302020204" pitchFamily="66" charset="0"/>
              </a:rPr>
              <a:t>Swifts migrate here from Africa in May.</a:t>
            </a:r>
          </a:p>
          <a:p>
            <a:r>
              <a:rPr lang="en-GB" dirty="0"/>
              <a:t/>
            </a:r>
            <a:br>
              <a:rPr lang="en-GB" dirty="0"/>
            </a:br>
            <a:r>
              <a:rPr lang="en-GB" b="1" dirty="0">
                <a:latin typeface="Comic Sans MS" panose="030F0702030302020204" pitchFamily="66" charset="0"/>
              </a:rPr>
              <a:t>3,100 miles in 5 days</a:t>
            </a:r>
            <a:endParaRPr lang="en-GB" dirty="0"/>
          </a:p>
        </p:txBody>
      </p:sp>
    </p:spTree>
    <p:extLst>
      <p:ext uri="{BB962C8B-B14F-4D97-AF65-F5344CB8AC3E}">
        <p14:creationId xmlns:p14="http://schemas.microsoft.com/office/powerpoint/2010/main" val="1282310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2.7 CPRE Devon Best Churchyard Competition</a:t>
            </a:r>
          </a:p>
        </p:txBody>
      </p:sp>
      <p:sp>
        <p:nvSpPr>
          <p:cNvPr id="3" name="Text Placeholder 2"/>
          <p:cNvSpPr>
            <a:spLocks noGrp="1"/>
          </p:cNvSpPr>
          <p:nvPr>
            <p:ph type="body" idx="1"/>
          </p:nvPr>
        </p:nvSpPr>
        <p:spPr/>
        <p:txBody>
          <a:bodyPr>
            <a:normAutofit fontScale="92500"/>
          </a:bodyPr>
          <a:lstStyle/>
          <a:p>
            <a:r>
              <a:rPr lang="en-GB" dirty="0">
                <a:hlinkClick r:id="rId2"/>
              </a:rPr>
              <a:t>https://www.cpredevon.org.uk/competitions/devons-best-churchyard-competition/</a:t>
            </a:r>
            <a:r>
              <a:rPr lang="en-GB" dirty="0"/>
              <a:t> </a:t>
            </a:r>
          </a:p>
        </p:txBody>
      </p:sp>
      <p:sp>
        <p:nvSpPr>
          <p:cNvPr id="4" name="Content Placeholder 3"/>
          <p:cNvSpPr>
            <a:spLocks noGrp="1"/>
          </p:cNvSpPr>
          <p:nvPr>
            <p:ph sz="half" idx="2"/>
          </p:nvPr>
        </p:nvSpPr>
        <p:spPr/>
        <p:txBody>
          <a:bodyPr>
            <a:normAutofit fontScale="92500" lnSpcReduction="10000"/>
          </a:bodyPr>
          <a:lstStyle/>
          <a:p>
            <a:r>
              <a:rPr lang="en-GB" dirty="0"/>
              <a:t>£200, plaque, kudos!</a:t>
            </a:r>
          </a:p>
          <a:p>
            <a:r>
              <a:rPr lang="en-GB" dirty="0"/>
              <a:t>Engagement. Positive celebration / progress.</a:t>
            </a:r>
          </a:p>
          <a:p>
            <a:r>
              <a:rPr lang="en-GB" dirty="0"/>
              <a:t>Biodiversity, beauty, accessibility, peace – “sanctuaries”</a:t>
            </a:r>
          </a:p>
          <a:p>
            <a:r>
              <a:rPr lang="en-GB" dirty="0"/>
              <a:t>“well-managed to provide a peaceful haven for people and wildlife”</a:t>
            </a:r>
          </a:p>
          <a:p>
            <a:r>
              <a:rPr lang="en-GB" b="1" dirty="0"/>
              <a:t>Deadline 31</a:t>
            </a:r>
            <a:r>
              <a:rPr lang="en-GB" b="1" baseline="30000" dirty="0"/>
              <a:t>st</a:t>
            </a:r>
            <a:r>
              <a:rPr lang="en-GB" b="1" dirty="0"/>
              <a:t> March 2021</a:t>
            </a:r>
          </a:p>
          <a:p>
            <a:endParaRPr lang="en-GB" dirty="0"/>
          </a:p>
          <a:p>
            <a:endParaRPr lang="en-GB" dirty="0"/>
          </a:p>
        </p:txBody>
      </p:sp>
      <p:sp>
        <p:nvSpPr>
          <p:cNvPr id="5" name="Text Placeholder 4"/>
          <p:cNvSpPr>
            <a:spLocks noGrp="1"/>
          </p:cNvSpPr>
          <p:nvPr>
            <p:ph type="body" sz="quarter" idx="3"/>
          </p:nvPr>
        </p:nvSpPr>
        <p:spPr/>
        <p:txBody>
          <a:bodyPr/>
          <a:lstStyle/>
          <a:p>
            <a:r>
              <a:rPr lang="en-GB" b="0" dirty="0"/>
              <a:t>St Mary’s, Northam (2020 winner)</a:t>
            </a:r>
          </a:p>
        </p:txBody>
      </p:sp>
      <p:pic>
        <p:nvPicPr>
          <p:cNvPr id="3074" name="Picture 2" descr="https://www.cpredevon.org.uk/wp-content/uploads/2020/10/northam-plaque-225x300.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2763874"/>
            <a:ext cx="214312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97575" y="5702020"/>
            <a:ext cx="6096000" cy="923330"/>
          </a:xfrm>
          <a:prstGeom prst="rect">
            <a:avLst/>
          </a:prstGeom>
        </p:spPr>
        <p:txBody>
          <a:bodyPr>
            <a:spAutoFit/>
          </a:bodyPr>
          <a:lstStyle/>
          <a:p>
            <a:r>
              <a:rPr lang="en-GB" dirty="0">
                <a:solidFill>
                  <a:srgbClr val="5F5F5F"/>
                </a:solidFill>
                <a:latin typeface="Lato"/>
              </a:rPr>
              <a:t>2020 Runner Up: St </a:t>
            </a:r>
            <a:r>
              <a:rPr lang="en-GB" dirty="0" err="1">
                <a:solidFill>
                  <a:srgbClr val="5F5F5F"/>
                </a:solidFill>
                <a:latin typeface="Lato"/>
              </a:rPr>
              <a:t>Swithun’s</a:t>
            </a:r>
            <a:r>
              <a:rPr lang="en-GB" dirty="0">
                <a:solidFill>
                  <a:srgbClr val="5F5F5F"/>
                </a:solidFill>
                <a:latin typeface="Lato"/>
              </a:rPr>
              <a:t>, </a:t>
            </a:r>
            <a:r>
              <a:rPr lang="en-GB" dirty="0" err="1">
                <a:solidFill>
                  <a:srgbClr val="5F5F5F"/>
                </a:solidFill>
                <a:latin typeface="Lato"/>
              </a:rPr>
              <a:t>Sandford</a:t>
            </a:r>
            <a:r>
              <a:rPr lang="en-GB" dirty="0">
                <a:solidFill>
                  <a:srgbClr val="5F5F5F"/>
                </a:solidFill>
                <a:latin typeface="Lato"/>
              </a:rPr>
              <a:t>.</a:t>
            </a:r>
            <a:br>
              <a:rPr lang="en-GB" dirty="0">
                <a:solidFill>
                  <a:srgbClr val="5F5F5F"/>
                </a:solidFill>
                <a:latin typeface="Lato"/>
              </a:rPr>
            </a:br>
            <a:r>
              <a:rPr lang="en-GB" dirty="0">
                <a:solidFill>
                  <a:srgbClr val="5F5F5F"/>
                </a:solidFill>
                <a:latin typeface="Lato"/>
              </a:rPr>
              <a:t>Highly Commended: All Saints’, East </a:t>
            </a:r>
            <a:r>
              <a:rPr lang="en-GB" dirty="0" err="1">
                <a:solidFill>
                  <a:srgbClr val="5F5F5F"/>
                </a:solidFill>
                <a:latin typeface="Lato"/>
              </a:rPr>
              <a:t>Budleigh</a:t>
            </a:r>
            <a:r>
              <a:rPr lang="en-GB" dirty="0">
                <a:solidFill>
                  <a:srgbClr val="5F5F5F"/>
                </a:solidFill>
                <a:latin typeface="Lato"/>
              </a:rPr>
              <a:t> and Point in View Chapel, Exmouth</a:t>
            </a:r>
            <a:endParaRPr lang="en-GB" dirty="0"/>
          </a:p>
        </p:txBody>
      </p:sp>
      <p:pic>
        <p:nvPicPr>
          <p:cNvPr id="3078" name="Picture 6" descr="https://www.cpredevon.org.uk/wp-content/uploads/2020/10/northam2-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888" y="3121061"/>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90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2.8 Churches Count On Nature Week</a:t>
            </a:r>
          </a:p>
        </p:txBody>
      </p:sp>
      <p:sp>
        <p:nvSpPr>
          <p:cNvPr id="8" name="Content Placeholder 7"/>
          <p:cNvSpPr>
            <a:spLocks noGrp="1"/>
          </p:cNvSpPr>
          <p:nvPr>
            <p:ph idx="1"/>
          </p:nvPr>
        </p:nvSpPr>
        <p:spPr/>
        <p:txBody>
          <a:bodyPr>
            <a:normAutofit fontScale="92500" lnSpcReduction="10000"/>
          </a:bodyPr>
          <a:lstStyle/>
          <a:p>
            <a:endParaRPr lang="en-GB" dirty="0"/>
          </a:p>
          <a:p>
            <a:r>
              <a:rPr lang="en-GB" dirty="0"/>
              <a:t>Sat 5</a:t>
            </a:r>
            <a:r>
              <a:rPr lang="en-GB" baseline="30000" dirty="0"/>
              <a:t>th</a:t>
            </a:r>
            <a:r>
              <a:rPr lang="en-GB" dirty="0"/>
              <a:t> – Sun 13</a:t>
            </a:r>
            <a:r>
              <a:rPr lang="en-GB" baseline="30000" dirty="0"/>
              <a:t>th</a:t>
            </a:r>
            <a:r>
              <a:rPr lang="en-GB" dirty="0"/>
              <a:t> June: Love Your Burial Ground Week </a:t>
            </a:r>
          </a:p>
          <a:p>
            <a:r>
              <a:rPr lang="en-GB" dirty="0"/>
              <a:t>Collaboration of Caring For God’s Acre, A Rocha, Church of England</a:t>
            </a:r>
          </a:p>
          <a:p>
            <a:r>
              <a:rPr lang="en-GB" dirty="0"/>
              <a:t>Events unlikely this year... But individuals’ biodiversity count is hopefully still possible (NB current </a:t>
            </a:r>
            <a:r>
              <a:rPr lang="en-GB" dirty="0" err="1"/>
              <a:t>Covid</a:t>
            </a:r>
            <a:r>
              <a:rPr lang="en-GB" dirty="0"/>
              <a:t> rules, so don’t promote community events)</a:t>
            </a:r>
          </a:p>
          <a:p>
            <a:r>
              <a:rPr lang="en-GB" dirty="0"/>
              <a:t>For broad information: </a:t>
            </a:r>
            <a:r>
              <a:rPr lang="en-GB" sz="1800" dirty="0">
                <a:hlinkClick r:id="rId2"/>
              </a:rPr>
              <a:t>https://www.caringforgodsacre.org.uk/about-us/calendar/love-your-burial-ground-week/#:~:text=The%20last%20point%20is%20important,the%20second%20week%20of%20June</a:t>
            </a:r>
            <a:r>
              <a:rPr lang="en-GB" sz="1800" dirty="0"/>
              <a:t> </a:t>
            </a:r>
          </a:p>
          <a:p>
            <a:r>
              <a:rPr lang="en-GB" dirty="0"/>
              <a:t>Contact David Curry </a:t>
            </a:r>
            <a:r>
              <a:rPr lang="en-GB" dirty="0">
                <a:hlinkClick r:id="rId3"/>
              </a:rPr>
              <a:t>dcurry.devongreenchurches@gmail.com</a:t>
            </a:r>
            <a:r>
              <a:rPr lang="en-GB" dirty="0"/>
              <a:t> to receive Devon Wildlife Trust’s Biodiversity Recording Centre new toolkit to record a snapshot of wildlife recorded. Data will be fed into the national </a:t>
            </a:r>
            <a:r>
              <a:rPr lang="en-GB" i="1" dirty="0"/>
              <a:t>‘Churches Count on Nature’</a:t>
            </a:r>
            <a:r>
              <a:rPr lang="en-GB" dirty="0"/>
              <a:t> project   </a:t>
            </a:r>
          </a:p>
          <a:p>
            <a:endParaRPr lang="en-GB" dirty="0"/>
          </a:p>
        </p:txBody>
      </p:sp>
    </p:spTree>
    <p:extLst>
      <p:ext uri="{BB962C8B-B14F-4D97-AF65-F5344CB8AC3E}">
        <p14:creationId xmlns:p14="http://schemas.microsoft.com/office/powerpoint/2010/main" val="310899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2.9 Energy Footprint Tool(kit)</a:t>
            </a:r>
          </a:p>
        </p:txBody>
      </p:sp>
      <p:sp>
        <p:nvSpPr>
          <p:cNvPr id="8" name="Content Placeholder 7"/>
          <p:cNvSpPr>
            <a:spLocks noGrp="1"/>
          </p:cNvSpPr>
          <p:nvPr>
            <p:ph idx="1"/>
          </p:nvPr>
        </p:nvSpPr>
        <p:spPr/>
        <p:txBody>
          <a:bodyPr>
            <a:normAutofit fontScale="70000" lnSpcReduction="20000"/>
          </a:bodyPr>
          <a:lstStyle/>
          <a:p>
            <a:endParaRPr lang="en-GB" sz="2900" dirty="0"/>
          </a:p>
          <a:p>
            <a:pPr marL="0" indent="0">
              <a:buNone/>
            </a:pPr>
            <a:r>
              <a:rPr lang="en-GB" sz="2900" dirty="0"/>
              <a:t>As Churches Count On Nature (or Big Garden Birdwatch </a:t>
            </a:r>
            <a:r>
              <a:rPr lang="en-GB" sz="2900" dirty="0" err="1"/>
              <a:t>etc</a:t>
            </a:r>
            <a:r>
              <a:rPr lang="en-GB" sz="2900" dirty="0"/>
              <a:t>), baseline monitoring is vital – to understand local/national picture, understand action requirements, &amp; celebrate progress…</a:t>
            </a:r>
          </a:p>
          <a:p>
            <a:pPr marL="0" indent="0">
              <a:buNone/>
            </a:pPr>
            <a:endParaRPr lang="en-GB" sz="2900" dirty="0"/>
          </a:p>
          <a:p>
            <a:pPr lvl="1"/>
            <a:r>
              <a:rPr lang="en-GB" sz="2900" dirty="0"/>
              <a:t>Carbon Net Zero 2030 Energy Footprint Tool for </a:t>
            </a:r>
            <a:r>
              <a:rPr lang="en-GB" sz="2900" dirty="0" err="1"/>
              <a:t>CofE</a:t>
            </a:r>
            <a:r>
              <a:rPr lang="en-GB" sz="2900" dirty="0"/>
              <a:t> churches: by adding information on Parish Returns from last year’s bills for your church (and hall) to pre-populated data, you receive energy efficiency ratings based on size and attendance, tips to make carbon savings, and annual progress updates</a:t>
            </a:r>
          </a:p>
          <a:p>
            <a:pPr lvl="1"/>
            <a:r>
              <a:rPr lang="en-GB" sz="2900" dirty="0"/>
              <a:t>2020 (for 2019): first year asked – 36% engagement</a:t>
            </a:r>
          </a:p>
          <a:p>
            <a:pPr lvl="1"/>
            <a:r>
              <a:rPr lang="en-GB" sz="2900" b="1" dirty="0"/>
              <a:t>2021: from March</a:t>
            </a:r>
            <a:r>
              <a:rPr lang="en-GB" sz="2900" dirty="0"/>
              <a:t>: info &amp; video here: </a:t>
            </a:r>
            <a:r>
              <a:rPr lang="en-GB" sz="2900" dirty="0">
                <a:hlinkClick r:id="rId2"/>
              </a:rPr>
              <a:t>https://www.churchofengland.org/about/policy-and-thinking/our-views/environment-and-climate-change/about-our-environment/energy-footprint-tool</a:t>
            </a:r>
            <a:r>
              <a:rPr lang="en-GB" sz="2900" dirty="0"/>
              <a:t> - please promote to treasurers</a:t>
            </a:r>
          </a:p>
          <a:p>
            <a:pPr lvl="1"/>
            <a:r>
              <a:rPr lang="en-GB" sz="2900" dirty="0"/>
              <a:t>(likely to expand to include cathedral, clergy housing, education </a:t>
            </a:r>
            <a:r>
              <a:rPr lang="en-GB" sz="2900" dirty="0" err="1"/>
              <a:t>etc</a:t>
            </a:r>
            <a:r>
              <a:rPr lang="en-GB" sz="2900" dirty="0"/>
              <a:t>, as part of wider scope)</a:t>
            </a:r>
          </a:p>
          <a:p>
            <a:pPr lvl="1"/>
            <a:endParaRPr lang="en-GB" sz="2900" dirty="0"/>
          </a:p>
          <a:p>
            <a:pPr marL="0" indent="0">
              <a:buNone/>
            </a:pPr>
            <a:r>
              <a:rPr lang="en-GB" sz="2900" dirty="0"/>
              <a:t>Huge importance (</a:t>
            </a:r>
            <a:r>
              <a:rPr lang="en-GB" sz="2900" dirty="0" err="1"/>
              <a:t>cf</a:t>
            </a:r>
            <a:r>
              <a:rPr lang="en-GB" sz="2900" dirty="0"/>
              <a:t> Marks of Mission quotes), even if more boring than Big Garden Birdwatch!</a:t>
            </a:r>
          </a:p>
          <a:p>
            <a:endParaRPr lang="en-GB" dirty="0"/>
          </a:p>
        </p:txBody>
      </p:sp>
    </p:spTree>
    <p:extLst>
      <p:ext uri="{BB962C8B-B14F-4D97-AF65-F5344CB8AC3E}">
        <p14:creationId xmlns:p14="http://schemas.microsoft.com/office/powerpoint/2010/main" val="3884743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2.10 Carbon Offsetting	</a:t>
            </a:r>
          </a:p>
        </p:txBody>
      </p:sp>
      <p:sp>
        <p:nvSpPr>
          <p:cNvPr id="3" name="Content Placeholder 2"/>
          <p:cNvSpPr>
            <a:spLocks noGrp="1"/>
          </p:cNvSpPr>
          <p:nvPr>
            <p:ph idx="1"/>
          </p:nvPr>
        </p:nvSpPr>
        <p:spPr/>
        <p:txBody>
          <a:bodyPr>
            <a:normAutofit fontScale="85000" lnSpcReduction="20000"/>
          </a:bodyPr>
          <a:lstStyle/>
          <a:p>
            <a:pPr marL="0" indent="0">
              <a:buNone/>
            </a:pPr>
            <a:r>
              <a:rPr lang="en-GB" i="1" dirty="0"/>
              <a:t>“Reduce what you can. Offset the rest”</a:t>
            </a:r>
          </a:p>
          <a:p>
            <a:pPr marL="0" indent="0">
              <a:buNone/>
            </a:pPr>
            <a:endParaRPr lang="en-GB" dirty="0"/>
          </a:p>
          <a:p>
            <a:r>
              <a:rPr lang="en-GB" dirty="0"/>
              <a:t>Not like pre-Reformation ‘indulgences’!</a:t>
            </a:r>
          </a:p>
          <a:p>
            <a:pPr lvl="1">
              <a:buFont typeface="Courier New" panose="02070309020205020404" pitchFamily="49" charset="0"/>
              <a:buChar char="o"/>
            </a:pPr>
            <a:r>
              <a:rPr lang="en-GB" dirty="0"/>
              <a:t>Reduction of carbon (&amp; other GHGs) overwhelming focus; but not all current emissions ‘can’ be eradicated – now / by 2030 / 2050 even?</a:t>
            </a:r>
          </a:p>
          <a:p>
            <a:pPr lvl="1">
              <a:buFont typeface="Courier New" panose="02070309020205020404" pitchFamily="49" charset="0"/>
              <a:buChar char="o"/>
            </a:pPr>
            <a:r>
              <a:rPr lang="en-GB" dirty="0"/>
              <a:t>Previous personal / church / national carbon debt?</a:t>
            </a:r>
          </a:p>
          <a:p>
            <a:r>
              <a:rPr lang="en-GB" dirty="0"/>
              <a:t>Offsetting projects benefit</a:t>
            </a:r>
          </a:p>
          <a:p>
            <a:pPr lvl="1">
              <a:buFont typeface="Courier New" panose="02070309020205020404" pitchFamily="49" charset="0"/>
              <a:buChar char="o"/>
            </a:pPr>
            <a:r>
              <a:rPr lang="en-GB" dirty="0"/>
              <a:t>Communities in developing countries (hit ‘first and worst’ by climate change)</a:t>
            </a:r>
          </a:p>
          <a:p>
            <a:pPr lvl="1">
              <a:buFont typeface="Courier New" panose="02070309020205020404" pitchFamily="49" charset="0"/>
              <a:buChar char="o"/>
            </a:pPr>
            <a:r>
              <a:rPr lang="en-GB" dirty="0"/>
              <a:t>Biodiversity</a:t>
            </a:r>
          </a:p>
          <a:p>
            <a:r>
              <a:rPr lang="en-GB" dirty="0"/>
              <a:t>Diocesan position tbc. But individual consideration nevertheless needed for national 2030 ambition? By then/sooner/now?</a:t>
            </a:r>
          </a:p>
          <a:p>
            <a:r>
              <a:rPr lang="en-GB" dirty="0"/>
              <a:t>See </a:t>
            </a:r>
            <a:r>
              <a:rPr lang="en-GB" dirty="0">
                <a:hlinkClick r:id="rId2"/>
              </a:rPr>
              <a:t>https://www.climatestewards.org/</a:t>
            </a:r>
            <a:r>
              <a:rPr lang="en-GB" dirty="0"/>
              <a:t> for footprint calculator (for individuals and churches – new), info on global projects, offsetting </a:t>
            </a:r>
          </a:p>
        </p:txBody>
      </p:sp>
    </p:spTree>
    <p:extLst>
      <p:ext uri="{BB962C8B-B14F-4D97-AF65-F5344CB8AC3E}">
        <p14:creationId xmlns:p14="http://schemas.microsoft.com/office/powerpoint/2010/main" val="3185428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2.11 Fairtrade &amp; food more generally</a:t>
            </a:r>
          </a:p>
        </p:txBody>
      </p:sp>
      <p:sp>
        <p:nvSpPr>
          <p:cNvPr id="3" name="Content Placeholder 2"/>
          <p:cNvSpPr>
            <a:spLocks noGrp="1"/>
          </p:cNvSpPr>
          <p:nvPr>
            <p:ph idx="1"/>
          </p:nvPr>
        </p:nvSpPr>
        <p:spPr>
          <a:xfrm>
            <a:off x="838199" y="1825625"/>
            <a:ext cx="10674927" cy="4351338"/>
          </a:xfrm>
        </p:spPr>
        <p:txBody>
          <a:bodyPr>
            <a:normAutofit fontScale="92500" lnSpcReduction="20000"/>
          </a:bodyPr>
          <a:lstStyle/>
          <a:p>
            <a:r>
              <a:rPr lang="en-GB" dirty="0"/>
              <a:t>‘Fairtrade’: social justice includes climate justice (</a:t>
            </a:r>
            <a:r>
              <a:rPr lang="en-GB" dirty="0" err="1"/>
              <a:t>eg</a:t>
            </a:r>
            <a:r>
              <a:rPr lang="en-GB" dirty="0"/>
              <a:t> average person in Cote d’Ivoire has 1/21 carbon footprint of person in UK, but far worse affected)</a:t>
            </a:r>
          </a:p>
          <a:p>
            <a:r>
              <a:rPr lang="en-GB" dirty="0"/>
              <a:t>Agricultural impacts (</a:t>
            </a:r>
            <a:r>
              <a:rPr lang="en-GB" dirty="0" err="1"/>
              <a:t>eg</a:t>
            </a:r>
            <a:r>
              <a:rPr lang="en-GB" dirty="0"/>
              <a:t> on coffee/cocoa/banana farmers) include: </a:t>
            </a:r>
          </a:p>
          <a:p>
            <a:pPr lvl="1"/>
            <a:r>
              <a:rPr lang="en-GB" dirty="0"/>
              <a:t>More volatile seasons – less predictability</a:t>
            </a:r>
          </a:p>
          <a:p>
            <a:pPr lvl="1"/>
            <a:r>
              <a:rPr lang="en-GB" dirty="0"/>
              <a:t>Heavier rains/floods, more droughts, weather extremes – fungal diseases </a:t>
            </a:r>
            <a:r>
              <a:rPr lang="en-GB" dirty="0" err="1"/>
              <a:t>etc</a:t>
            </a:r>
            <a:endParaRPr lang="en-GB" dirty="0"/>
          </a:p>
          <a:p>
            <a:pPr lvl="1"/>
            <a:r>
              <a:rPr lang="en-GB" dirty="0"/>
              <a:t>Already v low margins – but declining yields, and adaptation costs </a:t>
            </a:r>
            <a:r>
              <a:rPr lang="en-GB" dirty="0" err="1"/>
              <a:t>etc</a:t>
            </a:r>
            <a:endParaRPr lang="en-GB" dirty="0"/>
          </a:p>
          <a:p>
            <a:pPr lvl="1"/>
            <a:r>
              <a:rPr lang="en-GB" dirty="0"/>
              <a:t>Deforestation, soil erosion, rising sea et al – less land, higher costs, migration, war</a:t>
            </a:r>
          </a:p>
          <a:p>
            <a:pPr lvl="1"/>
            <a:r>
              <a:rPr lang="en-GB" dirty="0"/>
              <a:t>Fairtrade.org.uk </a:t>
            </a:r>
            <a:r>
              <a:rPr lang="en-GB" dirty="0">
                <a:hlinkClick r:id="rId2"/>
              </a:rPr>
              <a:t>climate pages </a:t>
            </a:r>
            <a:r>
              <a:rPr lang="en-GB" dirty="0"/>
              <a:t>(videos, </a:t>
            </a:r>
            <a:r>
              <a:rPr lang="en-GB" dirty="0" err="1"/>
              <a:t>ppts</a:t>
            </a:r>
            <a:r>
              <a:rPr lang="en-GB" dirty="0"/>
              <a:t> </a:t>
            </a:r>
            <a:r>
              <a:rPr lang="en-GB" dirty="0" err="1"/>
              <a:t>etc</a:t>
            </a:r>
            <a:r>
              <a:rPr lang="en-GB" dirty="0"/>
              <a:t>)</a:t>
            </a:r>
          </a:p>
          <a:p>
            <a:r>
              <a:rPr lang="en-GB" dirty="0"/>
              <a:t>Buy and promote Fairtrade!</a:t>
            </a:r>
          </a:p>
          <a:p>
            <a:pPr lvl="1"/>
            <a:r>
              <a:rPr lang="en-GB" dirty="0"/>
              <a:t>Standards: PREVENTION: reduce emissions, prohibit deforestation, tackle soil erosion..</a:t>
            </a:r>
          </a:p>
          <a:p>
            <a:pPr lvl="1"/>
            <a:r>
              <a:rPr lang="en-GB" dirty="0"/>
              <a:t>‘Premium’ –helps farmers’ survival, sustainable investment, community ADAPTATION</a:t>
            </a:r>
          </a:p>
          <a:p>
            <a:pPr lvl="1"/>
            <a:r>
              <a:rPr lang="en-GB" dirty="0">
                <a:hlinkClick r:id="rId3"/>
              </a:rPr>
              <a:t>https://exeter.anglican.org/resources/faith-action/fairtrade-food/</a:t>
            </a:r>
            <a:r>
              <a:rPr lang="en-GB" dirty="0"/>
              <a:t> for info on becoming a Fairtrade church, local providers, </a:t>
            </a:r>
            <a:r>
              <a:rPr lang="en-GB" dirty="0">
                <a:hlinkClick r:id="rId4"/>
              </a:rPr>
              <a:t>Fairtrade Fortnight </a:t>
            </a:r>
            <a:r>
              <a:rPr lang="en-GB" dirty="0"/>
              <a:t>(22</a:t>
            </a:r>
            <a:r>
              <a:rPr lang="en-GB" baseline="30000" dirty="0"/>
              <a:t>nd</a:t>
            </a:r>
            <a:r>
              <a:rPr lang="en-GB" dirty="0"/>
              <a:t> Feb – 7</a:t>
            </a:r>
            <a:r>
              <a:rPr lang="en-GB" baseline="30000" dirty="0"/>
              <a:t>th</a:t>
            </a:r>
            <a:r>
              <a:rPr lang="en-GB" dirty="0"/>
              <a:t> March)</a:t>
            </a:r>
          </a:p>
        </p:txBody>
      </p:sp>
    </p:spTree>
    <p:extLst>
      <p:ext uri="{BB962C8B-B14F-4D97-AF65-F5344CB8AC3E}">
        <p14:creationId xmlns:p14="http://schemas.microsoft.com/office/powerpoint/2010/main" val="3364712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2.11 Fairtrade </a:t>
            </a:r>
            <a:r>
              <a:rPr lang="en-GB" dirty="0">
                <a:hlinkClick r:id="rId2"/>
              </a:rPr>
              <a:t>presentation</a:t>
            </a:r>
            <a:endParaRPr lang="en-GB" dirty="0"/>
          </a:p>
        </p:txBody>
      </p:sp>
      <p:pic>
        <p:nvPicPr>
          <p:cNvPr id="4" name="Content Placeholder 3"/>
          <p:cNvPicPr>
            <a:picLocks noGrp="1" noChangeAspect="1"/>
          </p:cNvPicPr>
          <p:nvPr>
            <p:ph idx="1"/>
          </p:nvPr>
        </p:nvPicPr>
        <p:blipFill>
          <a:blip r:embed="rId3"/>
          <a:stretch>
            <a:fillRect/>
          </a:stretch>
        </p:blipFill>
        <p:spPr>
          <a:xfrm>
            <a:off x="2101315" y="1225172"/>
            <a:ext cx="7989369" cy="4965646"/>
          </a:xfrm>
          <a:prstGeom prst="rect">
            <a:avLst/>
          </a:prstGeom>
        </p:spPr>
      </p:pic>
    </p:spTree>
    <p:extLst>
      <p:ext uri="{BB962C8B-B14F-4D97-AF65-F5344CB8AC3E}">
        <p14:creationId xmlns:p14="http://schemas.microsoft.com/office/powerpoint/2010/main" val="1006030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2.11 Fairtrade &amp; food more generally – cont.	</a:t>
            </a:r>
          </a:p>
        </p:txBody>
      </p:sp>
      <p:sp>
        <p:nvSpPr>
          <p:cNvPr id="3" name="Content Placeholder 2"/>
          <p:cNvSpPr>
            <a:spLocks noGrp="1"/>
          </p:cNvSpPr>
          <p:nvPr>
            <p:ph idx="1"/>
          </p:nvPr>
        </p:nvSpPr>
        <p:spPr>
          <a:xfrm>
            <a:off x="838199" y="1825625"/>
            <a:ext cx="10993583" cy="4351338"/>
          </a:xfrm>
        </p:spPr>
        <p:txBody>
          <a:bodyPr>
            <a:normAutofit fontScale="85000" lnSpcReduction="20000"/>
          </a:bodyPr>
          <a:lstStyle/>
          <a:p>
            <a:pPr marL="0" indent="0">
              <a:buNone/>
            </a:pPr>
            <a:r>
              <a:rPr lang="en-GB" dirty="0"/>
              <a:t>Church connections to low carbon food?</a:t>
            </a:r>
          </a:p>
          <a:p>
            <a:r>
              <a:rPr lang="en-GB" dirty="0">
                <a:hlinkClick r:id="rId2"/>
              </a:rPr>
              <a:t>Foodbanks</a:t>
            </a:r>
            <a:r>
              <a:rPr lang="en-GB" dirty="0"/>
              <a:t> / larders: </a:t>
            </a:r>
          </a:p>
          <a:p>
            <a:pPr lvl="1"/>
            <a:r>
              <a:rPr lang="en-GB" dirty="0"/>
              <a:t>fresh produce also  (avoid food waste/miles + quality nutrition + resilience)</a:t>
            </a:r>
          </a:p>
          <a:p>
            <a:r>
              <a:rPr lang="en-GB" dirty="0"/>
              <a:t>Herb gardens / raised beds / allotments in church land (or walls!):</a:t>
            </a:r>
          </a:p>
          <a:p>
            <a:pPr lvl="1"/>
            <a:r>
              <a:rPr lang="en-GB" dirty="0"/>
              <a:t>good for biodiversity + community engagement + mental/physical health + above!</a:t>
            </a:r>
          </a:p>
          <a:p>
            <a:pPr lvl="1"/>
            <a:r>
              <a:rPr lang="en-GB" dirty="0"/>
              <a:t>(DAC!)</a:t>
            </a:r>
          </a:p>
          <a:p>
            <a:r>
              <a:rPr lang="en-GB" dirty="0"/>
              <a:t>Promotion </a:t>
            </a:r>
          </a:p>
          <a:p>
            <a:pPr lvl="1"/>
            <a:r>
              <a:rPr lang="en-GB" dirty="0"/>
              <a:t>Buy local (lower carbon + economic resilience + mental health)</a:t>
            </a:r>
          </a:p>
          <a:p>
            <a:pPr lvl="1"/>
            <a:r>
              <a:rPr lang="en-GB" dirty="0"/>
              <a:t>Farmers markets, </a:t>
            </a:r>
            <a:r>
              <a:rPr lang="en-GB" dirty="0">
                <a:hlinkClick r:id="rId3"/>
              </a:rPr>
              <a:t>co-ops</a:t>
            </a:r>
            <a:r>
              <a:rPr lang="en-GB" dirty="0"/>
              <a:t>, CSAs </a:t>
            </a:r>
            <a:r>
              <a:rPr lang="en-GB" dirty="0" err="1"/>
              <a:t>etc</a:t>
            </a:r>
            <a:r>
              <a:rPr lang="en-GB" dirty="0"/>
              <a:t> </a:t>
            </a:r>
          </a:p>
          <a:p>
            <a:r>
              <a:rPr lang="en-GB" dirty="0"/>
              <a:t>Food (</a:t>
            </a:r>
            <a:r>
              <a:rPr lang="en-GB" dirty="0" err="1"/>
              <a:t>etc</a:t>
            </a:r>
            <a:r>
              <a:rPr lang="en-GB" dirty="0"/>
              <a:t>) packaging recycling points</a:t>
            </a:r>
          </a:p>
          <a:p>
            <a:pPr lvl="1"/>
            <a:r>
              <a:rPr lang="en-GB" dirty="0" err="1">
                <a:hlinkClick r:id="rId4"/>
              </a:rPr>
              <a:t>Terracycle</a:t>
            </a:r>
            <a:endParaRPr lang="en-GB" dirty="0"/>
          </a:p>
          <a:p>
            <a:pPr lvl="1"/>
            <a:endParaRPr lang="en-GB" dirty="0"/>
          </a:p>
          <a:p>
            <a:pPr marL="457200" lvl="1" indent="0">
              <a:buNone/>
            </a:pPr>
            <a:r>
              <a:rPr lang="en-GB" dirty="0"/>
              <a:t>(Prevention + adaptation: as Fairtrade approach, and more broadly!)</a:t>
            </a:r>
          </a:p>
        </p:txBody>
      </p:sp>
    </p:spTree>
    <p:extLst>
      <p:ext uri="{BB962C8B-B14F-4D97-AF65-F5344CB8AC3E}">
        <p14:creationId xmlns:p14="http://schemas.microsoft.com/office/powerpoint/2010/main" val="35782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2.12 Campaign / support groups</a:t>
            </a:r>
          </a:p>
        </p:txBody>
      </p:sp>
      <p:sp>
        <p:nvSpPr>
          <p:cNvPr id="3" name="Content Placeholder 2"/>
          <p:cNvSpPr>
            <a:spLocks noGrp="1"/>
          </p:cNvSpPr>
          <p:nvPr>
            <p:ph idx="1"/>
          </p:nvPr>
        </p:nvSpPr>
        <p:spPr>
          <a:xfrm>
            <a:off x="810491" y="1825625"/>
            <a:ext cx="10841182" cy="4351338"/>
          </a:xfrm>
        </p:spPr>
        <p:txBody>
          <a:bodyPr>
            <a:normAutofit fontScale="92500" lnSpcReduction="20000"/>
          </a:bodyPr>
          <a:lstStyle/>
          <a:p>
            <a:r>
              <a:rPr lang="en-GB" dirty="0">
                <a:hlinkClick r:id="rId2"/>
              </a:rPr>
              <a:t>Christian Aid Week </a:t>
            </a:r>
            <a:r>
              <a:rPr lang="en-GB" dirty="0"/>
              <a:t>10-16</a:t>
            </a:r>
            <a:r>
              <a:rPr lang="en-GB" baseline="30000" dirty="0"/>
              <a:t>th</a:t>
            </a:r>
            <a:r>
              <a:rPr lang="en-GB" dirty="0"/>
              <a:t> May 2021 (climate crisis). </a:t>
            </a:r>
          </a:p>
          <a:p>
            <a:pPr lvl="1"/>
            <a:r>
              <a:rPr lang="en-GB" dirty="0" err="1">
                <a:hlinkClick r:id="rId3"/>
              </a:rPr>
              <a:t>Changemakers</a:t>
            </a:r>
            <a:r>
              <a:rPr lang="en-GB" dirty="0">
                <a:hlinkClick r:id="rId3"/>
              </a:rPr>
              <a:t> Conference</a:t>
            </a:r>
            <a:r>
              <a:rPr lang="en-GB" dirty="0"/>
              <a:t> 22-26</a:t>
            </a:r>
            <a:r>
              <a:rPr lang="en-GB" baseline="30000" dirty="0"/>
              <a:t>th</a:t>
            </a:r>
            <a:r>
              <a:rPr lang="en-GB" dirty="0"/>
              <a:t> Feb</a:t>
            </a:r>
          </a:p>
          <a:p>
            <a:r>
              <a:rPr lang="en-GB" dirty="0">
                <a:hlinkClick r:id="rId4"/>
              </a:rPr>
              <a:t>CAFOD Climate Campaign</a:t>
            </a:r>
            <a:endParaRPr lang="en-GB" dirty="0"/>
          </a:p>
          <a:p>
            <a:r>
              <a:rPr lang="en-GB" dirty="0" err="1">
                <a:hlinkClick r:id="rId5"/>
              </a:rPr>
              <a:t>Tearfund</a:t>
            </a:r>
            <a:r>
              <a:rPr lang="en-GB" dirty="0">
                <a:hlinkClick r:id="rId5"/>
              </a:rPr>
              <a:t> Reboot Campaign </a:t>
            </a:r>
            <a:r>
              <a:rPr lang="en-GB" dirty="0"/>
              <a:t>(climate)</a:t>
            </a:r>
          </a:p>
          <a:p>
            <a:r>
              <a:rPr lang="en-GB" dirty="0"/>
              <a:t>…</a:t>
            </a:r>
          </a:p>
          <a:p>
            <a:pPr marL="0" indent="0">
              <a:buNone/>
            </a:pPr>
            <a:endParaRPr lang="en-GB" dirty="0"/>
          </a:p>
          <a:p>
            <a:r>
              <a:rPr lang="en-GB" dirty="0">
                <a:hlinkClick r:id="rId6"/>
              </a:rPr>
              <a:t>Christian Climate Action </a:t>
            </a:r>
            <a:r>
              <a:rPr lang="en-GB" dirty="0"/>
              <a:t>(XR) – non-violent direct action, prayer, support</a:t>
            </a:r>
          </a:p>
          <a:p>
            <a:r>
              <a:rPr lang="en-GB" dirty="0">
                <a:hlinkClick r:id="rId7"/>
              </a:rPr>
              <a:t>Green Christian </a:t>
            </a:r>
            <a:r>
              <a:rPr lang="en-GB" dirty="0"/>
              <a:t>– varied resources, </a:t>
            </a:r>
            <a:r>
              <a:rPr lang="en-GB" dirty="0" err="1"/>
              <a:t>incl</a:t>
            </a:r>
            <a:r>
              <a:rPr lang="en-GB" dirty="0"/>
              <a:t> </a:t>
            </a:r>
            <a:r>
              <a:rPr lang="en-GB" dirty="0">
                <a:hlinkClick r:id="rId8"/>
              </a:rPr>
              <a:t>Borrowed Time </a:t>
            </a:r>
            <a:r>
              <a:rPr lang="en-GB" dirty="0"/>
              <a:t>(pastoral support for “eco-anxiety”, “climate grief”)</a:t>
            </a:r>
          </a:p>
          <a:p>
            <a:r>
              <a:rPr lang="en-GB" dirty="0">
                <a:hlinkClick r:id="rId9"/>
              </a:rPr>
              <a:t>Operation Noah </a:t>
            </a:r>
            <a:r>
              <a:rPr lang="en-GB" dirty="0"/>
              <a:t>– focus on carbon divestment, and Climate Sunday</a:t>
            </a:r>
          </a:p>
          <a:p>
            <a:r>
              <a:rPr lang="en-GB" dirty="0"/>
              <a:t>…</a:t>
            </a:r>
          </a:p>
          <a:p>
            <a:endParaRPr lang="en-GB" dirty="0"/>
          </a:p>
          <a:p>
            <a:endParaRPr lang="en-GB" dirty="0"/>
          </a:p>
        </p:txBody>
      </p:sp>
    </p:spTree>
    <p:extLst>
      <p:ext uri="{BB962C8B-B14F-4D97-AF65-F5344CB8AC3E}">
        <p14:creationId xmlns:p14="http://schemas.microsoft.com/office/powerpoint/2010/main" val="2826593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2.13 Books, courses, materials from 2020!</a:t>
            </a:r>
            <a:endParaRPr lang="en-GB"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3059" y="1561957"/>
            <a:ext cx="5181600" cy="389420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9582" y="1561957"/>
            <a:ext cx="5829141" cy="3894206"/>
          </a:xfrm>
        </p:spPr>
      </p:pic>
    </p:spTree>
    <p:extLst>
      <p:ext uri="{BB962C8B-B14F-4D97-AF65-F5344CB8AC3E}">
        <p14:creationId xmlns:p14="http://schemas.microsoft.com/office/powerpoint/2010/main" val="136919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1b. – ‘An Inconvenient Truth’</a:t>
            </a:r>
          </a:p>
        </p:txBody>
      </p:sp>
      <p:sp>
        <p:nvSpPr>
          <p:cNvPr id="3" name="Content Placeholder 2"/>
          <p:cNvSpPr>
            <a:spLocks noGrp="1"/>
          </p:cNvSpPr>
          <p:nvPr>
            <p:ph idx="1"/>
          </p:nvPr>
        </p:nvSpPr>
        <p:spPr>
          <a:xfrm>
            <a:off x="990599" y="1797916"/>
            <a:ext cx="10765971" cy="4501284"/>
          </a:xfrm>
        </p:spPr>
        <p:txBody>
          <a:bodyPr>
            <a:normAutofit fontScale="62500" lnSpcReduction="20000"/>
          </a:bodyPr>
          <a:lstStyle/>
          <a:p>
            <a:r>
              <a:rPr lang="en-GB" dirty="0"/>
              <a:t>Al Gore (2006), climate change </a:t>
            </a:r>
            <a:r>
              <a:rPr lang="en-GB" dirty="0" err="1"/>
              <a:t>ppt</a:t>
            </a:r>
            <a:r>
              <a:rPr lang="en-GB" dirty="0"/>
              <a:t> / film</a:t>
            </a:r>
          </a:p>
          <a:p>
            <a:r>
              <a:rPr lang="en-GB" dirty="0"/>
              <a:t>Oxfam: “</a:t>
            </a:r>
            <a:r>
              <a:rPr lang="en-GB" i="1" dirty="0"/>
              <a:t>Climate change </a:t>
            </a:r>
            <a:r>
              <a:rPr lang="en-GB" b="1" i="1" dirty="0"/>
              <a:t>hits poor communities first and worst</a:t>
            </a:r>
            <a:r>
              <a:rPr lang="en-GB" i="1" dirty="0"/>
              <a:t>. It disproportionately affects those most vulnerable and least able to adapt to more frequent and more severe storms, droughts, and floods” </a:t>
            </a:r>
            <a:r>
              <a:rPr lang="en-GB" b="1" dirty="0"/>
              <a:t> </a:t>
            </a:r>
          </a:p>
          <a:p>
            <a:r>
              <a:rPr lang="en-GB" dirty="0"/>
              <a:t>UNHCR </a:t>
            </a:r>
            <a:r>
              <a:rPr lang="en-GB" i="1" dirty="0"/>
              <a:t>“Climate crisis is the </a:t>
            </a:r>
            <a:r>
              <a:rPr lang="en-GB" b="1" i="1" dirty="0"/>
              <a:t>greatest ever threat to human rights</a:t>
            </a:r>
            <a:r>
              <a:rPr lang="en-GB" i="1" dirty="0"/>
              <a:t>. The economies of all nations, the institutional, political, social and cultural fabric of every state, and the rights of all your people, and future generations, will be impacted.” </a:t>
            </a:r>
            <a:r>
              <a:rPr lang="en-GB" sz="2600" dirty="0"/>
              <a:t>(Michelle Bachelet, United Nations High Commissioner for Human Rights, 2019)</a:t>
            </a:r>
          </a:p>
          <a:p>
            <a:r>
              <a:rPr lang="en-GB" dirty="0"/>
              <a:t>NATO: </a:t>
            </a:r>
            <a:r>
              <a:rPr lang="en-GB" i="1" dirty="0"/>
              <a:t>“Having a capable army and rescue services will not be enough. The threat of </a:t>
            </a:r>
            <a:r>
              <a:rPr lang="en-GB" b="1" i="1" dirty="0"/>
              <a:t>mass casualties, political upheaval, and conflict </a:t>
            </a:r>
            <a:r>
              <a:rPr lang="en-GB" i="1" dirty="0"/>
              <a:t>within and between states will certainly increase.”</a:t>
            </a:r>
            <a:r>
              <a:rPr lang="en-GB" dirty="0"/>
              <a:t> (Gen Wesley Clark)</a:t>
            </a:r>
          </a:p>
          <a:p>
            <a:r>
              <a:rPr lang="en-GB" dirty="0"/>
              <a:t>Antonio </a:t>
            </a:r>
            <a:r>
              <a:rPr lang="en-GB" dirty="0" err="1"/>
              <a:t>Gutterez</a:t>
            </a:r>
            <a:r>
              <a:rPr lang="en-GB" dirty="0"/>
              <a:t>, UN Sec-Gen, April 2020:  </a:t>
            </a:r>
          </a:p>
          <a:p>
            <a:pPr marL="457200" lvl="1" indent="0">
              <a:buNone/>
            </a:pPr>
            <a:r>
              <a:rPr lang="en-GB" sz="2900" i="1" dirty="0"/>
              <a:t>“On this International Mother Earth Day, all eyes are on the COVID-19 pandemic – the biggest test the world has faced since the Second World War. We must work together to save lives, ease suffering and lessen the shattering economic and social consequences. The impact of the coronavirus is both immediate and dreadful.</a:t>
            </a:r>
          </a:p>
          <a:p>
            <a:pPr marL="457200" lvl="1" indent="0">
              <a:buNone/>
            </a:pPr>
            <a:r>
              <a:rPr lang="en-GB" sz="2900" i="1" dirty="0"/>
              <a:t>But there is </a:t>
            </a:r>
            <a:r>
              <a:rPr lang="en-GB" sz="2900" b="1" i="1" dirty="0"/>
              <a:t>another, deep emergency </a:t>
            </a:r>
            <a:r>
              <a:rPr lang="en-GB" sz="2900" i="1" dirty="0"/>
              <a:t>-- the planet’s unfolding environmental crisis.</a:t>
            </a:r>
          </a:p>
          <a:p>
            <a:pPr marL="457200" lvl="1" indent="0">
              <a:buNone/>
            </a:pPr>
            <a:r>
              <a:rPr lang="en-GB" sz="2900" b="1" i="1" dirty="0"/>
              <a:t>Climate disruption is approaching a point of no return</a:t>
            </a:r>
            <a:r>
              <a:rPr lang="en-GB" sz="2900" i="1" dirty="0"/>
              <a:t>.</a:t>
            </a:r>
          </a:p>
          <a:p>
            <a:pPr marL="457200" lvl="1" indent="0">
              <a:buNone/>
            </a:pPr>
            <a:r>
              <a:rPr lang="en-GB" sz="2900" i="1" dirty="0"/>
              <a:t>We must act decisively to protect our planet from both the coronavirus and the </a:t>
            </a:r>
            <a:r>
              <a:rPr lang="en-GB" sz="2900" b="1" i="1" dirty="0"/>
              <a:t>existential threat of climate disruption</a:t>
            </a:r>
            <a:r>
              <a:rPr lang="en-GB" sz="2900" i="1" dirty="0"/>
              <a:t>.</a:t>
            </a:r>
          </a:p>
          <a:p>
            <a:pPr marL="457200" lvl="1" indent="0">
              <a:buNone/>
            </a:pPr>
            <a:r>
              <a:rPr lang="en-GB" sz="2900" i="1" dirty="0"/>
              <a:t>The current crisis is an unprecedented wake-up call. We need to turn the recovery into a real opportunity to do things right for the future.”</a:t>
            </a:r>
          </a:p>
          <a:p>
            <a:pPr marL="457200" lvl="1" indent="0">
              <a:buNone/>
            </a:pPr>
            <a:endParaRPr lang="en-GB" i="1" dirty="0"/>
          </a:p>
        </p:txBody>
      </p:sp>
    </p:spTree>
    <p:extLst>
      <p:ext uri="{BB962C8B-B14F-4D97-AF65-F5344CB8AC3E}">
        <p14:creationId xmlns:p14="http://schemas.microsoft.com/office/powerpoint/2010/main" val="347712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5636"/>
            <a:ext cx="10515600" cy="5761327"/>
          </a:xfrm>
        </p:spPr>
        <p:txBody>
          <a:bodyPr>
            <a:normAutofit lnSpcReduction="10000"/>
          </a:bodyPr>
          <a:lstStyle/>
          <a:p>
            <a:pPr marL="0" indent="0">
              <a:buNone/>
            </a:pPr>
            <a:r>
              <a:rPr lang="en-GB" sz="2400" b="1" dirty="0"/>
              <a:t>Saying Yes To Life</a:t>
            </a:r>
            <a:r>
              <a:rPr lang="en-GB" sz="2400" dirty="0"/>
              <a:t> - Ruth Valerio (Global Advocacy &amp; Influencing Director, </a:t>
            </a:r>
            <a:r>
              <a:rPr lang="en-GB" sz="2400" dirty="0" err="1"/>
              <a:t>Tearfund</a:t>
            </a:r>
            <a:r>
              <a:rPr lang="en-GB" sz="2400" dirty="0"/>
              <a:t>)</a:t>
            </a:r>
          </a:p>
          <a:p>
            <a:pPr lvl="1"/>
            <a:r>
              <a:rPr lang="en-GB" dirty="0"/>
              <a:t>Archbishop of Canterbury’s 2020 Lent Book (best-selling ever!)</a:t>
            </a:r>
          </a:p>
          <a:p>
            <a:pPr lvl="1"/>
            <a:r>
              <a:rPr lang="en-GB" dirty="0"/>
              <a:t>Structured around the Days of Creation, she relates themes of light, water, land, the seasons, other creatures, humankind, Sabbath rest and resurrection hope to matters of environmental, ethical and social concern. </a:t>
            </a:r>
          </a:p>
          <a:p>
            <a:pPr lvl="1"/>
            <a:r>
              <a:rPr lang="en-GB" dirty="0"/>
              <a:t>Powerful scriptural exegesis of these ‘Days’; delight and awe at the wonder of life in all its variety; ecological and climate science presented authoritatively and accessibly; personal stories, and international perspectives of poverty, inequity and positive developments and possibilities; and crucially, urgent exhortations for us all to Act. </a:t>
            </a:r>
          </a:p>
          <a:p>
            <a:pPr lvl="1"/>
            <a:r>
              <a:rPr lang="en-GB" dirty="0"/>
              <a:t>Book still available </a:t>
            </a:r>
            <a:r>
              <a:rPr lang="en-GB" u="sng" dirty="0">
                <a:hlinkClick r:id="rId2"/>
              </a:rPr>
              <a:t>here</a:t>
            </a:r>
            <a:r>
              <a:rPr lang="en-GB" dirty="0"/>
              <a:t>; free course, video interviews with international scientists and archbishops, and wealth of online related resources </a:t>
            </a:r>
            <a:r>
              <a:rPr lang="en-GB" u="sng" dirty="0">
                <a:hlinkClick r:id="rId3"/>
              </a:rPr>
              <a:t>here</a:t>
            </a:r>
            <a:r>
              <a:rPr lang="en-GB" dirty="0"/>
              <a:t>.</a:t>
            </a:r>
          </a:p>
          <a:p>
            <a:pPr marL="0" indent="0">
              <a:buNone/>
            </a:pPr>
            <a:r>
              <a:rPr lang="en-GB" sz="2400" b="1" dirty="0"/>
              <a:t>2020 #</a:t>
            </a:r>
            <a:r>
              <a:rPr lang="en-GB" sz="2400" b="1" dirty="0" err="1"/>
              <a:t>LiveLent</a:t>
            </a:r>
            <a:r>
              <a:rPr lang="en-GB" sz="2400" b="1" dirty="0"/>
              <a:t> </a:t>
            </a:r>
            <a:r>
              <a:rPr lang="en-GB" sz="2400" dirty="0"/>
              <a:t>environment 40 day challenges (adult / children)</a:t>
            </a:r>
          </a:p>
          <a:p>
            <a:pPr lvl="1"/>
            <a:r>
              <a:rPr lang="en-GB" dirty="0"/>
              <a:t> Still relevant, brilliant, available </a:t>
            </a:r>
            <a:r>
              <a:rPr lang="en-GB" dirty="0">
                <a:hlinkClick r:id="rId4"/>
              </a:rPr>
              <a:t>here</a:t>
            </a:r>
            <a:r>
              <a:rPr lang="en-GB" dirty="0"/>
              <a:t>!</a:t>
            </a:r>
          </a:p>
          <a:p>
            <a:pPr marL="0" indent="0">
              <a:buNone/>
            </a:pPr>
            <a:r>
              <a:rPr lang="en-GB" sz="2400" b="1" dirty="0"/>
              <a:t>The Big Green Event, Exeter Cathedral</a:t>
            </a:r>
            <a:r>
              <a:rPr lang="en-GB" sz="2400" dirty="0"/>
              <a:t>: </a:t>
            </a:r>
          </a:p>
          <a:p>
            <a:pPr lvl="1"/>
            <a:r>
              <a:rPr lang="en-GB" u="sng" dirty="0">
                <a:hlinkClick r:id="rId5"/>
              </a:rPr>
              <a:t>News piece</a:t>
            </a:r>
            <a:r>
              <a:rPr lang="en-GB" dirty="0"/>
              <a:t>, </a:t>
            </a:r>
            <a:r>
              <a:rPr lang="en-GB" u="sng" dirty="0">
                <a:hlinkClick r:id="rId6"/>
              </a:rPr>
              <a:t>photo album</a:t>
            </a:r>
            <a:r>
              <a:rPr lang="en-GB" dirty="0"/>
              <a:t>, and some of the </a:t>
            </a:r>
            <a:r>
              <a:rPr lang="en-GB" u="sng" dirty="0" err="1">
                <a:hlinkClick r:id="rId7"/>
              </a:rPr>
              <a:t>powerpoints</a:t>
            </a:r>
            <a:r>
              <a:rPr lang="en-GB" dirty="0"/>
              <a:t> </a:t>
            </a:r>
          </a:p>
          <a:p>
            <a:pPr lvl="1"/>
            <a:endParaRPr lang="en-GB" dirty="0"/>
          </a:p>
          <a:p>
            <a:pPr marL="0" indent="0">
              <a:buNone/>
            </a:pPr>
            <a:endParaRPr lang="en-GB" dirty="0"/>
          </a:p>
          <a:p>
            <a:endParaRPr lang="en-GB" dirty="0"/>
          </a:p>
        </p:txBody>
      </p:sp>
    </p:spTree>
    <p:extLst>
      <p:ext uri="{BB962C8B-B14F-4D97-AF65-F5344CB8AC3E}">
        <p14:creationId xmlns:p14="http://schemas.microsoft.com/office/powerpoint/2010/main" val="787274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2.14 Last but not least… Worship</a:t>
            </a:r>
          </a:p>
        </p:txBody>
      </p:sp>
      <p:sp>
        <p:nvSpPr>
          <p:cNvPr id="3" name="Content Placeholder 2"/>
          <p:cNvSpPr>
            <a:spLocks noGrp="1"/>
          </p:cNvSpPr>
          <p:nvPr>
            <p:ph idx="1"/>
          </p:nvPr>
        </p:nvSpPr>
        <p:spPr/>
        <p:txBody>
          <a:bodyPr>
            <a:normAutofit fontScale="62500" lnSpcReduction="20000"/>
          </a:bodyPr>
          <a:lstStyle/>
          <a:p>
            <a:pPr marL="0" indent="0">
              <a:buNone/>
            </a:pPr>
            <a:r>
              <a:rPr lang="en-GB" b="1" u="sng" dirty="0">
                <a:hlinkClick r:id="rId2"/>
              </a:rPr>
              <a:t>“A Time for Creation – Liturgical resources for Creation and the Environment”</a:t>
            </a:r>
            <a:r>
              <a:rPr lang="en-GB" dirty="0"/>
              <a:t> 2020</a:t>
            </a:r>
          </a:p>
          <a:p>
            <a:r>
              <a:rPr lang="en-GB" dirty="0"/>
              <a:t>full of liturgical resources for creation and the environment, from the national Liturgical Commission, chaired by +Robert Atwell (Exeter)</a:t>
            </a:r>
          </a:p>
          <a:p>
            <a:r>
              <a:rPr lang="en-GB" dirty="0"/>
              <a:t>“encourages us to praise God for his creation, take responsibility for our actions, repent of our misuse of natural resources and hear the voice of creation itself in our prayer… </a:t>
            </a:r>
          </a:p>
          <a:p>
            <a:r>
              <a:rPr lang="en-GB" dirty="0"/>
              <a:t>“Drawing together texts from Common Worship with newly commissioned material, it offers liturgies for all times and occasions.”</a:t>
            </a:r>
          </a:p>
          <a:p>
            <a:pPr marL="0" lvl="0" indent="0" fontAlgn="base">
              <a:buNone/>
            </a:pPr>
            <a:r>
              <a:rPr lang="en-GB" b="1" u="sng" dirty="0" err="1">
                <a:hlinkClick r:id="rId3"/>
              </a:rPr>
              <a:t>Doxecology</a:t>
            </a:r>
            <a:r>
              <a:rPr lang="en-GB" dirty="0"/>
              <a:t> 2020 album </a:t>
            </a:r>
          </a:p>
          <a:p>
            <a:pPr lvl="0" fontAlgn="base"/>
            <a:r>
              <a:rPr lang="en-GB" b="1" dirty="0"/>
              <a:t>“</a:t>
            </a:r>
            <a:r>
              <a:rPr lang="en-GB" dirty="0"/>
              <a:t>worship songs that celebrate the wonder of creation, acknowledge our failures, and anticipate a glorious restoration in Christ”</a:t>
            </a:r>
            <a:endParaRPr lang="en-GB" b="1" dirty="0"/>
          </a:p>
          <a:p>
            <a:pPr lvl="0" fontAlgn="base"/>
            <a:r>
              <a:rPr lang="en-GB" dirty="0"/>
              <a:t>accompanying study guide. Musical scores, videos </a:t>
            </a:r>
            <a:r>
              <a:rPr lang="en-GB" dirty="0" err="1"/>
              <a:t>etc</a:t>
            </a:r>
            <a:r>
              <a:rPr lang="en-GB" dirty="0"/>
              <a:t> also available.</a:t>
            </a:r>
          </a:p>
          <a:p>
            <a:pPr marL="0" indent="0">
              <a:buNone/>
            </a:pPr>
            <a:r>
              <a:rPr lang="en-GB" b="1" u="sng" dirty="0">
                <a:hlinkClick r:id="rId4"/>
              </a:rPr>
              <a:t>Climate Sunday </a:t>
            </a:r>
            <a:r>
              <a:rPr lang="en-GB" dirty="0"/>
              <a:t> - new global ecumenical campaign </a:t>
            </a:r>
          </a:p>
          <a:p>
            <a:r>
              <a:rPr lang="en-GB" dirty="0"/>
              <a:t>churches encouraged to have at least one Sunday in the year from 6</a:t>
            </a:r>
            <a:r>
              <a:rPr lang="en-GB" baseline="30000" dirty="0"/>
              <a:t>th</a:t>
            </a:r>
            <a:r>
              <a:rPr lang="en-GB" dirty="0"/>
              <a:t> September devoted to the theme of climate change, culminating in a national service on 5th September 2021</a:t>
            </a:r>
          </a:p>
          <a:p>
            <a:r>
              <a:rPr lang="en-GB" dirty="0"/>
              <a:t>Resources include a wealth of links for music &amp; hymns, readings, sermons, orders of service publicity, etc. </a:t>
            </a:r>
          </a:p>
          <a:p>
            <a:pPr marL="0" indent="0">
              <a:buNone/>
            </a:pPr>
            <a:endParaRPr lang="en-GB" dirty="0"/>
          </a:p>
          <a:p>
            <a:pPr>
              <a:buFontTx/>
              <a:buChar char="-"/>
            </a:pPr>
            <a:endParaRPr lang="en-GB" dirty="0"/>
          </a:p>
          <a:p>
            <a:pPr marL="0" indent="0">
              <a:buNone/>
            </a:pPr>
            <a:endParaRPr lang="en-GB" dirty="0"/>
          </a:p>
          <a:p>
            <a:endParaRPr lang="en-GB" dirty="0"/>
          </a:p>
        </p:txBody>
      </p:sp>
    </p:spTree>
    <p:extLst>
      <p:ext uri="{BB962C8B-B14F-4D97-AF65-F5344CB8AC3E}">
        <p14:creationId xmlns:p14="http://schemas.microsoft.com/office/powerpoint/2010/main" val="294701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2.15 Please share!!</a:t>
            </a:r>
          </a:p>
        </p:txBody>
      </p:sp>
      <p:sp>
        <p:nvSpPr>
          <p:cNvPr id="3" name="Content Placeholder 2"/>
          <p:cNvSpPr>
            <a:spLocks noGrp="1"/>
          </p:cNvSpPr>
          <p:nvPr>
            <p:ph idx="1"/>
          </p:nvPr>
        </p:nvSpPr>
        <p:spPr/>
        <p:txBody>
          <a:bodyPr>
            <a:normAutofit lnSpcReduction="10000"/>
          </a:bodyPr>
          <a:lstStyle/>
          <a:p>
            <a:r>
              <a:rPr lang="en-GB" dirty="0" err="1"/>
              <a:t>EcoChurch</a:t>
            </a:r>
            <a:r>
              <a:rPr lang="en-GB" dirty="0"/>
              <a:t> accreditation?</a:t>
            </a:r>
          </a:p>
          <a:p>
            <a:r>
              <a:rPr lang="en-GB" dirty="0"/>
              <a:t>Climate Sunday date?</a:t>
            </a:r>
          </a:p>
          <a:p>
            <a:r>
              <a:rPr lang="en-GB" dirty="0"/>
              <a:t>Completed Practical Pathway To Net Zero checklist?</a:t>
            </a:r>
          </a:p>
          <a:p>
            <a:r>
              <a:rPr lang="en-GB" dirty="0"/>
              <a:t>New energy source? Funding?</a:t>
            </a:r>
          </a:p>
          <a:p>
            <a:r>
              <a:rPr lang="en-GB" dirty="0"/>
              <a:t>Interaction with school?</a:t>
            </a:r>
          </a:p>
          <a:p>
            <a:r>
              <a:rPr lang="en-GB" dirty="0"/>
              <a:t>EV charging point at church?....</a:t>
            </a:r>
          </a:p>
          <a:p>
            <a:endParaRPr lang="en-GB" dirty="0"/>
          </a:p>
          <a:p>
            <a:pPr marL="0" indent="0">
              <a:buNone/>
            </a:pPr>
            <a:r>
              <a:rPr lang="en-GB" dirty="0"/>
              <a:t>Please share via Diocese Community </a:t>
            </a:r>
            <a:r>
              <a:rPr lang="en-GB" dirty="0" err="1"/>
              <a:t>facebook</a:t>
            </a:r>
            <a:r>
              <a:rPr lang="en-GB" dirty="0">
                <a:hlinkClick r:id="rId2"/>
              </a:rPr>
              <a:t> group </a:t>
            </a:r>
            <a:r>
              <a:rPr lang="en-GB" dirty="0" err="1"/>
              <a:t>etc</a:t>
            </a:r>
            <a:r>
              <a:rPr lang="en-GB" dirty="0"/>
              <a:t> or </a:t>
            </a:r>
            <a:r>
              <a:rPr lang="en-GB" dirty="0">
                <a:hlinkClick r:id="rId3"/>
              </a:rPr>
              <a:t>chris.keppie@exeter.anglican.org</a:t>
            </a:r>
            <a:endParaRPr lang="en-GB" dirty="0"/>
          </a:p>
        </p:txBody>
      </p:sp>
    </p:spTree>
    <p:extLst>
      <p:ext uri="{BB962C8B-B14F-4D97-AF65-F5344CB8AC3E}">
        <p14:creationId xmlns:p14="http://schemas.microsoft.com/office/powerpoint/2010/main" val="1981927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Discussion Questions</a:t>
            </a:r>
          </a:p>
        </p:txBody>
      </p:sp>
      <p:sp>
        <p:nvSpPr>
          <p:cNvPr id="3" name="Content Placeholder 2"/>
          <p:cNvSpPr>
            <a:spLocks noGrp="1"/>
          </p:cNvSpPr>
          <p:nvPr>
            <p:ph idx="1"/>
          </p:nvPr>
        </p:nvSpPr>
        <p:spPr/>
        <p:txBody>
          <a:bodyPr/>
          <a:lstStyle/>
          <a:p>
            <a:pPr marL="514350" indent="-514350">
              <a:buAutoNum type="arabicPeriod"/>
            </a:pPr>
            <a:r>
              <a:rPr lang="en-GB" dirty="0"/>
              <a:t>What stories/experiences can you share about what is already happening with respect to climate change in your church/community?</a:t>
            </a:r>
          </a:p>
          <a:p>
            <a:pPr marL="514350" indent="-514350">
              <a:buAutoNum type="arabicPeriod"/>
            </a:pPr>
            <a:endParaRPr lang="en-GB" dirty="0"/>
          </a:p>
          <a:p>
            <a:pPr marL="514350" indent="-514350">
              <a:buAutoNum type="arabicPeriod"/>
            </a:pPr>
            <a:r>
              <a:rPr lang="en-GB" dirty="0"/>
              <a:t>What are the challenges you perceive both in the generation of emissions/energy usage </a:t>
            </a:r>
            <a:r>
              <a:rPr lang="en-GB" dirty="0" err="1"/>
              <a:t>etc</a:t>
            </a:r>
            <a:r>
              <a:rPr lang="en-GB" dirty="0"/>
              <a:t>; and positive solutions in your church/community?</a:t>
            </a:r>
          </a:p>
        </p:txBody>
      </p:sp>
    </p:spTree>
    <p:extLst>
      <p:ext uri="{BB962C8B-B14F-4D97-AF65-F5344CB8AC3E}">
        <p14:creationId xmlns:p14="http://schemas.microsoft.com/office/powerpoint/2010/main" val="1696199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Resources/Opportunities </a:t>
            </a:r>
            <a:r>
              <a:rPr lang="en-GB" sz="2800" dirty="0"/>
              <a:t>(NB “Every Action Counts!”)</a:t>
            </a:r>
          </a:p>
        </p:txBody>
      </p:sp>
      <p:sp>
        <p:nvSpPr>
          <p:cNvPr id="3" name="Content Placeholder 2"/>
          <p:cNvSpPr>
            <a:spLocks noGrp="1"/>
          </p:cNvSpPr>
          <p:nvPr>
            <p:ph idx="1"/>
          </p:nvPr>
        </p:nvSpPr>
        <p:spPr>
          <a:xfrm>
            <a:off x="838200" y="1690688"/>
            <a:ext cx="10697308" cy="4881489"/>
          </a:xfrm>
        </p:spPr>
        <p:txBody>
          <a:bodyPr>
            <a:normAutofit fontScale="55000" lnSpcReduction="20000"/>
          </a:bodyPr>
          <a:lstStyle/>
          <a:p>
            <a:pPr marL="514350" indent="-514350">
              <a:buFont typeface="+mj-lt"/>
              <a:buAutoNum type="arabicPeriod"/>
            </a:pPr>
            <a:r>
              <a:rPr lang="en-GB" sz="3100" dirty="0" err="1">
                <a:hlinkClick r:id="rId2"/>
              </a:rPr>
              <a:t>EcoChurch</a:t>
            </a:r>
            <a:r>
              <a:rPr lang="en-GB" sz="3100" dirty="0"/>
              <a:t> (CC - Climate Change, BD - Biodiversity, all)</a:t>
            </a:r>
          </a:p>
          <a:p>
            <a:pPr marL="514350" indent="-514350">
              <a:buFont typeface="+mj-lt"/>
              <a:buAutoNum type="arabicPeriod"/>
            </a:pPr>
            <a:r>
              <a:rPr lang="en-GB" sz="3100" dirty="0">
                <a:hlinkClick r:id="rId3"/>
              </a:rPr>
              <a:t>Practical Path To Net Zero </a:t>
            </a:r>
            <a:r>
              <a:rPr lang="en-GB" sz="3100" dirty="0"/>
              <a:t>(CC)</a:t>
            </a:r>
          </a:p>
          <a:p>
            <a:pPr marL="514350" indent="-514350">
              <a:buFont typeface="+mj-lt"/>
              <a:buAutoNum type="arabicPeriod"/>
            </a:pPr>
            <a:r>
              <a:rPr lang="en-GB" sz="3100" dirty="0">
                <a:hlinkClick r:id="rId4"/>
              </a:rPr>
              <a:t>Parish Buying – Energy Basket </a:t>
            </a:r>
            <a:r>
              <a:rPr lang="en-GB" sz="3100" dirty="0"/>
              <a:t>(CC)</a:t>
            </a:r>
          </a:p>
          <a:p>
            <a:pPr marL="514350" indent="-514350">
              <a:buFont typeface="+mj-lt"/>
              <a:buAutoNum type="arabicPeriod"/>
            </a:pPr>
            <a:r>
              <a:rPr lang="en-GB" sz="3100" dirty="0" err="1">
                <a:hlinkClick r:id="rId5"/>
              </a:rPr>
              <a:t>CofE</a:t>
            </a:r>
            <a:r>
              <a:rPr lang="en-GB" sz="3100" dirty="0">
                <a:hlinkClick r:id="rId5"/>
              </a:rPr>
              <a:t> Environment Carbon Net Zero Webinars </a:t>
            </a:r>
            <a:r>
              <a:rPr lang="en-GB" sz="3100" dirty="0"/>
              <a:t>(CC)</a:t>
            </a:r>
          </a:p>
          <a:p>
            <a:pPr marL="514350" indent="-514350">
              <a:buFont typeface="+mj-lt"/>
              <a:buAutoNum type="arabicPeriod"/>
            </a:pPr>
            <a:r>
              <a:rPr lang="en-GB" sz="3100" dirty="0">
                <a:hlinkClick r:id="rId6"/>
              </a:rPr>
              <a:t>Funding</a:t>
            </a:r>
            <a:r>
              <a:rPr lang="en-GB" sz="3100" dirty="0"/>
              <a:t> (all)</a:t>
            </a:r>
          </a:p>
          <a:p>
            <a:pPr marL="514350" indent="-514350">
              <a:buFont typeface="+mj-lt"/>
              <a:buAutoNum type="arabicPeriod"/>
            </a:pPr>
            <a:r>
              <a:rPr lang="en-GB" sz="3100" dirty="0">
                <a:hlinkClick r:id="rId7"/>
              </a:rPr>
              <a:t>Living Churchyards </a:t>
            </a:r>
            <a:r>
              <a:rPr lang="en-GB" sz="3100" dirty="0"/>
              <a:t>&amp; </a:t>
            </a:r>
            <a:r>
              <a:rPr lang="en-GB" sz="3100" dirty="0">
                <a:hlinkClick r:id="rId8"/>
              </a:rPr>
              <a:t>Caring For God’s Acre </a:t>
            </a:r>
            <a:r>
              <a:rPr lang="en-GB" sz="3100" dirty="0"/>
              <a:t>(BD)</a:t>
            </a:r>
          </a:p>
          <a:p>
            <a:pPr marL="514350" indent="-514350">
              <a:buFont typeface="+mj-lt"/>
              <a:buAutoNum type="arabicPeriod"/>
            </a:pPr>
            <a:r>
              <a:rPr lang="en-GB" sz="3100" dirty="0">
                <a:hlinkClick r:id="rId9"/>
              </a:rPr>
              <a:t>CPRE Competition </a:t>
            </a:r>
            <a:r>
              <a:rPr lang="en-GB" sz="3100" dirty="0"/>
              <a:t>(BD)</a:t>
            </a:r>
          </a:p>
          <a:p>
            <a:pPr marL="514350" indent="-514350">
              <a:buFont typeface="+mj-lt"/>
              <a:buAutoNum type="arabicPeriod"/>
            </a:pPr>
            <a:r>
              <a:rPr lang="en-GB" sz="3100" dirty="0">
                <a:hlinkClick r:id="rId10"/>
              </a:rPr>
              <a:t>Love Your Burial Ground Week </a:t>
            </a:r>
            <a:r>
              <a:rPr lang="en-GB" sz="3100" dirty="0"/>
              <a:t>(BD)</a:t>
            </a:r>
          </a:p>
          <a:p>
            <a:pPr marL="514350" indent="-514350">
              <a:buFont typeface="+mj-lt"/>
              <a:buAutoNum type="arabicPeriod"/>
            </a:pPr>
            <a:r>
              <a:rPr lang="en-GB" sz="3100" dirty="0">
                <a:hlinkClick r:id="rId11"/>
              </a:rPr>
              <a:t>Energy </a:t>
            </a:r>
            <a:r>
              <a:rPr lang="en-GB" sz="3100" dirty="0" err="1">
                <a:hlinkClick r:id="rId11"/>
              </a:rPr>
              <a:t>Footprinting</a:t>
            </a:r>
            <a:r>
              <a:rPr lang="en-GB" sz="3100" dirty="0">
                <a:hlinkClick r:id="rId11"/>
              </a:rPr>
              <a:t> Tool(kit)</a:t>
            </a:r>
            <a:endParaRPr lang="en-GB" sz="3100" dirty="0"/>
          </a:p>
          <a:p>
            <a:pPr marL="514350" indent="-514350">
              <a:buFont typeface="+mj-lt"/>
              <a:buAutoNum type="arabicPeriod"/>
            </a:pPr>
            <a:r>
              <a:rPr lang="en-GB" sz="3100" dirty="0">
                <a:hlinkClick r:id="rId12"/>
              </a:rPr>
              <a:t>Offsetting</a:t>
            </a:r>
            <a:r>
              <a:rPr lang="en-GB" sz="3100" dirty="0"/>
              <a:t> (CC)</a:t>
            </a:r>
          </a:p>
          <a:p>
            <a:pPr marL="514350" indent="-514350">
              <a:buFont typeface="+mj-lt"/>
              <a:buAutoNum type="arabicPeriod"/>
            </a:pPr>
            <a:r>
              <a:rPr lang="en-GB" sz="3100" dirty="0">
                <a:hlinkClick r:id="rId13"/>
              </a:rPr>
              <a:t>Fairtrade</a:t>
            </a:r>
            <a:r>
              <a:rPr lang="en-GB" sz="3100" dirty="0"/>
              <a:t> &amp; local food (CC, BD)</a:t>
            </a:r>
          </a:p>
          <a:p>
            <a:pPr marL="514350" indent="-514350">
              <a:buFont typeface="+mj-lt"/>
              <a:buAutoNum type="arabicPeriod"/>
            </a:pPr>
            <a:r>
              <a:rPr lang="en-GB" sz="3100" dirty="0">
                <a:hlinkClick r:id="rId14"/>
              </a:rPr>
              <a:t>Campaign</a:t>
            </a:r>
            <a:r>
              <a:rPr lang="en-GB" sz="3100" dirty="0"/>
              <a:t> / </a:t>
            </a:r>
            <a:r>
              <a:rPr lang="en-GB" sz="3100" dirty="0">
                <a:hlinkClick r:id="rId15"/>
              </a:rPr>
              <a:t>support</a:t>
            </a:r>
            <a:r>
              <a:rPr lang="en-GB" sz="3100" dirty="0"/>
              <a:t> groups</a:t>
            </a:r>
          </a:p>
          <a:p>
            <a:pPr marL="514350" indent="-514350">
              <a:buFont typeface="+mj-lt"/>
              <a:buAutoNum type="arabicPeriod"/>
            </a:pPr>
            <a:r>
              <a:rPr lang="en-GB" sz="3100" dirty="0">
                <a:hlinkClick r:id="rId16"/>
              </a:rPr>
              <a:t>Books, </a:t>
            </a:r>
            <a:r>
              <a:rPr lang="en-GB" sz="3100" dirty="0" err="1">
                <a:hlinkClick r:id="rId16"/>
              </a:rPr>
              <a:t>powerpoints</a:t>
            </a:r>
            <a:r>
              <a:rPr lang="en-GB" sz="3100" dirty="0">
                <a:hlinkClick r:id="rId16"/>
              </a:rPr>
              <a:t>, courses, websites</a:t>
            </a:r>
            <a:r>
              <a:rPr lang="en-GB" sz="3100" dirty="0"/>
              <a:t> (all)</a:t>
            </a:r>
          </a:p>
          <a:p>
            <a:pPr marL="514350" indent="-514350">
              <a:buFont typeface="+mj-lt"/>
              <a:buAutoNum type="arabicPeriod"/>
            </a:pPr>
            <a:r>
              <a:rPr lang="en-GB" sz="3100" dirty="0"/>
              <a:t>Worship – </a:t>
            </a:r>
            <a:r>
              <a:rPr lang="en-GB" sz="3100" dirty="0">
                <a:hlinkClick r:id="rId17"/>
              </a:rPr>
              <a:t>Liturgy</a:t>
            </a:r>
            <a:r>
              <a:rPr lang="en-GB" sz="3100" dirty="0"/>
              <a:t>, </a:t>
            </a:r>
            <a:r>
              <a:rPr lang="en-GB" sz="3100" dirty="0" err="1">
                <a:hlinkClick r:id="rId18"/>
              </a:rPr>
              <a:t>Doxecology</a:t>
            </a:r>
            <a:r>
              <a:rPr lang="en-GB" sz="3100" dirty="0"/>
              <a:t>, </a:t>
            </a:r>
            <a:r>
              <a:rPr lang="en-GB" sz="3100" dirty="0">
                <a:hlinkClick r:id="rId19"/>
              </a:rPr>
              <a:t>Climate Sunday </a:t>
            </a:r>
            <a:r>
              <a:rPr lang="en-GB" sz="3100" dirty="0"/>
              <a:t>, COP26 (BD, CC)</a:t>
            </a:r>
          </a:p>
          <a:p>
            <a:pPr marL="514350" indent="-514350">
              <a:buFont typeface="+mj-lt"/>
              <a:buAutoNum type="arabicPeriod"/>
            </a:pPr>
            <a:r>
              <a:rPr lang="en-GB" sz="3100" dirty="0"/>
              <a:t>You! - Please share via Diocese Community </a:t>
            </a:r>
            <a:r>
              <a:rPr lang="en-GB" sz="3100" dirty="0" err="1"/>
              <a:t>facebook</a:t>
            </a:r>
            <a:r>
              <a:rPr lang="en-GB" sz="3100" dirty="0">
                <a:hlinkClick r:id="rId20"/>
              </a:rPr>
              <a:t> group </a:t>
            </a:r>
            <a:r>
              <a:rPr lang="en-GB" sz="3100" dirty="0" err="1"/>
              <a:t>etc</a:t>
            </a:r>
            <a:r>
              <a:rPr lang="en-GB" sz="3100" dirty="0"/>
              <a:t> or </a:t>
            </a:r>
            <a:r>
              <a:rPr lang="en-GB" sz="3100" dirty="0">
                <a:hlinkClick r:id="rId21"/>
              </a:rPr>
              <a:t>chris.keppie@exeter.anglican.org</a:t>
            </a:r>
            <a:endParaRPr lang="en-GB" dirty="0"/>
          </a:p>
          <a:p>
            <a:pPr marL="0" indent="0">
              <a:buNone/>
            </a:pPr>
            <a:endParaRPr lang="en-GB" sz="1400" dirty="0"/>
          </a:p>
          <a:p>
            <a:pPr marL="514350" indent="-514350">
              <a:buFont typeface="+mj-lt"/>
              <a:buAutoNum type="arabicPeriod"/>
            </a:pPr>
            <a:endParaRPr lang="en-GB" dirty="0"/>
          </a:p>
        </p:txBody>
      </p:sp>
    </p:spTree>
    <p:extLst>
      <p:ext uri="{BB962C8B-B14F-4D97-AF65-F5344CB8AC3E}">
        <p14:creationId xmlns:p14="http://schemas.microsoft.com/office/powerpoint/2010/main" val="45407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1b. Other world leaders</a:t>
            </a:r>
          </a:p>
        </p:txBody>
      </p:sp>
      <p:sp>
        <p:nvSpPr>
          <p:cNvPr id="3" name="Content Placeholder 2"/>
          <p:cNvSpPr>
            <a:spLocks noGrp="1"/>
          </p:cNvSpPr>
          <p:nvPr>
            <p:ph idx="1"/>
          </p:nvPr>
        </p:nvSpPr>
        <p:spPr/>
        <p:txBody>
          <a:bodyPr>
            <a:normAutofit fontScale="85000" lnSpcReduction="20000"/>
          </a:bodyPr>
          <a:lstStyle/>
          <a:p>
            <a:r>
              <a:rPr lang="en-GB" dirty="0"/>
              <a:t>Joe Biden, 20/1/21: Day 1 – “Climate Day at the White House” </a:t>
            </a:r>
          </a:p>
          <a:p>
            <a:pPr lvl="1"/>
            <a:r>
              <a:rPr lang="en-GB" dirty="0"/>
              <a:t>National security &amp; foreign policy priorities</a:t>
            </a:r>
          </a:p>
          <a:p>
            <a:pPr lvl="1"/>
            <a:r>
              <a:rPr lang="en-GB" dirty="0"/>
              <a:t>Climate change “existential” executive orders</a:t>
            </a:r>
          </a:p>
          <a:p>
            <a:pPr lvl="1"/>
            <a:r>
              <a:rPr lang="en-GB" dirty="0" err="1"/>
              <a:t>rejoins</a:t>
            </a:r>
            <a:r>
              <a:rPr lang="en-GB" dirty="0"/>
              <a:t> Paris Climate Accord, cancels oil pipeline, reverses 100+ other actions</a:t>
            </a:r>
          </a:p>
          <a:p>
            <a:pPr marL="914400" lvl="2" indent="0">
              <a:buNone/>
            </a:pPr>
            <a:r>
              <a:rPr lang="en-GB" sz="1400" dirty="0">
                <a:hlinkClick r:id="rId2"/>
              </a:rPr>
              <a:t>https://www.bbc.co.uk/news/world-us-canada-55829189</a:t>
            </a:r>
            <a:r>
              <a:rPr lang="en-GB" sz="1400" dirty="0"/>
              <a:t> </a:t>
            </a:r>
          </a:p>
          <a:p>
            <a:r>
              <a:rPr lang="en-GB" dirty="0"/>
              <a:t>Boris Johnson, 12/12/20</a:t>
            </a:r>
          </a:p>
          <a:p>
            <a:pPr marL="457200" lvl="1" indent="0">
              <a:buNone/>
            </a:pPr>
            <a:r>
              <a:rPr lang="en-GB" i="1" dirty="0"/>
              <a:t>“Climate change is a challenge far worse, far more destructive, even than coronavirus” </a:t>
            </a:r>
            <a:endParaRPr lang="en-GB" sz="1400" i="1" dirty="0"/>
          </a:p>
          <a:p>
            <a:pPr marL="914400" lvl="2" indent="0">
              <a:buNone/>
            </a:pPr>
            <a:r>
              <a:rPr lang="en-GB" sz="1400" dirty="0">
                <a:hlinkClick r:id="rId3"/>
              </a:rPr>
              <a:t>https://www.youtube.com/watch?v=gbngpksJaOA</a:t>
            </a:r>
            <a:r>
              <a:rPr lang="en-GB" sz="1400" dirty="0"/>
              <a:t> </a:t>
            </a:r>
          </a:p>
          <a:p>
            <a:r>
              <a:rPr lang="en-GB" dirty="0"/>
              <a:t>David Attenborough, UN Climate Talks 2018</a:t>
            </a:r>
          </a:p>
          <a:p>
            <a:pPr marL="457200" lvl="1" indent="0">
              <a:buNone/>
            </a:pPr>
            <a:r>
              <a:rPr lang="en-GB" i="1" dirty="0"/>
              <a:t>“We are facing a man-made disaster on a global scale. Our greatest threat in thousands of years”</a:t>
            </a:r>
          </a:p>
          <a:p>
            <a:r>
              <a:rPr lang="en-GB" dirty="0"/>
              <a:t>NFU Deputy President, Stuart Roberts, 2021</a:t>
            </a:r>
          </a:p>
          <a:p>
            <a:pPr marL="457200" lvl="1" indent="0">
              <a:buNone/>
            </a:pPr>
            <a:r>
              <a:rPr lang="en-GB" sz="2100" b="1" i="1" dirty="0"/>
              <a:t>“</a:t>
            </a:r>
            <a:r>
              <a:rPr lang="en-GB" sz="2100" i="1" dirty="0"/>
              <a:t>Our goal of net zero agriculture by 2040 means the industry as a whole being a net zero contributor to climate change. It is a challenge but by coming together to encourage progress it can be done, and it will also help improve our business resilience as well as our environment” </a:t>
            </a:r>
          </a:p>
          <a:p>
            <a:pPr marL="914400" lvl="2" indent="0">
              <a:buNone/>
            </a:pPr>
            <a:r>
              <a:rPr lang="en-GB" sz="1400" dirty="0">
                <a:hlinkClick r:id="rId4"/>
              </a:rPr>
              <a:t>https://www.nfuonline.com/cross-sector/environment/climate-change/climate-change-must-read/26-ways-farmers-are-doing-their-bit-for-net-zero/</a:t>
            </a:r>
            <a:r>
              <a:rPr lang="en-GB" sz="1400" dirty="0"/>
              <a:t> </a:t>
            </a:r>
          </a:p>
          <a:p>
            <a:pPr marL="457200" lvl="1" indent="0">
              <a:buNone/>
            </a:pPr>
            <a:endParaRPr lang="en-GB" dirty="0"/>
          </a:p>
          <a:p>
            <a:pPr lvl="1"/>
            <a:endParaRPr lang="en-GB" dirty="0"/>
          </a:p>
          <a:p>
            <a:pPr marL="0" indent="0">
              <a:buNone/>
            </a:pPr>
            <a:endParaRPr lang="en-GB" dirty="0"/>
          </a:p>
          <a:p>
            <a:endParaRPr lang="en-GB" dirty="0"/>
          </a:p>
        </p:txBody>
      </p:sp>
    </p:spTree>
    <p:extLst>
      <p:ext uri="{BB962C8B-B14F-4D97-AF65-F5344CB8AC3E}">
        <p14:creationId xmlns:p14="http://schemas.microsoft.com/office/powerpoint/2010/main" val="18344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1b. Continued… Christmas Present </a:t>
            </a:r>
            <a:br>
              <a:rPr lang="en-GB" dirty="0"/>
            </a:br>
            <a:r>
              <a:rPr lang="en-GB" dirty="0"/>
              <a:t>(&amp; A Perfect Planet, 2021)</a:t>
            </a:r>
          </a:p>
        </p:txBody>
      </p:sp>
      <p:sp>
        <p:nvSpPr>
          <p:cNvPr id="8" name="Text Placeholder 7"/>
          <p:cNvSpPr>
            <a:spLocks noGrp="1"/>
          </p:cNvSpPr>
          <p:nvPr>
            <p:ph type="body" idx="1"/>
          </p:nvPr>
        </p:nvSpPr>
        <p:spPr/>
        <p:txBody>
          <a:bodyPr/>
          <a:lstStyle/>
          <a:p>
            <a:r>
              <a:rPr lang="en-GB" dirty="0"/>
              <a:t>David Attenborough #2, 2020</a:t>
            </a:r>
          </a:p>
        </p:txBody>
      </p:sp>
      <p:sp>
        <p:nvSpPr>
          <p:cNvPr id="9" name="Content Placeholder 8"/>
          <p:cNvSpPr>
            <a:spLocks noGrp="1"/>
          </p:cNvSpPr>
          <p:nvPr>
            <p:ph sz="half" idx="2"/>
          </p:nvPr>
        </p:nvSpPr>
        <p:spPr>
          <a:xfrm>
            <a:off x="839788" y="2505075"/>
            <a:ext cx="5865812" cy="3684588"/>
          </a:xfrm>
        </p:spPr>
        <p:txBody>
          <a:bodyPr>
            <a:normAutofit fontScale="85000" lnSpcReduction="20000"/>
          </a:bodyPr>
          <a:lstStyle/>
          <a:p>
            <a:pPr marL="457200" lvl="1" indent="0">
              <a:buNone/>
            </a:pPr>
            <a:r>
              <a:rPr lang="en-GB" i="1" dirty="0"/>
              <a:t>“This is the true tragedy of our time: the spiralling decline of our planet’s </a:t>
            </a:r>
            <a:r>
              <a:rPr lang="en-GB" b="1" i="1" dirty="0"/>
              <a:t>biodiversity</a:t>
            </a:r>
            <a:r>
              <a:rPr lang="en-GB" i="1" dirty="0"/>
              <a:t>… it could ultimately lead to the destabilisation and collapse of everything we rely upon… The natural world is fading. The evidence is all around… </a:t>
            </a:r>
            <a:r>
              <a:rPr lang="en-GB" b="1" i="1" dirty="0"/>
              <a:t>It will lead to our destruction</a:t>
            </a:r>
            <a:r>
              <a:rPr lang="en-GB" i="1" dirty="0"/>
              <a:t>.”</a:t>
            </a:r>
          </a:p>
          <a:p>
            <a:pPr marL="457200" lvl="1" indent="0">
              <a:buNone/>
            </a:pPr>
            <a:endParaRPr lang="en-GB" dirty="0"/>
          </a:p>
          <a:p>
            <a:pPr marL="457200" lvl="1" indent="0">
              <a:buNone/>
            </a:pPr>
            <a:r>
              <a:rPr lang="en-GB" dirty="0"/>
              <a:t>In his lifetime (since 1930s), loss of</a:t>
            </a:r>
          </a:p>
          <a:p>
            <a:pPr lvl="2"/>
            <a:r>
              <a:rPr lang="en-GB" dirty="0"/>
              <a:t>70% of world’s wildlife population totals (not species) </a:t>
            </a:r>
          </a:p>
          <a:p>
            <a:pPr lvl="2"/>
            <a:r>
              <a:rPr lang="en-GB" dirty="0"/>
              <a:t>In UK 500+ species lost </a:t>
            </a:r>
          </a:p>
          <a:p>
            <a:pPr lvl="2"/>
            <a:r>
              <a:rPr lang="en-GB" dirty="0"/>
              <a:t>97% flower-rich meadows since 1930s..</a:t>
            </a:r>
          </a:p>
          <a:p>
            <a:pPr marL="457200" lvl="1" indent="0">
              <a:buNone/>
            </a:pPr>
            <a:endParaRPr lang="en-GB" dirty="0"/>
          </a:p>
          <a:p>
            <a:pPr marL="457200" lvl="1" indent="0">
              <a:buNone/>
            </a:pPr>
            <a:r>
              <a:rPr lang="en-GB" i="1" dirty="0"/>
              <a:t>“…Yet there is still time…”</a:t>
            </a:r>
          </a:p>
        </p:txBody>
      </p:sp>
      <p:pic>
        <p:nvPicPr>
          <p:cNvPr id="14" name="Content Placeholder 1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382074" y="1440733"/>
            <a:ext cx="3561698" cy="4748930"/>
          </a:xfrm>
        </p:spPr>
      </p:pic>
    </p:spTree>
    <p:extLst>
      <p:ext uri="{BB962C8B-B14F-4D97-AF65-F5344CB8AC3E}">
        <p14:creationId xmlns:p14="http://schemas.microsoft.com/office/powerpoint/2010/main" val="385008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1c. Context – Churches</a:t>
            </a:r>
          </a:p>
        </p:txBody>
      </p:sp>
      <p:sp>
        <p:nvSpPr>
          <p:cNvPr id="3" name="Content Placeholder 2"/>
          <p:cNvSpPr>
            <a:spLocks noGrp="1"/>
          </p:cNvSpPr>
          <p:nvPr>
            <p:ph idx="1"/>
          </p:nvPr>
        </p:nvSpPr>
        <p:spPr/>
        <p:txBody>
          <a:bodyPr>
            <a:normAutofit fontScale="32500" lnSpcReduction="20000"/>
          </a:bodyPr>
          <a:lstStyle/>
          <a:p>
            <a:pPr marL="0" indent="0">
              <a:buNone/>
            </a:pPr>
            <a:r>
              <a:rPr lang="en-GB" sz="4000" dirty="0">
                <a:hlinkClick r:id="rId2"/>
              </a:rPr>
              <a:t>Dave Bookless</a:t>
            </a:r>
            <a:r>
              <a:rPr lang="en-GB" sz="4000" dirty="0"/>
              <a:t>,  A Rocha International (Director of Theology),  </a:t>
            </a:r>
            <a:r>
              <a:rPr lang="en-GB" sz="4000" dirty="0" err="1"/>
              <a:t>CofE</a:t>
            </a:r>
            <a:r>
              <a:rPr lang="en-GB" sz="4000" dirty="0"/>
              <a:t> Environment Working Group, World Evangelical Alliance Creation Care Network etc. </a:t>
            </a:r>
          </a:p>
          <a:p>
            <a:pPr marL="0" indent="0">
              <a:buNone/>
            </a:pPr>
            <a:r>
              <a:rPr lang="en-GB" sz="4000" dirty="0"/>
              <a:t>45 min brilliant presentation at Arthur Rank Rural Officers Gathering, Nov 2020: </a:t>
            </a:r>
            <a:r>
              <a:rPr lang="en-GB" sz="4000" dirty="0">
                <a:hlinkClick r:id="rId3"/>
              </a:rPr>
              <a:t>https://youtu.be/jDcxM7Ymt2M</a:t>
            </a:r>
            <a:r>
              <a:rPr lang="en-GB" sz="4000" dirty="0"/>
              <a:t> </a:t>
            </a:r>
          </a:p>
          <a:p>
            <a:pPr marL="0" indent="0">
              <a:buNone/>
            </a:pPr>
            <a:endParaRPr lang="en-GB" sz="4000" dirty="0"/>
          </a:p>
          <a:p>
            <a:r>
              <a:rPr lang="en-GB" sz="4000" dirty="0"/>
              <a:t>“Perfect Storm” of related crises (all current + projected increase)</a:t>
            </a:r>
          </a:p>
          <a:p>
            <a:pPr lvl="1">
              <a:buFont typeface="Courier New" panose="02070309020205020404" pitchFamily="49" charset="0"/>
              <a:buChar char="o"/>
            </a:pPr>
            <a:r>
              <a:rPr lang="en-GB" sz="4000" dirty="0"/>
              <a:t>Biodiversity loss </a:t>
            </a:r>
          </a:p>
          <a:p>
            <a:pPr lvl="1">
              <a:buFont typeface="Courier New" panose="02070309020205020404" pitchFamily="49" charset="0"/>
              <a:buChar char="o"/>
            </a:pPr>
            <a:r>
              <a:rPr lang="en-GB" sz="4000" dirty="0"/>
              <a:t>Climate change </a:t>
            </a:r>
          </a:p>
          <a:p>
            <a:pPr lvl="1">
              <a:buFont typeface="Courier New" panose="02070309020205020404" pitchFamily="49" charset="0"/>
              <a:buChar char="o"/>
            </a:pPr>
            <a:r>
              <a:rPr lang="en-GB" sz="4000" dirty="0"/>
              <a:t>Soil erosion, desertification, infertility</a:t>
            </a:r>
          </a:p>
          <a:p>
            <a:pPr lvl="1">
              <a:buFont typeface="Courier New" panose="02070309020205020404" pitchFamily="49" charset="0"/>
              <a:buChar char="o"/>
            </a:pPr>
            <a:r>
              <a:rPr lang="en-GB" sz="4000" dirty="0"/>
              <a:t>Water scarcity</a:t>
            </a:r>
          </a:p>
          <a:p>
            <a:pPr lvl="1">
              <a:buFont typeface="Courier New" panose="02070309020205020404" pitchFamily="49" charset="0"/>
              <a:buChar char="o"/>
            </a:pPr>
            <a:r>
              <a:rPr lang="en-GB" sz="4000" dirty="0"/>
              <a:t>Meat eating (96% of animal biomass is humanity/human’s livestock-60%) – only 4% wild. </a:t>
            </a:r>
          </a:p>
          <a:p>
            <a:pPr lvl="1">
              <a:buFont typeface="Courier New" panose="02070309020205020404" pitchFamily="49" charset="0"/>
              <a:buChar char="o"/>
            </a:pPr>
            <a:r>
              <a:rPr lang="en-GB" sz="4000" dirty="0"/>
              <a:t>Huge population growth </a:t>
            </a:r>
          </a:p>
          <a:p>
            <a:pPr lvl="1">
              <a:buFont typeface="Courier New" panose="02070309020205020404" pitchFamily="49" charset="0"/>
              <a:buChar char="o"/>
            </a:pPr>
            <a:r>
              <a:rPr lang="en-GB" sz="4000" dirty="0"/>
              <a:t>Related famine, wars, alien introductions/diseases, market failures, mental health (suicide ‘epidemic’ in Indian agriculture)  </a:t>
            </a:r>
          </a:p>
          <a:p>
            <a:pPr>
              <a:buFont typeface="Courier New" panose="02070309020205020404" pitchFamily="49" charset="0"/>
              <a:buChar char="o"/>
            </a:pPr>
            <a:r>
              <a:rPr lang="en-GB" sz="4000" dirty="0"/>
              <a:t>Importance of Land</a:t>
            </a:r>
          </a:p>
          <a:p>
            <a:pPr lvl="1">
              <a:buFont typeface="Courier New" panose="02070309020205020404" pitchFamily="49" charset="0"/>
              <a:buChar char="o"/>
            </a:pPr>
            <a:r>
              <a:rPr lang="en-GB" sz="4000" dirty="0"/>
              <a:t>29 of 46 promises to OT patriarchs are about land (von Rad). “Relationship to God and relationship to land are inseparable – shocking to many urban </a:t>
            </a:r>
            <a:r>
              <a:rPr lang="en-GB" sz="4000" dirty="0" err="1"/>
              <a:t>ordinands</a:t>
            </a:r>
            <a:r>
              <a:rPr lang="en-GB" sz="4000" dirty="0"/>
              <a:t> - we’ve over individualised and over spiritualised the gospel”. </a:t>
            </a:r>
            <a:r>
              <a:rPr lang="en-GB" sz="4000" dirty="0" err="1"/>
              <a:t>Bruegemann’s</a:t>
            </a:r>
            <a:r>
              <a:rPr lang="en-GB" sz="4000" dirty="0"/>
              <a:t> </a:t>
            </a:r>
            <a:r>
              <a:rPr lang="en-GB" sz="4000" i="1" dirty="0"/>
              <a:t>The Land.</a:t>
            </a:r>
            <a:r>
              <a:rPr lang="en-GB" sz="4000" dirty="0"/>
              <a:t> “Earth groaning” (Romans 8). Not </a:t>
            </a:r>
            <a:r>
              <a:rPr lang="en-GB" sz="4000" dirty="0" err="1"/>
              <a:t>gaia</a:t>
            </a:r>
            <a:r>
              <a:rPr lang="en-GB" sz="4000" dirty="0"/>
              <a:t> worship… but so much anthropomorphic imagery of land in the bible.</a:t>
            </a:r>
          </a:p>
          <a:p>
            <a:pPr>
              <a:buFont typeface="Courier New" panose="02070309020205020404" pitchFamily="49" charset="0"/>
              <a:buChar char="o"/>
            </a:pPr>
            <a:r>
              <a:rPr lang="en-GB" sz="4000" dirty="0"/>
              <a:t>Not just about us!</a:t>
            </a:r>
          </a:p>
          <a:p>
            <a:pPr lvl="1">
              <a:buFont typeface="Courier New" panose="02070309020205020404" pitchFamily="49" charset="0"/>
              <a:buChar char="o"/>
            </a:pPr>
            <a:r>
              <a:rPr lang="en-GB" sz="4000" i="1" dirty="0"/>
              <a:t>“The earth is the Lord’s and everything in it”</a:t>
            </a:r>
            <a:r>
              <a:rPr lang="en-GB" sz="4000" dirty="0"/>
              <a:t> (Psalm 24) ‘We are leaseholders not freeholders’. ‘Dominion’ profoundly misinterpreted.</a:t>
            </a:r>
          </a:p>
          <a:p>
            <a:pPr lvl="1">
              <a:buFont typeface="Courier New" panose="02070309020205020404" pitchFamily="49" charset="0"/>
              <a:buChar char="o"/>
            </a:pPr>
            <a:r>
              <a:rPr lang="en-GB" sz="4000" dirty="0"/>
              <a:t>The Ark: so many species rescued, </a:t>
            </a:r>
            <a:r>
              <a:rPr lang="en-GB" sz="4000" dirty="0" err="1"/>
              <a:t>incl</a:t>
            </a:r>
            <a:r>
              <a:rPr lang="en-GB" sz="4000" dirty="0"/>
              <a:t> those inedible or ‘unclean’ – regardless of use for humanity, all creation is intrinsically valuable </a:t>
            </a:r>
          </a:p>
          <a:p>
            <a:pPr lvl="1">
              <a:buFont typeface="Courier New" panose="02070309020205020404" pitchFamily="49" charset="0"/>
              <a:buChar char="o"/>
            </a:pPr>
            <a:endParaRPr lang="en-GB" dirty="0"/>
          </a:p>
          <a:p>
            <a:pPr lvl="1"/>
            <a:endParaRPr lang="en-GB" dirty="0"/>
          </a:p>
          <a:p>
            <a:pPr marL="457200" lvl="1" indent="0">
              <a:buNone/>
            </a:pPr>
            <a:endParaRPr lang="en-GB" dirty="0"/>
          </a:p>
          <a:p>
            <a:pPr lvl="1"/>
            <a:endParaRPr lang="en-GB" sz="2000" i="1" dirty="0"/>
          </a:p>
          <a:p>
            <a:pPr marL="0" indent="0">
              <a:buNone/>
            </a:pPr>
            <a:endParaRPr lang="en-GB" dirty="0"/>
          </a:p>
        </p:txBody>
      </p:sp>
    </p:spTree>
    <p:extLst>
      <p:ext uri="{BB962C8B-B14F-4D97-AF65-F5344CB8AC3E}">
        <p14:creationId xmlns:p14="http://schemas.microsoft.com/office/powerpoint/2010/main" val="5026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1c. Context – Churches</a:t>
            </a:r>
          </a:p>
        </p:txBody>
      </p:sp>
      <p:sp>
        <p:nvSpPr>
          <p:cNvPr id="3" name="Content Placeholder 2"/>
          <p:cNvSpPr>
            <a:spLocks noGrp="1"/>
          </p:cNvSpPr>
          <p:nvPr>
            <p:ph idx="1"/>
          </p:nvPr>
        </p:nvSpPr>
        <p:spPr/>
        <p:txBody>
          <a:bodyPr>
            <a:normAutofit fontScale="92500" lnSpcReduction="20000"/>
          </a:bodyPr>
          <a:lstStyle/>
          <a:p>
            <a:r>
              <a:rPr lang="en-GB" dirty="0"/>
              <a:t>Pope Francis, 2015 - </a:t>
            </a:r>
            <a:r>
              <a:rPr lang="en-GB" dirty="0" err="1">
                <a:hlinkClick r:id="rId2"/>
              </a:rPr>
              <a:t>Laudato</a:t>
            </a:r>
            <a:r>
              <a:rPr lang="en-GB" dirty="0">
                <a:hlinkClick r:id="rId2"/>
              </a:rPr>
              <a:t> Si </a:t>
            </a:r>
            <a:endParaRPr lang="en-GB" dirty="0"/>
          </a:p>
          <a:p>
            <a:pPr lvl="1">
              <a:buFont typeface="Courier New" panose="02070309020205020404" pitchFamily="49" charset="0"/>
              <a:buChar char="o"/>
            </a:pPr>
            <a:r>
              <a:rPr lang="en-GB" dirty="0"/>
              <a:t>Referencing St Francis, for whom our common home is like a ‘sister’; as all creatures brothers and sister</a:t>
            </a:r>
          </a:p>
          <a:p>
            <a:pPr lvl="1">
              <a:buFont typeface="Courier New" panose="02070309020205020404" pitchFamily="49" charset="0"/>
              <a:buChar char="o"/>
            </a:pPr>
            <a:r>
              <a:rPr lang="en-GB" i="1" dirty="0"/>
              <a:t>“This sister now cries out to us because of the harm we have inflicted on her by our irresponsible use and abuse of the goods with which God has endowed her...</a:t>
            </a:r>
          </a:p>
          <a:p>
            <a:pPr lvl="1">
              <a:buFont typeface="Courier New" panose="02070309020205020404" pitchFamily="49" charset="0"/>
              <a:buChar char="o"/>
            </a:pPr>
            <a:r>
              <a:rPr lang="en-GB" i="1" dirty="0"/>
              <a:t>“Francis shows us just how inseparable the bond is between concern for nature, justice for the poor, commitment to society, and interior peace”</a:t>
            </a:r>
          </a:p>
          <a:p>
            <a:r>
              <a:rPr lang="en-GB" dirty="0"/>
              <a:t>Broad denominations’ </a:t>
            </a:r>
            <a:r>
              <a:rPr lang="en-GB" dirty="0" err="1"/>
              <a:t>EcoChurches</a:t>
            </a:r>
            <a:r>
              <a:rPr lang="en-GB" dirty="0"/>
              <a:t> (&amp; Synagogues &amp; Mosques) &amp; fossil fuel di(sin)vestment, </a:t>
            </a:r>
            <a:r>
              <a:rPr lang="en-GB" dirty="0" err="1"/>
              <a:t>etc</a:t>
            </a:r>
            <a:endParaRPr lang="en-GB" dirty="0"/>
          </a:p>
          <a:p>
            <a:r>
              <a:rPr lang="en-GB" dirty="0"/>
              <a:t>++Justin </a:t>
            </a:r>
            <a:r>
              <a:rPr lang="en-GB" dirty="0" err="1"/>
              <a:t>Welby</a:t>
            </a:r>
            <a:r>
              <a:rPr lang="en-GB" dirty="0"/>
              <a:t>, Oct 2019 – Environment Working Group paper; LiveLent2020</a:t>
            </a:r>
          </a:p>
          <a:p>
            <a:pPr lvl="1">
              <a:buFont typeface="Courier New" panose="02070309020205020404" pitchFamily="49" charset="0"/>
              <a:buChar char="o"/>
            </a:pPr>
            <a:r>
              <a:rPr lang="en-GB" i="1" dirty="0"/>
              <a:t>“It’s our </a:t>
            </a:r>
            <a:r>
              <a:rPr lang="en-GB" b="1" i="1" dirty="0"/>
              <a:t>sacred duty </a:t>
            </a:r>
            <a:r>
              <a:rPr lang="en-GB" i="1" dirty="0"/>
              <a:t>to protect the natural world we’ve so generously been given, as well as </a:t>
            </a:r>
            <a:r>
              <a:rPr lang="en-GB" b="1" i="1" dirty="0"/>
              <a:t>our neighbours around the world who will be first and worst affected</a:t>
            </a:r>
            <a:r>
              <a:rPr lang="en-GB" i="1" dirty="0"/>
              <a:t>. Without swift decisive action the consequences of climate change will be devastating.”</a:t>
            </a:r>
          </a:p>
        </p:txBody>
      </p:sp>
    </p:spTree>
    <p:extLst>
      <p:ext uri="{BB962C8B-B14F-4D97-AF65-F5344CB8AC3E}">
        <p14:creationId xmlns:p14="http://schemas.microsoft.com/office/powerpoint/2010/main" val="161570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1c. Context – Churches cont.</a:t>
            </a:r>
          </a:p>
        </p:txBody>
      </p:sp>
      <p:sp>
        <p:nvSpPr>
          <p:cNvPr id="3" name="Content Placeholder 2"/>
          <p:cNvSpPr>
            <a:spLocks noGrp="1"/>
          </p:cNvSpPr>
          <p:nvPr>
            <p:ph idx="1"/>
          </p:nvPr>
        </p:nvSpPr>
        <p:spPr/>
        <p:txBody>
          <a:bodyPr/>
          <a:lstStyle/>
          <a:p>
            <a:pPr marL="0" indent="0">
              <a:buNone/>
            </a:pPr>
            <a:r>
              <a:rPr lang="en-GB" dirty="0" err="1"/>
              <a:t>CofE</a:t>
            </a:r>
            <a:r>
              <a:rPr lang="en-GB" dirty="0"/>
              <a:t> </a:t>
            </a:r>
            <a:r>
              <a:rPr lang="en-GB" dirty="0">
                <a:hlinkClick r:id="rId2"/>
              </a:rPr>
              <a:t>General Synod</a:t>
            </a:r>
            <a:r>
              <a:rPr lang="en-GB" dirty="0"/>
              <a:t>, Feb 2020</a:t>
            </a:r>
          </a:p>
          <a:p>
            <a:pPr marL="457200" lvl="1" indent="0">
              <a:buNone/>
            </a:pPr>
            <a:r>
              <a:rPr lang="en-GB" dirty="0"/>
              <a:t>Resolved: </a:t>
            </a:r>
          </a:p>
          <a:p>
            <a:pPr marL="914400" lvl="2" indent="0">
              <a:buNone/>
            </a:pPr>
            <a:r>
              <a:rPr lang="en-GB" dirty="0"/>
              <a:t>“</a:t>
            </a:r>
            <a:r>
              <a:rPr lang="en-GB" i="1" dirty="0"/>
              <a:t>that this Synod, recognising that the </a:t>
            </a:r>
            <a:r>
              <a:rPr lang="en-GB" b="1" i="1" dirty="0"/>
              <a:t>global climate emergency is a crisis for God’s creation, and a fundamental injustice</a:t>
            </a:r>
            <a:r>
              <a:rPr lang="en-GB" dirty="0"/>
              <a:t>… </a:t>
            </a:r>
            <a:r>
              <a:rPr lang="en-GB" i="1" dirty="0"/>
              <a:t>call upon all parts of the Church of England, </a:t>
            </a:r>
            <a:r>
              <a:rPr lang="en-GB" b="1" i="1" dirty="0"/>
              <a:t>including parishes</a:t>
            </a:r>
            <a:r>
              <a:rPr lang="en-GB" i="1" dirty="0"/>
              <a:t>, Bishop Mission Orders, education institutions, dioceses, cathedrals, and the National Church Institutions, to work to achieve </a:t>
            </a:r>
            <a:r>
              <a:rPr lang="en-GB" b="1" i="1" dirty="0"/>
              <a:t>year-on-year reductions in emissions </a:t>
            </a:r>
            <a:r>
              <a:rPr lang="en-GB" i="1" dirty="0"/>
              <a:t>and urgently examine what would be required </a:t>
            </a:r>
            <a:r>
              <a:rPr lang="en-GB" b="1" i="1" dirty="0"/>
              <a:t>to reach net zero emissions by 2030 </a:t>
            </a:r>
            <a:r>
              <a:rPr lang="en-GB" i="1" dirty="0"/>
              <a:t>in order that a plan of action can be drawn up to achieve that target…”</a:t>
            </a:r>
          </a:p>
          <a:p>
            <a:pPr marL="914400" lvl="2" indent="0">
              <a:buNone/>
            </a:pPr>
            <a:endParaRPr lang="en-GB" i="1" dirty="0"/>
          </a:p>
          <a:p>
            <a:pPr marL="457200" lvl="1" indent="0">
              <a:buNone/>
            </a:pPr>
            <a:r>
              <a:rPr lang="en-GB" dirty="0"/>
              <a:t>Scoping definition, webinars &amp; resources, network of DEOs, DEG </a:t>
            </a:r>
            <a:r>
              <a:rPr lang="en-GB" dirty="0" err="1"/>
              <a:t>etc</a:t>
            </a:r>
            <a:endParaRPr lang="en-GB" dirty="0"/>
          </a:p>
          <a:p>
            <a:pPr lvl="1"/>
            <a:endParaRPr lang="en-GB" dirty="0"/>
          </a:p>
          <a:p>
            <a:endParaRPr lang="en-GB" dirty="0"/>
          </a:p>
        </p:txBody>
      </p:sp>
    </p:spTree>
    <p:extLst>
      <p:ext uri="{BB962C8B-B14F-4D97-AF65-F5344CB8AC3E}">
        <p14:creationId xmlns:p14="http://schemas.microsoft.com/office/powerpoint/2010/main" val="143853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8798</TotalTime>
  <Words>3472</Words>
  <Application>Microsoft Office PowerPoint</Application>
  <PresentationFormat>Custom</PresentationFormat>
  <Paragraphs>379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What does Carbon Net Zero (and the Biodiversity Crisis) look like in a rural church context?   – Chris Keppie, Devon Churches Rural Forum, 8/2/21</vt:lpstr>
      <vt:lpstr>Definition </vt:lpstr>
      <vt:lpstr>1a. Context - Covid</vt:lpstr>
      <vt:lpstr>1b. – ‘An Inconvenient Truth’</vt:lpstr>
      <vt:lpstr>1b. Other world leaders</vt:lpstr>
      <vt:lpstr>1b. Continued… Christmas Present  (&amp; A Perfect Planet, 2021)</vt:lpstr>
      <vt:lpstr>1c. Context – Churches</vt:lpstr>
      <vt:lpstr>1c. Context – Churches</vt:lpstr>
      <vt:lpstr>1c. Context – Churches cont.</vt:lpstr>
      <vt:lpstr>1d. Context – Personal</vt:lpstr>
      <vt:lpstr>Harbin, N.China, -30 </vt:lpstr>
      <vt:lpstr>Harbin, China #2. 10m people </vt:lpstr>
      <vt:lpstr>PowerPoint Presentation</vt:lpstr>
      <vt:lpstr>1d. Context – Personal</vt:lpstr>
      <vt:lpstr>1e. ‘Marks of Mission’ – further positives! </vt:lpstr>
      <vt:lpstr>Melanesian Mission (S.Pacific / Devon)</vt:lpstr>
      <vt:lpstr>1e. Overwhelm… to Positives  </vt:lpstr>
      <vt:lpstr>2. Resources/Opportunities (NB “Every Action Counts!”)</vt:lpstr>
      <vt:lpstr>2.1 EcoChurch</vt:lpstr>
      <vt:lpstr>2.1 EcoChurch cont.</vt:lpstr>
      <vt:lpstr>2.2 Practical Path to Net Zero (2030)</vt:lpstr>
      <vt:lpstr>2.3 Parish Buying – Energy Basket </vt:lpstr>
      <vt:lpstr>2.4 CofE Environment Net Zero Webinars</vt:lpstr>
      <vt:lpstr>2.5 Funding</vt:lpstr>
      <vt:lpstr>2.6 Caring For God’s Acre &amp; Living Churchyards</vt:lpstr>
      <vt:lpstr>PowerPoint Presentation</vt:lpstr>
      <vt:lpstr>PowerPoint Presentation</vt:lpstr>
      <vt:lpstr>PowerPoint Presentation</vt:lpstr>
      <vt:lpstr>PowerPoint Presentation</vt:lpstr>
      <vt:lpstr>PowerPoint Presentation</vt:lpstr>
      <vt:lpstr>2.7 CPRE Devon Best Churchyard Competition</vt:lpstr>
      <vt:lpstr>2.8 Churches Count On Nature Week</vt:lpstr>
      <vt:lpstr>2.9 Energy Footprint Tool(kit)</vt:lpstr>
      <vt:lpstr>2.10 Carbon Offsetting </vt:lpstr>
      <vt:lpstr>2.11 Fairtrade &amp; food more generally</vt:lpstr>
      <vt:lpstr>2.11 Fairtrade presentation</vt:lpstr>
      <vt:lpstr>2.11 Fairtrade &amp; food more generally – cont. </vt:lpstr>
      <vt:lpstr>2.12 Campaign / support groups</vt:lpstr>
      <vt:lpstr>2.13 Books, courses, materials from 2020!</vt:lpstr>
      <vt:lpstr>PowerPoint Presentation</vt:lpstr>
      <vt:lpstr>2.14 Last but not least… Worship</vt:lpstr>
      <vt:lpstr>2.15 Please share!!</vt:lpstr>
      <vt:lpstr>3. Discussion Questions</vt:lpstr>
      <vt:lpstr>4. Resources/Opportunities (NB “Every Action Counts!”)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Keppie</dc:creator>
  <cp:lastModifiedBy>Windows User</cp:lastModifiedBy>
  <cp:revision>108</cp:revision>
  <dcterms:created xsi:type="dcterms:W3CDTF">2021-01-26T08:53:56Z</dcterms:created>
  <dcterms:modified xsi:type="dcterms:W3CDTF">2021-07-13T13:38:43Z</dcterms:modified>
</cp:coreProperties>
</file>