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87C"/>
    <a:srgbClr val="67A7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8" d="100"/>
          <a:sy n="58" d="100"/>
        </p:scale>
        <p:origin x="-102" y="-354"/>
      </p:cViewPr>
      <p:guideLst>
        <p:guide orient="horz" pos="2160"/>
        <p:guide pos="3840"/>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C8306D-1A77-40F0-A653-D32BDD880C1B}" type="datetimeFigureOut">
              <a:rPr lang="en-GB" smtClean="0"/>
              <a:t>20/12/2020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EF99C86-2297-4EB4-85CA-5B7F6D7E292F}" type="slidenum">
              <a:rPr lang="en-GB" smtClean="0"/>
              <a:t>‹#›</a:t>
            </a:fld>
            <a:endParaRPr lang="en-GB"/>
          </a:p>
        </p:txBody>
      </p:sp>
    </p:spTree>
    <p:extLst>
      <p:ext uri="{BB962C8B-B14F-4D97-AF65-F5344CB8AC3E}">
        <p14:creationId xmlns:p14="http://schemas.microsoft.com/office/powerpoint/2010/main" val="425264697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52359B5-7FC5-4D2E-A498-E46DC4CBA3B6}" type="datetimeFigureOut">
              <a:rPr lang="en-GB" smtClean="0"/>
              <a:t>20/12/2020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116512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2359B5-7FC5-4D2E-A498-E46DC4CBA3B6}" type="datetimeFigureOut">
              <a:rPr lang="en-GB" smtClean="0"/>
              <a:t>20/12/2020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867632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2359B5-7FC5-4D2E-A498-E46DC4CBA3B6}" type="datetimeFigureOut">
              <a:rPr lang="en-GB" smtClean="0"/>
              <a:t>20/12/2020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276561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2359B5-7FC5-4D2E-A498-E46DC4CBA3B6}" type="datetimeFigureOut">
              <a:rPr lang="en-GB" smtClean="0"/>
              <a:t>20/12/2020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2009480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52359B5-7FC5-4D2E-A498-E46DC4CBA3B6}" type="datetimeFigureOut">
              <a:rPr lang="en-GB" smtClean="0"/>
              <a:t>20/12/2020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345141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52359B5-7FC5-4D2E-A498-E46DC4CBA3B6}" type="datetimeFigureOut">
              <a:rPr lang="en-GB" smtClean="0"/>
              <a:t>20/12/2020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1172681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52359B5-7FC5-4D2E-A498-E46DC4CBA3B6}" type="datetimeFigureOut">
              <a:rPr lang="en-GB" smtClean="0"/>
              <a:t>20/12/2020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3122948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52359B5-7FC5-4D2E-A498-E46DC4CBA3B6}" type="datetimeFigureOut">
              <a:rPr lang="en-GB" smtClean="0"/>
              <a:t>20/12/2020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3908616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359B5-7FC5-4D2E-A498-E46DC4CBA3B6}" type="datetimeFigureOut">
              <a:rPr lang="en-GB" smtClean="0"/>
              <a:t>20/12/2020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2103057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2359B5-7FC5-4D2E-A498-E46DC4CBA3B6}" type="datetimeFigureOut">
              <a:rPr lang="en-GB" smtClean="0"/>
              <a:t>20/12/2020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1230873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52359B5-7FC5-4D2E-A498-E46DC4CBA3B6}" type="datetimeFigureOut">
              <a:rPr lang="en-GB" smtClean="0"/>
              <a:t>20/12/2020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FF8CCAC-493A-4084-B668-6A9807CBA037}" type="slidenum">
              <a:rPr lang="en-GB" smtClean="0"/>
              <a:t>‹#›</a:t>
            </a:fld>
            <a:endParaRPr lang="en-GB"/>
          </a:p>
        </p:txBody>
      </p:sp>
    </p:spTree>
    <p:extLst>
      <p:ext uri="{BB962C8B-B14F-4D97-AF65-F5344CB8AC3E}">
        <p14:creationId xmlns:p14="http://schemas.microsoft.com/office/powerpoint/2010/main" val="1198614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7A7D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359B5-7FC5-4D2E-A498-E46DC4CBA3B6}" type="datetimeFigureOut">
              <a:rPr lang="en-GB" smtClean="0"/>
              <a:t>20/12/2020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8CCAC-493A-4084-B668-6A9807CBA037}" type="slidenum">
              <a:rPr lang="en-GB" smtClean="0"/>
              <a:t>‹#›</a:t>
            </a:fld>
            <a:endParaRPr lang="en-GB"/>
          </a:p>
        </p:txBody>
      </p:sp>
    </p:spTree>
    <p:extLst>
      <p:ext uri="{BB962C8B-B14F-4D97-AF65-F5344CB8AC3E}">
        <p14:creationId xmlns:p14="http://schemas.microsoft.com/office/powerpoint/2010/main" val="1006638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gtrc@exeter.anglican.org" TargetMode="Externa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0126" y="470598"/>
            <a:ext cx="9144000" cy="1132523"/>
          </a:xfrm>
        </p:spPr>
        <p:txBody>
          <a:bodyPr>
            <a:noAutofit/>
          </a:bodyPr>
          <a:lstStyle/>
          <a:p>
            <a:r>
              <a:rPr lang="en-GB" sz="6600" b="1" dirty="0" smtClean="0">
                <a:solidFill>
                  <a:schemeClr val="bg1"/>
                </a:solidFill>
              </a:rPr>
              <a:t>Growing the Rural Church</a:t>
            </a:r>
            <a:endParaRPr lang="en-GB" sz="6600" b="1"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6360" y="1949219"/>
            <a:ext cx="5211532" cy="3055683"/>
          </a:xfrm>
          <a:prstGeom prst="rect">
            <a:avLst/>
          </a:prstGeom>
          <a:ln w="28575">
            <a:solidFill>
              <a:srgbClr val="1F487C"/>
            </a:solidFill>
          </a:ln>
        </p:spPr>
      </p:pic>
      <p:sp>
        <p:nvSpPr>
          <p:cNvPr id="3" name="TextBox 2"/>
          <p:cNvSpPr txBox="1"/>
          <p:nvPr/>
        </p:nvSpPr>
        <p:spPr>
          <a:xfrm>
            <a:off x="1008290" y="5541500"/>
            <a:ext cx="10227672" cy="707886"/>
          </a:xfrm>
          <a:prstGeom prst="rect">
            <a:avLst/>
          </a:prstGeom>
          <a:noFill/>
        </p:spPr>
        <p:txBody>
          <a:bodyPr wrap="none" rtlCol="0">
            <a:spAutoFit/>
          </a:bodyPr>
          <a:lstStyle/>
          <a:p>
            <a:pPr algn="ctr"/>
            <a:r>
              <a:rPr lang="en-GB" sz="4000" b="1" dirty="0" smtClean="0">
                <a:solidFill>
                  <a:schemeClr val="bg1"/>
                </a:solidFill>
              </a:rPr>
              <a:t>Devon Churches Rural Forum – November 2020</a:t>
            </a:r>
            <a:endParaRPr lang="en-GB" sz="4000" b="1" dirty="0">
              <a:solidFill>
                <a:schemeClr val="bg1"/>
              </a:solidFill>
            </a:endParaRPr>
          </a:p>
        </p:txBody>
      </p:sp>
    </p:spTree>
    <p:extLst>
      <p:ext uri="{BB962C8B-B14F-4D97-AF65-F5344CB8AC3E}">
        <p14:creationId xmlns:p14="http://schemas.microsoft.com/office/powerpoint/2010/main" val="3393229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3143" y="457200"/>
            <a:ext cx="5786846" cy="830997"/>
          </a:xfrm>
          <a:prstGeom prst="rect">
            <a:avLst/>
          </a:prstGeom>
          <a:noFill/>
        </p:spPr>
        <p:txBody>
          <a:bodyPr wrap="square" rtlCol="0">
            <a:spAutoFit/>
          </a:bodyPr>
          <a:lstStyle/>
          <a:p>
            <a:r>
              <a:rPr lang="en-GB" sz="4800" b="1" dirty="0" smtClean="0">
                <a:solidFill>
                  <a:schemeClr val="bg1"/>
                </a:solidFill>
              </a:rPr>
              <a:t>Making Changes</a:t>
            </a:r>
            <a:endParaRPr lang="en-GB" sz="4800" b="1" dirty="0">
              <a:solidFill>
                <a:schemeClr val="bg1"/>
              </a:solidFill>
            </a:endParaRPr>
          </a:p>
        </p:txBody>
      </p:sp>
      <p:sp>
        <p:nvSpPr>
          <p:cNvPr id="3" name="TextBox 2"/>
          <p:cNvSpPr txBox="1"/>
          <p:nvPr/>
        </p:nvSpPr>
        <p:spPr>
          <a:xfrm>
            <a:off x="2029097" y="1632857"/>
            <a:ext cx="10162903" cy="4678204"/>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solidFill>
                  <a:schemeClr val="bg1"/>
                </a:solidFill>
              </a:rPr>
              <a:t>Simplifying Governance</a:t>
            </a:r>
          </a:p>
          <a:p>
            <a:pPr marL="457200" indent="-457200">
              <a:buFont typeface="Arial" panose="020B0604020202020204" pitchFamily="34" charset="0"/>
              <a:buChar char="•"/>
            </a:pPr>
            <a:endParaRPr lang="en-GB" sz="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Consulting your community</a:t>
            </a:r>
          </a:p>
          <a:p>
            <a:pPr marL="457200" indent="-457200">
              <a:buFont typeface="Arial" panose="020B0604020202020204" pitchFamily="34" charset="0"/>
              <a:buChar char="•"/>
            </a:pPr>
            <a:endParaRPr lang="en-GB" sz="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Developing a Friends Group</a:t>
            </a:r>
          </a:p>
          <a:p>
            <a:pPr marL="457200" indent="-457200">
              <a:buFont typeface="Arial" panose="020B0604020202020204" pitchFamily="34" charset="0"/>
              <a:buChar char="•"/>
            </a:pPr>
            <a:endParaRPr lang="en-GB" sz="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Becoming a Festival Church</a:t>
            </a:r>
          </a:p>
          <a:p>
            <a:pPr marL="457200" indent="-457200">
              <a:buFont typeface="Arial" panose="020B0604020202020204" pitchFamily="34" charset="0"/>
              <a:buChar char="•"/>
            </a:pPr>
            <a:endParaRPr lang="en-GB" sz="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Welcoming people to your church</a:t>
            </a:r>
          </a:p>
          <a:p>
            <a:pPr marL="457200" indent="-457200">
              <a:buFont typeface="Arial" panose="020B0604020202020204" pitchFamily="34" charset="0"/>
              <a:buChar char="•"/>
            </a:pPr>
            <a:endParaRPr lang="en-GB" sz="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Planning and managing a project</a:t>
            </a:r>
          </a:p>
          <a:p>
            <a:pPr marL="457200" indent="-457200">
              <a:buFont typeface="Arial" panose="020B0604020202020204" pitchFamily="34" charset="0"/>
              <a:buChar char="•"/>
            </a:pPr>
            <a:endParaRPr lang="en-GB" sz="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Working with the DAC</a:t>
            </a:r>
          </a:p>
          <a:p>
            <a:pPr marL="457200" indent="-457200">
              <a:buFont typeface="Arial" panose="020B0604020202020204" pitchFamily="34" charset="0"/>
              <a:buChar char="•"/>
            </a:pPr>
            <a:endParaRPr lang="en-GB" sz="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Applying for Grants and Funding</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0355" y="2064513"/>
            <a:ext cx="1791946" cy="2755682"/>
          </a:xfrm>
          <a:prstGeom prst="rect">
            <a:avLst/>
          </a:prstGeom>
          <a:ln w="28575">
            <a:solidFill>
              <a:srgbClr val="1F487C"/>
            </a:solidFill>
          </a:ln>
        </p:spPr>
      </p:pic>
    </p:spTree>
    <p:extLst>
      <p:ext uri="{BB962C8B-B14F-4D97-AF65-F5344CB8AC3E}">
        <p14:creationId xmlns:p14="http://schemas.microsoft.com/office/powerpoint/2010/main" val="957182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4583" y="627017"/>
            <a:ext cx="5734594" cy="830997"/>
          </a:xfrm>
          <a:prstGeom prst="rect">
            <a:avLst/>
          </a:prstGeom>
          <a:noFill/>
        </p:spPr>
        <p:txBody>
          <a:bodyPr wrap="square" rtlCol="0">
            <a:spAutoFit/>
          </a:bodyPr>
          <a:lstStyle/>
          <a:p>
            <a:r>
              <a:rPr lang="en-GB" sz="4800" b="1" dirty="0" smtClean="0">
                <a:solidFill>
                  <a:schemeClr val="bg1"/>
                </a:solidFill>
              </a:rPr>
              <a:t>Create Section</a:t>
            </a:r>
            <a:endParaRPr lang="en-GB" sz="4800" b="1" dirty="0">
              <a:solidFill>
                <a:schemeClr val="bg1"/>
              </a:solidFill>
            </a:endParaRPr>
          </a:p>
        </p:txBody>
      </p:sp>
      <p:sp>
        <p:nvSpPr>
          <p:cNvPr id="3" name="TextBox 2"/>
          <p:cNvSpPr txBox="1"/>
          <p:nvPr/>
        </p:nvSpPr>
        <p:spPr>
          <a:xfrm>
            <a:off x="992778" y="1794357"/>
            <a:ext cx="7837714" cy="1754326"/>
          </a:xfrm>
          <a:prstGeom prst="rect">
            <a:avLst/>
          </a:prstGeom>
          <a:noFill/>
        </p:spPr>
        <p:txBody>
          <a:bodyPr wrap="square" rtlCol="0">
            <a:spAutoFit/>
          </a:bodyPr>
          <a:lstStyle/>
          <a:p>
            <a:pPr marL="457200" indent="-457200">
              <a:buFont typeface="Arial" panose="020B0604020202020204" pitchFamily="34" charset="0"/>
              <a:buChar char="•"/>
            </a:pPr>
            <a:r>
              <a:rPr lang="en-GB" sz="3600" dirty="0" smtClean="0">
                <a:solidFill>
                  <a:schemeClr val="bg1"/>
                </a:solidFill>
              </a:rPr>
              <a:t>Devon Pilgrim</a:t>
            </a:r>
          </a:p>
          <a:p>
            <a:pPr marL="457200" indent="-457200">
              <a:buFont typeface="Arial" panose="020B0604020202020204" pitchFamily="34" charset="0"/>
              <a:buChar char="•"/>
            </a:pPr>
            <a:endParaRPr lang="en-GB" sz="3600" dirty="0">
              <a:solidFill>
                <a:schemeClr val="bg1"/>
              </a:solidFill>
            </a:endParaRPr>
          </a:p>
          <a:p>
            <a:pPr marL="457200" indent="-457200">
              <a:buFont typeface="Arial" panose="020B0604020202020204" pitchFamily="34" charset="0"/>
              <a:buChar char="•"/>
            </a:pPr>
            <a:r>
              <a:rPr lang="en-GB" sz="3600" dirty="0" smtClean="0">
                <a:solidFill>
                  <a:schemeClr val="bg1"/>
                </a:solidFill>
              </a:rPr>
              <a:t>Net Zero initiative</a:t>
            </a:r>
            <a:endParaRPr lang="en-GB" sz="3600" dirty="0">
              <a:solidFill>
                <a:schemeClr val="bg1"/>
              </a:solidFill>
            </a:endParaRPr>
          </a:p>
        </p:txBody>
      </p:sp>
      <p:sp>
        <p:nvSpPr>
          <p:cNvPr id="5" name="TextBox 4"/>
          <p:cNvSpPr txBox="1"/>
          <p:nvPr/>
        </p:nvSpPr>
        <p:spPr>
          <a:xfrm>
            <a:off x="6749211" y="3853643"/>
            <a:ext cx="4663440" cy="2704012"/>
          </a:xfrm>
          <a:prstGeom prst="rect">
            <a:avLst/>
          </a:prstGeom>
          <a:solidFill>
            <a:schemeClr val="bg1"/>
          </a:solidFill>
          <a:ln w="28575">
            <a:solidFill>
              <a:schemeClr val="accent6">
                <a:lumMod val="50000"/>
              </a:schemeClr>
            </a:solidFill>
          </a:ln>
        </p:spPr>
        <p:txBody>
          <a:bodyPr wrap="square" rtlCol="0">
            <a:spAutoFit/>
          </a:bodyPr>
          <a:lstStyle/>
          <a:p>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6896" y="4025477"/>
            <a:ext cx="2948070" cy="2302635"/>
          </a:xfrm>
          <a:prstGeom prst="rect">
            <a:avLst/>
          </a:prstGeom>
        </p:spPr>
      </p:pic>
      <p:sp>
        <p:nvSpPr>
          <p:cNvPr id="6" name="TextBox 5"/>
          <p:cNvSpPr txBox="1"/>
          <p:nvPr/>
        </p:nvSpPr>
        <p:spPr>
          <a:xfrm>
            <a:off x="1371601" y="4025477"/>
            <a:ext cx="3540034" cy="2369880"/>
          </a:xfrm>
          <a:prstGeom prst="rect">
            <a:avLst/>
          </a:prstGeom>
          <a:solidFill>
            <a:schemeClr val="bg1"/>
          </a:solidFill>
          <a:ln w="28575">
            <a:solidFill>
              <a:schemeClr val="accent5">
                <a:lumMod val="50000"/>
              </a:schemeClr>
            </a:solidFill>
          </a:ln>
        </p:spPr>
        <p:txBody>
          <a:bodyPr wrap="square" rtlCol="0">
            <a:spAutoFit/>
          </a:bodyPr>
          <a:lstStyle/>
          <a:p>
            <a:pPr algn="ctr"/>
            <a:endParaRPr lang="en-GB" sz="800" dirty="0" smtClean="0"/>
          </a:p>
          <a:p>
            <a:pPr algn="ctr"/>
            <a:r>
              <a:rPr lang="en-GB" sz="2800" dirty="0" smtClean="0">
                <a:solidFill>
                  <a:srgbClr val="1F487C"/>
                </a:solidFill>
              </a:rPr>
              <a:t>DCRF 8</a:t>
            </a:r>
            <a:r>
              <a:rPr lang="en-GB" sz="2800" baseline="30000" dirty="0" smtClean="0">
                <a:solidFill>
                  <a:srgbClr val="1F487C"/>
                </a:solidFill>
              </a:rPr>
              <a:t>th</a:t>
            </a:r>
            <a:r>
              <a:rPr lang="en-GB" sz="2800" dirty="0" smtClean="0">
                <a:solidFill>
                  <a:srgbClr val="1F487C"/>
                </a:solidFill>
              </a:rPr>
              <a:t> February 2021</a:t>
            </a:r>
          </a:p>
          <a:p>
            <a:pPr algn="ctr"/>
            <a:endParaRPr lang="en-GB" sz="2800" dirty="0">
              <a:solidFill>
                <a:srgbClr val="1F487C"/>
              </a:solidFill>
            </a:endParaRPr>
          </a:p>
          <a:p>
            <a:pPr algn="ctr"/>
            <a:r>
              <a:rPr lang="en-GB" sz="2800" dirty="0" smtClean="0">
                <a:solidFill>
                  <a:srgbClr val="1F487C"/>
                </a:solidFill>
              </a:rPr>
              <a:t>Net Zero in a rural church context</a:t>
            </a:r>
            <a:endParaRPr lang="en-GB" sz="2800" dirty="0">
              <a:solidFill>
                <a:srgbClr val="1F487C"/>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04527" y="444718"/>
            <a:ext cx="1108124" cy="1704090"/>
          </a:xfrm>
          <a:prstGeom prst="rect">
            <a:avLst/>
          </a:prstGeom>
          <a:ln w="28575">
            <a:solidFill>
              <a:srgbClr val="1F487C"/>
            </a:solidFill>
          </a:ln>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2285" y="1762974"/>
            <a:ext cx="2776766" cy="157197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05210" y="476395"/>
            <a:ext cx="2896004" cy="752580"/>
          </a:xfrm>
          <a:prstGeom prst="rect">
            <a:avLst/>
          </a:prstGeom>
        </p:spPr>
      </p:pic>
    </p:spTree>
    <p:extLst>
      <p:ext uri="{BB962C8B-B14F-4D97-AF65-F5344CB8AC3E}">
        <p14:creationId xmlns:p14="http://schemas.microsoft.com/office/powerpoint/2010/main" val="2980163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6206" y="496389"/>
            <a:ext cx="10189028" cy="830997"/>
          </a:xfrm>
          <a:prstGeom prst="rect">
            <a:avLst/>
          </a:prstGeom>
          <a:noFill/>
        </p:spPr>
        <p:txBody>
          <a:bodyPr wrap="square" rtlCol="0">
            <a:spAutoFit/>
          </a:bodyPr>
          <a:lstStyle/>
          <a:p>
            <a:pPr algn="ctr"/>
            <a:r>
              <a:rPr lang="en-GB" sz="4800" b="1" dirty="0" smtClean="0">
                <a:solidFill>
                  <a:schemeClr val="bg1"/>
                </a:solidFill>
              </a:rPr>
              <a:t>Resource Hub Launch</a:t>
            </a:r>
            <a:endParaRPr lang="en-GB" sz="4800" b="1" dirty="0">
              <a:solidFill>
                <a:schemeClr val="bg1"/>
              </a:solidFill>
            </a:endParaRPr>
          </a:p>
        </p:txBody>
      </p:sp>
      <p:sp>
        <p:nvSpPr>
          <p:cNvPr id="3" name="TextBox 2"/>
          <p:cNvSpPr txBox="1"/>
          <p:nvPr/>
        </p:nvSpPr>
        <p:spPr>
          <a:xfrm>
            <a:off x="757646" y="1476103"/>
            <a:ext cx="10189028" cy="4401205"/>
          </a:xfrm>
          <a:prstGeom prst="rect">
            <a:avLst/>
          </a:prstGeom>
          <a:noFill/>
        </p:spPr>
        <p:txBody>
          <a:bodyPr wrap="square" rtlCol="0">
            <a:spAutoFit/>
          </a:bodyPr>
          <a:lstStyle/>
          <a:p>
            <a:pPr algn="ctr"/>
            <a:r>
              <a:rPr lang="en-GB" sz="2800" b="1" dirty="0" smtClean="0">
                <a:solidFill>
                  <a:schemeClr val="bg1"/>
                </a:solidFill>
              </a:rPr>
              <a:t>Plough Monday 2021 – 11</a:t>
            </a:r>
            <a:r>
              <a:rPr lang="en-GB" sz="2800" b="1" baseline="30000" dirty="0" smtClean="0">
                <a:solidFill>
                  <a:schemeClr val="bg1"/>
                </a:solidFill>
              </a:rPr>
              <a:t>th</a:t>
            </a:r>
            <a:r>
              <a:rPr lang="en-GB" sz="2800" b="1" dirty="0" smtClean="0">
                <a:solidFill>
                  <a:schemeClr val="bg1"/>
                </a:solidFill>
              </a:rPr>
              <a:t> January</a:t>
            </a:r>
          </a:p>
          <a:p>
            <a:endParaRPr lang="en-GB" sz="2800" dirty="0">
              <a:solidFill>
                <a:schemeClr val="bg1"/>
              </a:solidFill>
            </a:endParaRPr>
          </a:p>
          <a:p>
            <a:r>
              <a:rPr lang="en-GB" sz="2800" u="sng" dirty="0" smtClean="0">
                <a:solidFill>
                  <a:schemeClr val="bg1"/>
                </a:solidFill>
              </a:rPr>
              <a:t>Online Launch Event</a:t>
            </a:r>
          </a:p>
          <a:p>
            <a:endParaRPr lang="en-GB" sz="2800" dirty="0">
              <a:solidFill>
                <a:schemeClr val="bg1"/>
              </a:solidFill>
            </a:endParaRPr>
          </a:p>
          <a:p>
            <a:r>
              <a:rPr lang="en-GB" sz="2800" dirty="0" smtClean="0">
                <a:solidFill>
                  <a:schemeClr val="bg1"/>
                </a:solidFill>
              </a:rPr>
              <a:t>Guided tour of Resource Hub</a:t>
            </a:r>
          </a:p>
          <a:p>
            <a:r>
              <a:rPr lang="en-GB" sz="2800" dirty="0" smtClean="0">
                <a:solidFill>
                  <a:schemeClr val="bg1"/>
                </a:solidFill>
              </a:rPr>
              <a:t>Introductory video from Bishop Robert</a:t>
            </a:r>
          </a:p>
          <a:p>
            <a:r>
              <a:rPr lang="en-GB" sz="2800" dirty="0" smtClean="0">
                <a:solidFill>
                  <a:schemeClr val="bg1"/>
                </a:solidFill>
              </a:rPr>
              <a:t>Live Q and A with the Team and representatives from the Project Board</a:t>
            </a:r>
          </a:p>
          <a:p>
            <a:endParaRPr lang="en-GB" sz="2800" dirty="0" smtClean="0">
              <a:solidFill>
                <a:schemeClr val="bg1"/>
              </a:solidFill>
            </a:endParaRPr>
          </a:p>
          <a:p>
            <a:r>
              <a:rPr lang="en-GB" sz="2800" dirty="0" smtClean="0">
                <a:solidFill>
                  <a:schemeClr val="bg1"/>
                </a:solidFill>
              </a:rPr>
              <a:t>Email </a:t>
            </a:r>
            <a:r>
              <a:rPr lang="en-GB" sz="2800" dirty="0" smtClean="0">
                <a:solidFill>
                  <a:schemeClr val="bg1"/>
                </a:solidFill>
                <a:hlinkClick r:id="rId2"/>
              </a:rPr>
              <a:t>gtrc@exeter.anglican.org</a:t>
            </a:r>
            <a:r>
              <a:rPr lang="en-GB" sz="2800" dirty="0" smtClean="0">
                <a:solidFill>
                  <a:schemeClr val="bg1"/>
                </a:solidFill>
              </a:rPr>
              <a:t> for an invitation link</a:t>
            </a:r>
            <a:endParaRPr lang="en-GB" sz="2800" dirty="0">
              <a:solidFill>
                <a:schemeClr val="bg1"/>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189" y="287964"/>
            <a:ext cx="1108124" cy="1704090"/>
          </a:xfrm>
          <a:prstGeom prst="rect">
            <a:avLst/>
          </a:prstGeom>
          <a:ln w="28575">
            <a:solidFill>
              <a:srgbClr val="1F487C"/>
            </a:solidFill>
          </a:ln>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87191" y="287964"/>
            <a:ext cx="1848108" cy="2200582"/>
          </a:xfrm>
          <a:prstGeom prst="rect">
            <a:avLst/>
          </a:prstGeom>
          <a:ln w="28575">
            <a:solidFill>
              <a:srgbClr val="1F487C"/>
            </a:solidFill>
          </a:ln>
        </p:spPr>
      </p:pic>
    </p:spTree>
    <p:extLst>
      <p:ext uri="{BB962C8B-B14F-4D97-AF65-F5344CB8AC3E}">
        <p14:creationId xmlns:p14="http://schemas.microsoft.com/office/powerpoint/2010/main" val="698120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1859" y="1448973"/>
            <a:ext cx="10438227" cy="4832092"/>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solidFill>
                  <a:schemeClr val="bg1"/>
                </a:solidFill>
              </a:rPr>
              <a:t>Mid way though the project. Funded 2017 – 2023</a:t>
            </a:r>
          </a:p>
          <a:p>
            <a:pPr marL="285750" indent="-285750">
              <a:buFont typeface="Arial" panose="020B0604020202020204" pitchFamily="34" charset="0"/>
              <a:buChar char="•"/>
            </a:pPr>
            <a:endParaRPr lang="en-GB" sz="2800" dirty="0">
              <a:solidFill>
                <a:schemeClr val="bg1"/>
              </a:solidFill>
            </a:endParaRPr>
          </a:p>
          <a:p>
            <a:pPr marL="285750" indent="-285750">
              <a:buFont typeface="Arial" panose="020B0604020202020204" pitchFamily="34" charset="0"/>
              <a:buChar char="•"/>
            </a:pPr>
            <a:r>
              <a:rPr lang="en-GB" sz="2800" dirty="0" smtClean="0">
                <a:solidFill>
                  <a:schemeClr val="bg1"/>
                </a:solidFill>
              </a:rPr>
              <a:t>Looking to build legacy </a:t>
            </a:r>
          </a:p>
          <a:p>
            <a:pPr marL="285750" indent="-285750">
              <a:buFont typeface="Arial" panose="020B0604020202020204" pitchFamily="34" charset="0"/>
              <a:buChar char="•"/>
            </a:pPr>
            <a:endParaRPr lang="en-GB" sz="2800" dirty="0">
              <a:solidFill>
                <a:schemeClr val="bg1"/>
              </a:solidFill>
            </a:endParaRPr>
          </a:p>
          <a:p>
            <a:pPr marL="285750" indent="-285750">
              <a:buFont typeface="Arial" panose="020B0604020202020204" pitchFamily="34" charset="0"/>
              <a:buChar char="•"/>
            </a:pPr>
            <a:r>
              <a:rPr lang="en-GB" sz="2800" dirty="0" smtClean="0">
                <a:solidFill>
                  <a:schemeClr val="bg1"/>
                </a:solidFill>
              </a:rPr>
              <a:t>Coronavirus impacted on service delivery</a:t>
            </a:r>
          </a:p>
          <a:p>
            <a:pPr marL="285750" indent="-285750">
              <a:buFont typeface="Arial" panose="020B0604020202020204" pitchFamily="34" charset="0"/>
              <a:buChar char="•"/>
            </a:pPr>
            <a:endParaRPr lang="en-GB" sz="2800" dirty="0">
              <a:solidFill>
                <a:schemeClr val="bg1"/>
              </a:solidFill>
            </a:endParaRPr>
          </a:p>
          <a:p>
            <a:pPr marL="285750" indent="-285750">
              <a:buFont typeface="Arial" panose="020B0604020202020204" pitchFamily="34" charset="0"/>
              <a:buChar char="•"/>
            </a:pPr>
            <a:r>
              <a:rPr lang="en-GB" sz="2800" dirty="0" smtClean="0">
                <a:solidFill>
                  <a:schemeClr val="bg1"/>
                </a:solidFill>
              </a:rPr>
              <a:t>Impact of closing church buildings on sustainability</a:t>
            </a:r>
          </a:p>
          <a:p>
            <a:pPr marL="285750" indent="-285750">
              <a:buFont typeface="Arial" panose="020B0604020202020204" pitchFamily="34" charset="0"/>
              <a:buChar char="•"/>
            </a:pPr>
            <a:endParaRPr lang="en-GB" sz="2800" dirty="0">
              <a:solidFill>
                <a:schemeClr val="bg1"/>
              </a:solidFill>
            </a:endParaRPr>
          </a:p>
          <a:p>
            <a:pPr marL="285750" indent="-285750">
              <a:buFont typeface="Arial" panose="020B0604020202020204" pitchFamily="34" charset="0"/>
              <a:buChar char="•"/>
            </a:pPr>
            <a:r>
              <a:rPr lang="en-GB" sz="2800" dirty="0" smtClean="0">
                <a:solidFill>
                  <a:schemeClr val="bg1"/>
                </a:solidFill>
              </a:rPr>
              <a:t>Opportunities and willingness to change</a:t>
            </a:r>
          </a:p>
          <a:p>
            <a:pPr marL="285750" indent="-285750">
              <a:buFont typeface="Arial" panose="020B0604020202020204" pitchFamily="34" charset="0"/>
              <a:buChar char="•"/>
            </a:pPr>
            <a:endParaRPr lang="en-GB" sz="2800" dirty="0">
              <a:solidFill>
                <a:schemeClr val="bg1"/>
              </a:solidFill>
            </a:endParaRPr>
          </a:p>
          <a:p>
            <a:pPr marL="285750" indent="-285750">
              <a:buFont typeface="Arial" panose="020B0604020202020204" pitchFamily="34" charset="0"/>
              <a:buChar char="•"/>
            </a:pPr>
            <a:r>
              <a:rPr lang="en-GB" sz="2800" dirty="0" smtClean="0">
                <a:solidFill>
                  <a:schemeClr val="bg1"/>
                </a:solidFill>
              </a:rPr>
              <a:t>Increase in community spirit / valuing the local</a:t>
            </a:r>
            <a:endParaRPr lang="en-GB" sz="2800" dirty="0">
              <a:solidFill>
                <a:schemeClr val="bg1"/>
              </a:solidFill>
            </a:endParaRPr>
          </a:p>
        </p:txBody>
      </p:sp>
      <p:sp>
        <p:nvSpPr>
          <p:cNvPr id="5" name="TextBox 4"/>
          <p:cNvSpPr txBox="1"/>
          <p:nvPr/>
        </p:nvSpPr>
        <p:spPr>
          <a:xfrm>
            <a:off x="928468" y="351692"/>
            <a:ext cx="6035040" cy="830997"/>
          </a:xfrm>
          <a:prstGeom prst="rect">
            <a:avLst/>
          </a:prstGeom>
          <a:noFill/>
        </p:spPr>
        <p:txBody>
          <a:bodyPr wrap="square" rtlCol="0">
            <a:spAutoFit/>
          </a:bodyPr>
          <a:lstStyle/>
          <a:p>
            <a:r>
              <a:rPr lang="en-GB" sz="4800" b="1" dirty="0" smtClean="0">
                <a:solidFill>
                  <a:schemeClr val="bg1"/>
                </a:solidFill>
              </a:rPr>
              <a:t>Why change?</a:t>
            </a:r>
            <a:endParaRPr lang="en-GB" sz="4800" b="1" dirty="0">
              <a:solidFill>
                <a:schemeClr val="bg1"/>
              </a:solidFill>
            </a:endParaRPr>
          </a:p>
        </p:txBody>
      </p:sp>
    </p:spTree>
    <p:extLst>
      <p:ext uri="{BB962C8B-B14F-4D97-AF65-F5344CB8AC3E}">
        <p14:creationId xmlns:p14="http://schemas.microsoft.com/office/powerpoint/2010/main" val="2295979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0844" y="168813"/>
            <a:ext cx="7666892" cy="830997"/>
          </a:xfrm>
          <a:prstGeom prst="rect">
            <a:avLst/>
          </a:prstGeom>
          <a:noFill/>
        </p:spPr>
        <p:txBody>
          <a:bodyPr wrap="square" rtlCol="0">
            <a:spAutoFit/>
          </a:bodyPr>
          <a:lstStyle/>
          <a:p>
            <a:r>
              <a:rPr lang="en-GB" sz="4800" b="1" dirty="0" smtClean="0">
                <a:solidFill>
                  <a:schemeClr val="bg1"/>
                </a:solidFill>
              </a:rPr>
              <a:t>What we will offer</a:t>
            </a:r>
            <a:endParaRPr lang="en-GB" sz="4800" b="1" dirty="0">
              <a:solidFill>
                <a:schemeClr val="bg1"/>
              </a:solidFill>
            </a:endParaRPr>
          </a:p>
        </p:txBody>
      </p:sp>
      <p:sp>
        <p:nvSpPr>
          <p:cNvPr id="3" name="TextBox 2"/>
          <p:cNvSpPr txBox="1"/>
          <p:nvPr/>
        </p:nvSpPr>
        <p:spPr>
          <a:xfrm>
            <a:off x="393895" y="1223889"/>
            <a:ext cx="11099410" cy="5386090"/>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solidFill>
                  <a:schemeClr val="bg1"/>
                </a:solidFill>
              </a:rPr>
              <a:t>Toolkits and guidance – downloadable and printable</a:t>
            </a:r>
          </a:p>
          <a:p>
            <a:pPr marL="342900" indent="-342900">
              <a:buFont typeface="Arial" panose="020B0604020202020204" pitchFamily="34" charset="0"/>
              <a:buChar char="•"/>
            </a:pPr>
            <a:endParaRPr lang="en-GB" sz="2800" dirty="0">
              <a:solidFill>
                <a:schemeClr val="bg1"/>
              </a:solidFill>
            </a:endParaRPr>
          </a:p>
          <a:p>
            <a:pPr marL="342900" indent="-342900">
              <a:buFont typeface="Arial" panose="020B0604020202020204" pitchFamily="34" charset="0"/>
              <a:buChar char="•"/>
            </a:pPr>
            <a:r>
              <a:rPr lang="en-GB" sz="2800" dirty="0" smtClean="0">
                <a:solidFill>
                  <a:schemeClr val="bg1"/>
                </a:solidFill>
              </a:rPr>
              <a:t>Information videos – downloadable for viewing offline</a:t>
            </a:r>
          </a:p>
          <a:p>
            <a:pPr marL="342900" indent="-342900">
              <a:buFont typeface="Arial" panose="020B0604020202020204" pitchFamily="34" charset="0"/>
              <a:buChar char="•"/>
            </a:pPr>
            <a:endParaRPr lang="en-GB" sz="2800" dirty="0">
              <a:solidFill>
                <a:schemeClr val="bg1"/>
              </a:solidFill>
            </a:endParaRPr>
          </a:p>
          <a:p>
            <a:pPr marL="342900" indent="-342900">
              <a:buFont typeface="Arial" panose="020B0604020202020204" pitchFamily="34" charset="0"/>
              <a:buChar char="•"/>
            </a:pPr>
            <a:r>
              <a:rPr lang="en-GB" sz="2800" dirty="0" smtClean="0">
                <a:solidFill>
                  <a:schemeClr val="bg1"/>
                </a:solidFill>
              </a:rPr>
              <a:t>Facilitation videos</a:t>
            </a:r>
          </a:p>
          <a:p>
            <a:pPr marL="342900" indent="-342900">
              <a:buFont typeface="Arial" panose="020B0604020202020204" pitchFamily="34" charset="0"/>
              <a:buChar char="•"/>
            </a:pPr>
            <a:endParaRPr lang="en-GB" sz="2800" dirty="0">
              <a:solidFill>
                <a:schemeClr val="bg1"/>
              </a:solidFill>
            </a:endParaRPr>
          </a:p>
          <a:p>
            <a:pPr marL="342900" indent="-342900">
              <a:buFont typeface="Arial" panose="020B0604020202020204" pitchFamily="34" charset="0"/>
              <a:buChar char="•"/>
            </a:pPr>
            <a:r>
              <a:rPr lang="en-GB" sz="2800" dirty="0" smtClean="0">
                <a:solidFill>
                  <a:schemeClr val="bg1"/>
                </a:solidFill>
              </a:rPr>
              <a:t>Bookable live webinars</a:t>
            </a:r>
          </a:p>
          <a:p>
            <a:pPr marL="342900" indent="-342900">
              <a:buFont typeface="Arial" panose="020B0604020202020204" pitchFamily="34" charset="0"/>
              <a:buChar char="•"/>
            </a:pPr>
            <a:endParaRPr lang="en-GB" sz="2800" dirty="0">
              <a:solidFill>
                <a:schemeClr val="bg1"/>
              </a:solidFill>
            </a:endParaRPr>
          </a:p>
          <a:p>
            <a:pPr marL="342900" indent="-342900">
              <a:buFont typeface="Arial" panose="020B0604020202020204" pitchFamily="34" charset="0"/>
              <a:buChar char="•"/>
            </a:pPr>
            <a:r>
              <a:rPr lang="en-GB" sz="2800" dirty="0" smtClean="0">
                <a:solidFill>
                  <a:schemeClr val="bg1"/>
                </a:solidFill>
              </a:rPr>
              <a:t>Face to </a:t>
            </a:r>
            <a:r>
              <a:rPr lang="en-GB" sz="2800" dirty="0">
                <a:solidFill>
                  <a:schemeClr val="bg1"/>
                </a:solidFill>
              </a:rPr>
              <a:t>f</a:t>
            </a:r>
            <a:r>
              <a:rPr lang="en-GB" sz="2800" dirty="0" smtClean="0">
                <a:solidFill>
                  <a:schemeClr val="bg1"/>
                </a:solidFill>
              </a:rPr>
              <a:t>ace local events and training (when it’s safe)</a:t>
            </a:r>
            <a:endParaRPr lang="en-GB" sz="2800" dirty="0">
              <a:solidFill>
                <a:schemeClr val="bg1"/>
              </a:solidFill>
            </a:endParaRPr>
          </a:p>
          <a:p>
            <a:endParaRPr lang="en-GB" sz="2800" dirty="0" smtClean="0">
              <a:solidFill>
                <a:schemeClr val="bg1"/>
              </a:solidFill>
            </a:endParaRPr>
          </a:p>
          <a:p>
            <a:pPr marL="342900" indent="-342900">
              <a:buFont typeface="Arial" panose="020B0604020202020204" pitchFamily="34" charset="0"/>
              <a:buChar char="•"/>
            </a:pPr>
            <a:r>
              <a:rPr lang="en-GB" sz="2800" dirty="0" smtClean="0">
                <a:solidFill>
                  <a:schemeClr val="bg1"/>
                </a:solidFill>
              </a:rPr>
              <a:t>1:1 Zoom surgery sessions</a:t>
            </a:r>
          </a:p>
          <a:p>
            <a:endParaRPr lang="en-GB" dirty="0"/>
          </a:p>
          <a:p>
            <a:endParaRPr lang="en-GB" dirty="0"/>
          </a:p>
        </p:txBody>
      </p:sp>
    </p:spTree>
    <p:extLst>
      <p:ext uri="{BB962C8B-B14F-4D97-AF65-F5344CB8AC3E}">
        <p14:creationId xmlns:p14="http://schemas.microsoft.com/office/powerpoint/2010/main" val="1642705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8640" y="703385"/>
            <a:ext cx="2899954" cy="2585323"/>
          </a:xfrm>
          <a:prstGeom prst="rect">
            <a:avLst/>
          </a:prstGeom>
          <a:noFill/>
          <a:ln>
            <a:solidFill>
              <a:schemeClr val="bg1"/>
            </a:solidFill>
          </a:ln>
        </p:spPr>
        <p:txBody>
          <a:bodyPr wrap="square" rtlCol="0">
            <a:spAutoFit/>
          </a:bodyPr>
          <a:lstStyle/>
          <a:p>
            <a:r>
              <a:rPr lang="en-GB" sz="2400" dirty="0" smtClean="0">
                <a:solidFill>
                  <a:schemeClr val="bg1"/>
                </a:solidFill>
              </a:rPr>
              <a:t>RESOURCE</a:t>
            </a:r>
          </a:p>
          <a:p>
            <a:endParaRPr lang="en-GB" sz="2400" dirty="0">
              <a:solidFill>
                <a:schemeClr val="bg1"/>
              </a:solidFill>
            </a:endParaRPr>
          </a:p>
          <a:p>
            <a:r>
              <a:rPr lang="en-GB" sz="2400" dirty="0" smtClean="0">
                <a:solidFill>
                  <a:schemeClr val="bg1"/>
                </a:solidFill>
              </a:rPr>
              <a:t>Toolkits and guidance to help churches develop plans for a sustainable future</a:t>
            </a:r>
          </a:p>
          <a:p>
            <a:endParaRPr lang="en-GB" dirty="0"/>
          </a:p>
        </p:txBody>
      </p:sp>
      <p:sp>
        <p:nvSpPr>
          <p:cNvPr id="3" name="TextBox 2"/>
          <p:cNvSpPr txBox="1"/>
          <p:nvPr/>
        </p:nvSpPr>
        <p:spPr>
          <a:xfrm>
            <a:off x="3888498" y="701040"/>
            <a:ext cx="3765454" cy="3693319"/>
          </a:xfrm>
          <a:prstGeom prst="rect">
            <a:avLst/>
          </a:prstGeom>
          <a:noFill/>
          <a:ln>
            <a:solidFill>
              <a:schemeClr val="bg1"/>
            </a:solidFill>
          </a:ln>
        </p:spPr>
        <p:txBody>
          <a:bodyPr wrap="square" rtlCol="0">
            <a:spAutoFit/>
          </a:bodyPr>
          <a:lstStyle/>
          <a:p>
            <a:r>
              <a:rPr lang="en-GB" sz="2400" dirty="0" smtClean="0">
                <a:solidFill>
                  <a:schemeClr val="bg1"/>
                </a:solidFill>
              </a:rPr>
              <a:t>CONNECT</a:t>
            </a:r>
          </a:p>
          <a:p>
            <a:endParaRPr lang="en-GB" sz="2400" dirty="0">
              <a:solidFill>
                <a:schemeClr val="bg1"/>
              </a:solidFill>
            </a:endParaRPr>
          </a:p>
          <a:p>
            <a:r>
              <a:rPr lang="en-GB" sz="2400" dirty="0" smtClean="0">
                <a:solidFill>
                  <a:schemeClr val="bg1"/>
                </a:solidFill>
              </a:rPr>
              <a:t>Information for people in the community who may be interested in using a church building.</a:t>
            </a:r>
          </a:p>
          <a:p>
            <a:r>
              <a:rPr lang="en-GB" sz="2400" dirty="0" smtClean="0">
                <a:solidFill>
                  <a:schemeClr val="bg1"/>
                </a:solidFill>
              </a:rPr>
              <a:t>e.g. artists /  small businesses / local farmers (shop or box delivery point)</a:t>
            </a:r>
          </a:p>
          <a:p>
            <a:endParaRPr lang="en-GB" dirty="0"/>
          </a:p>
        </p:txBody>
      </p:sp>
      <p:sp>
        <p:nvSpPr>
          <p:cNvPr id="6" name="TextBox 5"/>
          <p:cNvSpPr txBox="1"/>
          <p:nvPr/>
        </p:nvSpPr>
        <p:spPr>
          <a:xfrm>
            <a:off x="8089378" y="701040"/>
            <a:ext cx="3364401" cy="3046988"/>
          </a:xfrm>
          <a:prstGeom prst="rect">
            <a:avLst/>
          </a:prstGeom>
          <a:noFill/>
          <a:ln>
            <a:solidFill>
              <a:schemeClr val="bg1"/>
            </a:solidFill>
          </a:ln>
        </p:spPr>
        <p:txBody>
          <a:bodyPr wrap="square" rtlCol="0">
            <a:spAutoFit/>
          </a:bodyPr>
          <a:lstStyle/>
          <a:p>
            <a:r>
              <a:rPr lang="en-GB" sz="2400" dirty="0" smtClean="0">
                <a:solidFill>
                  <a:schemeClr val="bg1"/>
                </a:solidFill>
              </a:rPr>
              <a:t>CREATE</a:t>
            </a:r>
          </a:p>
          <a:p>
            <a:endParaRPr lang="en-GB" sz="2400" dirty="0" smtClean="0">
              <a:solidFill>
                <a:schemeClr val="bg1"/>
              </a:solidFill>
            </a:endParaRPr>
          </a:p>
          <a:p>
            <a:r>
              <a:rPr lang="en-GB" sz="2400" dirty="0" smtClean="0">
                <a:solidFill>
                  <a:schemeClr val="bg1"/>
                </a:solidFill>
              </a:rPr>
              <a:t>Information for churches who want to use their buildings creatively, for community, commercial and/or missional activities</a:t>
            </a:r>
            <a:endParaRPr lang="en-GB" sz="2400" dirty="0">
              <a:solidFill>
                <a:schemeClr val="bg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2578" y="4937745"/>
            <a:ext cx="4337294" cy="1551938"/>
          </a:xfrm>
          <a:prstGeom prst="rect">
            <a:avLst/>
          </a:prstGeom>
          <a:ln w="28575">
            <a:solidFill>
              <a:srgbClr val="1F487C"/>
            </a:solidFill>
          </a:ln>
        </p:spPr>
      </p:pic>
    </p:spTree>
    <p:extLst>
      <p:ext uri="{BB962C8B-B14F-4D97-AF65-F5344CB8AC3E}">
        <p14:creationId xmlns:p14="http://schemas.microsoft.com/office/powerpoint/2010/main" val="862078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8721" y="666787"/>
            <a:ext cx="5486400" cy="830997"/>
          </a:xfrm>
          <a:prstGeom prst="rect">
            <a:avLst/>
          </a:prstGeom>
          <a:noFill/>
        </p:spPr>
        <p:txBody>
          <a:bodyPr wrap="square" rtlCol="0">
            <a:spAutoFit/>
          </a:bodyPr>
          <a:lstStyle/>
          <a:p>
            <a:r>
              <a:rPr lang="en-GB" sz="4800" b="1" dirty="0" smtClean="0">
                <a:solidFill>
                  <a:schemeClr val="bg1"/>
                </a:solidFill>
              </a:rPr>
              <a:t>Resource Section</a:t>
            </a:r>
            <a:endParaRPr lang="en-GB" sz="4800" b="1" dirty="0">
              <a:solidFill>
                <a:schemeClr val="bg1"/>
              </a:solidFill>
            </a:endParaRPr>
          </a:p>
        </p:txBody>
      </p:sp>
      <p:sp>
        <p:nvSpPr>
          <p:cNvPr id="3" name="TextBox 2"/>
          <p:cNvSpPr txBox="1"/>
          <p:nvPr/>
        </p:nvSpPr>
        <p:spPr>
          <a:xfrm>
            <a:off x="953589" y="2364375"/>
            <a:ext cx="3997234" cy="3108543"/>
          </a:xfrm>
          <a:prstGeom prst="rect">
            <a:avLst/>
          </a:prstGeom>
          <a:noFill/>
          <a:ln>
            <a:solidFill>
              <a:schemeClr val="bg1"/>
            </a:solidFill>
          </a:ln>
        </p:spPr>
        <p:txBody>
          <a:bodyPr wrap="square" rtlCol="0">
            <a:spAutoFit/>
          </a:bodyPr>
          <a:lstStyle/>
          <a:p>
            <a:endParaRPr lang="en-GB" sz="2800" dirty="0" smtClean="0">
              <a:solidFill>
                <a:schemeClr val="bg1"/>
              </a:solidFill>
            </a:endParaRPr>
          </a:p>
          <a:p>
            <a:r>
              <a:rPr lang="en-GB" sz="2800" dirty="0" smtClean="0">
                <a:solidFill>
                  <a:schemeClr val="bg1"/>
                </a:solidFill>
              </a:rPr>
              <a:t>Where to start:</a:t>
            </a:r>
          </a:p>
          <a:p>
            <a:endParaRPr lang="en-GB" sz="2800" dirty="0">
              <a:solidFill>
                <a:schemeClr val="bg1"/>
              </a:solidFill>
            </a:endParaRPr>
          </a:p>
          <a:p>
            <a:pPr marL="457200" indent="-457200">
              <a:buFont typeface="Arial" panose="020B0604020202020204" pitchFamily="34" charset="0"/>
              <a:buChar char="•"/>
            </a:pPr>
            <a:r>
              <a:rPr lang="en-GB" sz="2800" dirty="0" smtClean="0">
                <a:solidFill>
                  <a:schemeClr val="bg1"/>
                </a:solidFill>
              </a:rPr>
              <a:t>Lightening the Load</a:t>
            </a:r>
          </a:p>
          <a:p>
            <a:pPr marL="457200" indent="-457200">
              <a:buFont typeface="Arial" panose="020B0604020202020204" pitchFamily="34" charset="0"/>
              <a:buChar char="•"/>
            </a:pPr>
            <a:endParaRPr lang="en-GB" sz="2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Stories on the Street</a:t>
            </a:r>
          </a:p>
          <a:p>
            <a:pPr marL="457200" indent="-457200">
              <a:buFont typeface="Arial" panose="020B0604020202020204" pitchFamily="34" charset="0"/>
              <a:buChar char="•"/>
            </a:pPr>
            <a:endParaRPr lang="en-GB" sz="2800" dirty="0">
              <a:solidFill>
                <a:schemeClr val="bg1"/>
              </a:solidFill>
            </a:endParaRPr>
          </a:p>
        </p:txBody>
      </p:sp>
      <p:sp>
        <p:nvSpPr>
          <p:cNvPr id="4" name="TextBox 3"/>
          <p:cNvSpPr txBox="1"/>
          <p:nvPr/>
        </p:nvSpPr>
        <p:spPr>
          <a:xfrm>
            <a:off x="5447211" y="2390500"/>
            <a:ext cx="4428309" cy="3108543"/>
          </a:xfrm>
          <a:prstGeom prst="rect">
            <a:avLst/>
          </a:prstGeom>
          <a:noFill/>
          <a:ln>
            <a:solidFill>
              <a:schemeClr val="bg1"/>
            </a:solidFill>
          </a:ln>
        </p:spPr>
        <p:txBody>
          <a:bodyPr wrap="square" rtlCol="0">
            <a:spAutoFit/>
          </a:bodyPr>
          <a:lstStyle/>
          <a:p>
            <a:endParaRPr lang="en-GB" sz="2800" dirty="0" smtClean="0">
              <a:solidFill>
                <a:schemeClr val="bg1"/>
              </a:solidFill>
            </a:endParaRPr>
          </a:p>
          <a:p>
            <a:r>
              <a:rPr lang="en-GB" sz="2800" dirty="0" smtClean="0">
                <a:solidFill>
                  <a:schemeClr val="bg1"/>
                </a:solidFill>
              </a:rPr>
              <a:t>Making changes:</a:t>
            </a:r>
          </a:p>
          <a:p>
            <a:endParaRPr lang="en-GB" sz="2800" dirty="0" smtClean="0">
              <a:solidFill>
                <a:schemeClr val="bg1"/>
              </a:solidFill>
            </a:endParaRPr>
          </a:p>
          <a:p>
            <a:pPr marL="457200" indent="-457200">
              <a:buFont typeface="Arial" panose="020B0604020202020204" pitchFamily="34" charset="0"/>
              <a:buChar char="•"/>
            </a:pPr>
            <a:r>
              <a:rPr lang="en-GB" sz="2800" dirty="0" smtClean="0">
                <a:solidFill>
                  <a:schemeClr val="bg1"/>
                </a:solidFill>
              </a:rPr>
              <a:t>Practical, technical and legal advice and guidance about specific changes</a:t>
            </a:r>
          </a:p>
          <a:p>
            <a:endParaRPr lang="en-GB" sz="2800" dirty="0" smtClean="0">
              <a:solidFill>
                <a:schemeClr val="bg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9389" y="379404"/>
            <a:ext cx="1108124" cy="1704090"/>
          </a:xfrm>
          <a:prstGeom prst="rect">
            <a:avLst/>
          </a:prstGeom>
          <a:ln w="28575">
            <a:solidFill>
              <a:srgbClr val="1F487C"/>
            </a:solidFill>
          </a:ln>
        </p:spPr>
      </p:pic>
    </p:spTree>
    <p:extLst>
      <p:ext uri="{BB962C8B-B14F-4D97-AF65-F5344CB8AC3E}">
        <p14:creationId xmlns:p14="http://schemas.microsoft.com/office/powerpoint/2010/main" val="3206766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834" y="653143"/>
            <a:ext cx="8334103" cy="830997"/>
          </a:xfrm>
          <a:prstGeom prst="rect">
            <a:avLst/>
          </a:prstGeom>
          <a:noFill/>
        </p:spPr>
        <p:txBody>
          <a:bodyPr wrap="square" rtlCol="0">
            <a:spAutoFit/>
          </a:bodyPr>
          <a:lstStyle/>
          <a:p>
            <a:r>
              <a:rPr lang="en-GB" sz="4800" b="1" dirty="0" smtClean="0">
                <a:solidFill>
                  <a:schemeClr val="bg1"/>
                </a:solidFill>
              </a:rPr>
              <a:t>Lightening the Load</a:t>
            </a:r>
            <a:endParaRPr lang="en-GB" sz="4800" b="1" dirty="0">
              <a:solidFill>
                <a:schemeClr val="bg1"/>
              </a:solidFill>
            </a:endParaRPr>
          </a:p>
        </p:txBody>
      </p:sp>
      <p:sp>
        <p:nvSpPr>
          <p:cNvPr id="3" name="TextBox 2"/>
          <p:cNvSpPr txBox="1"/>
          <p:nvPr/>
        </p:nvSpPr>
        <p:spPr>
          <a:xfrm>
            <a:off x="1345474" y="2259874"/>
            <a:ext cx="9366069" cy="2554545"/>
          </a:xfrm>
          <a:prstGeom prst="rect">
            <a:avLst/>
          </a:prstGeom>
          <a:noFill/>
        </p:spPr>
        <p:txBody>
          <a:bodyPr wrap="square" rtlCol="0">
            <a:spAutoFit/>
          </a:bodyPr>
          <a:lstStyle/>
          <a:p>
            <a:pPr marL="285750" indent="-285750">
              <a:buFont typeface="Arial" panose="020B0604020202020204" pitchFamily="34" charset="0"/>
              <a:buChar char="•"/>
            </a:pPr>
            <a:r>
              <a:rPr lang="en-GB" sz="3200" dirty="0" smtClean="0">
                <a:solidFill>
                  <a:schemeClr val="bg1"/>
                </a:solidFill>
              </a:rPr>
              <a:t>Written by rural clergy and lay leaders in North Devon</a:t>
            </a:r>
          </a:p>
          <a:p>
            <a:pPr marL="285750" indent="-285750">
              <a:buFont typeface="Arial" panose="020B0604020202020204" pitchFamily="34" charset="0"/>
              <a:buChar char="•"/>
            </a:pPr>
            <a:endParaRPr lang="en-GB" sz="3200" dirty="0">
              <a:solidFill>
                <a:schemeClr val="bg1"/>
              </a:solidFill>
            </a:endParaRPr>
          </a:p>
          <a:p>
            <a:pPr marL="285750" indent="-285750">
              <a:buFont typeface="Arial" panose="020B0604020202020204" pitchFamily="34" charset="0"/>
              <a:buChar char="•"/>
            </a:pPr>
            <a:r>
              <a:rPr lang="en-GB" sz="3200" dirty="0" smtClean="0">
                <a:solidFill>
                  <a:schemeClr val="bg1"/>
                </a:solidFill>
              </a:rPr>
              <a:t>Covers every area of church life</a:t>
            </a:r>
          </a:p>
          <a:p>
            <a:pPr marL="285750" indent="-285750">
              <a:buFont typeface="Arial" panose="020B0604020202020204" pitchFamily="34" charset="0"/>
              <a:buChar char="•"/>
            </a:pPr>
            <a:endParaRPr lang="en-GB" sz="3200" dirty="0">
              <a:solidFill>
                <a:schemeClr val="bg1"/>
              </a:solidFill>
            </a:endParaRPr>
          </a:p>
          <a:p>
            <a:pPr marL="285750" indent="-285750">
              <a:buFont typeface="Arial" panose="020B0604020202020204" pitchFamily="34" charset="0"/>
              <a:buChar char="•"/>
            </a:pPr>
            <a:r>
              <a:rPr lang="en-GB" sz="3200" b="1" dirty="0" smtClean="0">
                <a:solidFill>
                  <a:schemeClr val="bg1"/>
                </a:solidFill>
              </a:rPr>
              <a:t>Is a toolkit not a course</a:t>
            </a:r>
            <a:endParaRPr lang="en-GB" sz="3200" b="1"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79389" y="379404"/>
            <a:ext cx="1108124" cy="1704090"/>
          </a:xfrm>
          <a:prstGeom prst="rect">
            <a:avLst/>
          </a:prstGeom>
          <a:ln w="28575">
            <a:solidFill>
              <a:srgbClr val="1F487C"/>
            </a:solidFill>
          </a:ln>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3161" y="4480545"/>
            <a:ext cx="4337294" cy="1551938"/>
          </a:xfrm>
          <a:prstGeom prst="rect">
            <a:avLst/>
          </a:prstGeom>
          <a:ln w="28575">
            <a:solidFill>
              <a:srgbClr val="1F487C"/>
            </a:solidFill>
          </a:ln>
        </p:spPr>
      </p:pic>
    </p:spTree>
    <p:extLst>
      <p:ext uri="{BB962C8B-B14F-4D97-AF65-F5344CB8AC3E}">
        <p14:creationId xmlns:p14="http://schemas.microsoft.com/office/powerpoint/2010/main" val="1507708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9269" y="718458"/>
            <a:ext cx="9496697" cy="1231106"/>
          </a:xfrm>
          <a:prstGeom prst="rect">
            <a:avLst/>
          </a:prstGeom>
          <a:noFill/>
        </p:spPr>
        <p:txBody>
          <a:bodyPr wrap="square" rtlCol="0">
            <a:spAutoFit/>
          </a:bodyPr>
          <a:lstStyle/>
          <a:p>
            <a:r>
              <a:rPr lang="en-GB" sz="2800" dirty="0" smtClean="0">
                <a:solidFill>
                  <a:schemeClr val="bg1"/>
                </a:solidFill>
              </a:rPr>
              <a:t>Theological reflection on rural life and ministry. There is much to celebrate!</a:t>
            </a:r>
          </a:p>
          <a:p>
            <a:endParaRPr lang="en-GB" dirty="0"/>
          </a:p>
        </p:txBody>
      </p:sp>
      <p:sp>
        <p:nvSpPr>
          <p:cNvPr id="3" name="TextBox 2"/>
          <p:cNvSpPr txBox="1"/>
          <p:nvPr/>
        </p:nvSpPr>
        <p:spPr>
          <a:xfrm>
            <a:off x="679269" y="1900511"/>
            <a:ext cx="10633165" cy="4401205"/>
          </a:xfrm>
          <a:prstGeom prst="rect">
            <a:avLst/>
          </a:prstGeom>
          <a:noFill/>
        </p:spPr>
        <p:txBody>
          <a:bodyPr wrap="square" rtlCol="0">
            <a:spAutoFit/>
          </a:bodyPr>
          <a:lstStyle/>
          <a:p>
            <a:r>
              <a:rPr lang="en-GB" sz="2800" b="1" u="sng" dirty="0">
                <a:solidFill>
                  <a:schemeClr val="bg1"/>
                </a:solidFill>
              </a:rPr>
              <a:t>Session 1:</a:t>
            </a:r>
            <a:r>
              <a:rPr lang="en-GB" sz="2800" dirty="0">
                <a:solidFill>
                  <a:schemeClr val="bg1"/>
                </a:solidFill>
              </a:rPr>
              <a:t> C</a:t>
            </a:r>
            <a:r>
              <a:rPr lang="en-GB" sz="2800" b="1" dirty="0" smtClean="0">
                <a:solidFill>
                  <a:schemeClr val="bg1"/>
                </a:solidFill>
              </a:rPr>
              <a:t>elebrating </a:t>
            </a:r>
            <a:r>
              <a:rPr lang="en-GB" sz="2800" b="1" dirty="0">
                <a:solidFill>
                  <a:schemeClr val="bg1"/>
                </a:solidFill>
              </a:rPr>
              <a:t>and appreciating</a:t>
            </a:r>
            <a:r>
              <a:rPr lang="en-GB" sz="2800" dirty="0">
                <a:solidFill>
                  <a:schemeClr val="bg1"/>
                </a:solidFill>
              </a:rPr>
              <a:t> our rural church life. We encourage reflection on what is life-giving about rural ministry</a:t>
            </a:r>
            <a:r>
              <a:rPr lang="en-GB" sz="2800" dirty="0" smtClean="0">
                <a:solidFill>
                  <a:schemeClr val="bg1"/>
                </a:solidFill>
              </a:rPr>
              <a:t>.</a:t>
            </a:r>
          </a:p>
          <a:p>
            <a:endParaRPr lang="en-GB" sz="2800" dirty="0">
              <a:solidFill>
                <a:schemeClr val="bg1"/>
              </a:solidFill>
            </a:endParaRPr>
          </a:p>
          <a:p>
            <a:r>
              <a:rPr lang="en-GB" sz="2800" b="1" u="sng" dirty="0">
                <a:solidFill>
                  <a:schemeClr val="bg1"/>
                </a:solidFill>
              </a:rPr>
              <a:t>Session 2:</a:t>
            </a:r>
            <a:r>
              <a:rPr lang="en-GB" sz="2800" dirty="0">
                <a:solidFill>
                  <a:schemeClr val="bg1"/>
                </a:solidFill>
              </a:rPr>
              <a:t> </a:t>
            </a:r>
            <a:r>
              <a:rPr lang="en-GB" sz="2800" dirty="0" smtClean="0">
                <a:solidFill>
                  <a:schemeClr val="bg1"/>
                </a:solidFill>
              </a:rPr>
              <a:t>Naming and exploring </a:t>
            </a:r>
            <a:r>
              <a:rPr lang="en-GB" sz="2800" b="1" dirty="0" smtClean="0">
                <a:solidFill>
                  <a:schemeClr val="bg1"/>
                </a:solidFill>
              </a:rPr>
              <a:t>the burdens </a:t>
            </a:r>
            <a:r>
              <a:rPr lang="en-GB" sz="2800" b="1" dirty="0">
                <a:solidFill>
                  <a:schemeClr val="bg1"/>
                </a:solidFill>
              </a:rPr>
              <a:t>and expectations</a:t>
            </a:r>
            <a:r>
              <a:rPr lang="en-GB" sz="2800" dirty="0">
                <a:solidFill>
                  <a:schemeClr val="bg1"/>
                </a:solidFill>
              </a:rPr>
              <a:t> which weigh heavy upon clergy and laity alike in rural multi-parish benefices</a:t>
            </a:r>
            <a:r>
              <a:rPr lang="en-GB" sz="2800" dirty="0" smtClean="0">
                <a:solidFill>
                  <a:schemeClr val="bg1"/>
                </a:solidFill>
              </a:rPr>
              <a:t>.</a:t>
            </a:r>
          </a:p>
          <a:p>
            <a:endParaRPr lang="en-GB" sz="2800" dirty="0">
              <a:solidFill>
                <a:schemeClr val="bg1"/>
              </a:solidFill>
            </a:endParaRPr>
          </a:p>
          <a:p>
            <a:r>
              <a:rPr lang="en-GB" sz="2800" b="1" u="sng" dirty="0">
                <a:solidFill>
                  <a:schemeClr val="bg1"/>
                </a:solidFill>
              </a:rPr>
              <a:t>Session 3:</a:t>
            </a:r>
            <a:r>
              <a:rPr lang="en-GB" sz="2800" dirty="0">
                <a:solidFill>
                  <a:schemeClr val="bg1"/>
                </a:solidFill>
              </a:rPr>
              <a:t> M</a:t>
            </a:r>
            <a:r>
              <a:rPr lang="en-GB" sz="2800" b="1" dirty="0" smtClean="0">
                <a:solidFill>
                  <a:schemeClr val="bg1"/>
                </a:solidFill>
              </a:rPr>
              <a:t>odels </a:t>
            </a:r>
            <a:r>
              <a:rPr lang="en-GB" sz="2800" b="1" dirty="0">
                <a:solidFill>
                  <a:schemeClr val="bg1"/>
                </a:solidFill>
              </a:rPr>
              <a:t>of ministry</a:t>
            </a:r>
            <a:r>
              <a:rPr lang="en-GB" sz="2800" dirty="0">
                <a:solidFill>
                  <a:schemeClr val="bg1"/>
                </a:solidFill>
              </a:rPr>
              <a:t>. If traditional ways of structuring our church life are beginning to buckle at the knees, what alternatives are there? Which model(s) will best promote the mission of the Church over the next 10 years</a:t>
            </a:r>
            <a:r>
              <a:rPr lang="en-GB" sz="2800" dirty="0" smtClean="0">
                <a:solidFill>
                  <a:schemeClr val="bg1"/>
                </a:solidFill>
              </a:rPr>
              <a:t>?</a:t>
            </a:r>
            <a:endParaRPr lang="en-GB" sz="2800" dirty="0">
              <a:solidFill>
                <a:schemeClr val="bg1"/>
              </a:solidFill>
            </a:endParaRPr>
          </a:p>
        </p:txBody>
      </p:sp>
    </p:spTree>
    <p:extLst>
      <p:ext uri="{BB962C8B-B14F-4D97-AF65-F5344CB8AC3E}">
        <p14:creationId xmlns:p14="http://schemas.microsoft.com/office/powerpoint/2010/main" val="2704439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5211" y="809898"/>
            <a:ext cx="10019211" cy="5539978"/>
          </a:xfrm>
          <a:prstGeom prst="rect">
            <a:avLst/>
          </a:prstGeom>
          <a:noFill/>
        </p:spPr>
        <p:txBody>
          <a:bodyPr wrap="square" rtlCol="0">
            <a:spAutoFit/>
          </a:bodyPr>
          <a:lstStyle/>
          <a:p>
            <a:r>
              <a:rPr lang="en-GB" sz="2800" b="1" u="sng" dirty="0" smtClean="0">
                <a:solidFill>
                  <a:schemeClr val="bg1"/>
                </a:solidFill>
              </a:rPr>
              <a:t>Session 4:</a:t>
            </a:r>
            <a:r>
              <a:rPr lang="en-GB" sz="2800" dirty="0" smtClean="0">
                <a:solidFill>
                  <a:schemeClr val="bg1"/>
                </a:solidFill>
              </a:rPr>
              <a:t> Focuses on lightening the load of </a:t>
            </a:r>
            <a:r>
              <a:rPr lang="en-GB" sz="2800" b="1" dirty="0" smtClean="0">
                <a:solidFill>
                  <a:schemeClr val="bg1"/>
                </a:solidFill>
              </a:rPr>
              <a:t>buildings and bureaucracy</a:t>
            </a:r>
            <a:r>
              <a:rPr lang="en-GB" sz="2800" dirty="0" smtClean="0">
                <a:solidFill>
                  <a:schemeClr val="bg1"/>
                </a:solidFill>
              </a:rPr>
              <a:t>. What is essential, what could be done with more economy of effort, what could be given up altogether. </a:t>
            </a:r>
          </a:p>
          <a:p>
            <a:endParaRPr lang="en-GB" sz="2800" dirty="0" smtClean="0">
              <a:solidFill>
                <a:schemeClr val="bg1"/>
              </a:solidFill>
            </a:endParaRPr>
          </a:p>
          <a:p>
            <a:r>
              <a:rPr lang="en-GB" sz="2800" b="1" u="sng" dirty="0" smtClean="0">
                <a:solidFill>
                  <a:schemeClr val="bg1"/>
                </a:solidFill>
              </a:rPr>
              <a:t>Session 5:</a:t>
            </a:r>
            <a:r>
              <a:rPr lang="en-GB" sz="2800" dirty="0" smtClean="0">
                <a:solidFill>
                  <a:schemeClr val="bg1"/>
                </a:solidFill>
              </a:rPr>
              <a:t> </a:t>
            </a:r>
            <a:r>
              <a:rPr lang="en-GB" sz="2800" dirty="0">
                <a:solidFill>
                  <a:schemeClr val="bg1"/>
                </a:solidFill>
              </a:rPr>
              <a:t>S</a:t>
            </a:r>
            <a:r>
              <a:rPr lang="en-GB" sz="2800" dirty="0" smtClean="0">
                <a:solidFill>
                  <a:schemeClr val="bg1"/>
                </a:solidFill>
              </a:rPr>
              <a:t>ession about </a:t>
            </a:r>
            <a:r>
              <a:rPr lang="en-GB" sz="2800" b="1" dirty="0" smtClean="0">
                <a:solidFill>
                  <a:schemeClr val="bg1"/>
                </a:solidFill>
              </a:rPr>
              <a:t>priorities and pruning</a:t>
            </a:r>
            <a:r>
              <a:rPr lang="en-GB" sz="2800" dirty="0" smtClean="0">
                <a:solidFill>
                  <a:schemeClr val="bg1"/>
                </a:solidFill>
              </a:rPr>
              <a:t>. What is critical, what needs to go? How can we lighten the load and free people to enjoy their discipleship more fully? What needs to change to enable us to be a missional Church in a world shaped by Coronavirus?</a:t>
            </a:r>
          </a:p>
          <a:p>
            <a:endParaRPr lang="en-GB" sz="2800" dirty="0">
              <a:solidFill>
                <a:schemeClr val="bg1"/>
              </a:solidFill>
            </a:endParaRPr>
          </a:p>
          <a:p>
            <a:pPr marL="457200" indent="-457200">
              <a:buFont typeface="Arial" panose="020B0604020202020204" pitchFamily="34" charset="0"/>
              <a:buChar char="•"/>
            </a:pPr>
            <a:r>
              <a:rPr lang="en-GB" sz="2800" dirty="0" smtClean="0">
                <a:solidFill>
                  <a:schemeClr val="bg1"/>
                </a:solidFill>
              </a:rPr>
              <a:t>Encouragement to develop an Action Plan</a:t>
            </a:r>
          </a:p>
          <a:p>
            <a:pPr marL="457200" indent="-457200">
              <a:buFont typeface="Arial" panose="020B0604020202020204" pitchFamily="34" charset="0"/>
              <a:buChar char="•"/>
            </a:pPr>
            <a:r>
              <a:rPr lang="en-GB" sz="2800" dirty="0" smtClean="0">
                <a:solidFill>
                  <a:schemeClr val="bg1"/>
                </a:solidFill>
              </a:rPr>
              <a:t>Signposting to practical resources which benefices may find helpful.</a:t>
            </a:r>
          </a:p>
          <a:p>
            <a:endParaRPr lang="en-GB" dirty="0"/>
          </a:p>
        </p:txBody>
      </p:sp>
    </p:spTree>
    <p:extLst>
      <p:ext uri="{BB962C8B-B14F-4D97-AF65-F5344CB8AC3E}">
        <p14:creationId xmlns:p14="http://schemas.microsoft.com/office/powerpoint/2010/main" val="2901844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8091" y="261258"/>
            <a:ext cx="6400800" cy="830997"/>
          </a:xfrm>
          <a:prstGeom prst="rect">
            <a:avLst/>
          </a:prstGeom>
          <a:noFill/>
        </p:spPr>
        <p:txBody>
          <a:bodyPr wrap="square" rtlCol="0">
            <a:spAutoFit/>
          </a:bodyPr>
          <a:lstStyle/>
          <a:p>
            <a:r>
              <a:rPr lang="en-GB" sz="4800" b="1" dirty="0" smtClean="0">
                <a:solidFill>
                  <a:schemeClr val="bg1"/>
                </a:solidFill>
              </a:rPr>
              <a:t>Stories on the Street</a:t>
            </a:r>
            <a:endParaRPr lang="en-GB" sz="4800" b="1" dirty="0">
              <a:solidFill>
                <a:schemeClr val="bg1"/>
              </a:solidFill>
            </a:endParaRPr>
          </a:p>
        </p:txBody>
      </p:sp>
      <p:sp>
        <p:nvSpPr>
          <p:cNvPr id="3" name="TextBox 2"/>
          <p:cNvSpPr txBox="1"/>
          <p:nvPr/>
        </p:nvSpPr>
        <p:spPr>
          <a:xfrm>
            <a:off x="1058091" y="1293223"/>
            <a:ext cx="9627326" cy="4893647"/>
          </a:xfrm>
          <a:prstGeom prst="rect">
            <a:avLst/>
          </a:prstGeom>
          <a:noFill/>
        </p:spPr>
        <p:txBody>
          <a:bodyPr wrap="square" rtlCol="0">
            <a:spAutoFit/>
          </a:bodyPr>
          <a:lstStyle/>
          <a:p>
            <a:pPr marL="342900" indent="-342900">
              <a:buFont typeface="Arial" panose="020B0604020202020204" pitchFamily="34" charset="0"/>
              <a:buChar char="•"/>
            </a:pPr>
            <a:r>
              <a:rPr lang="en-GB" sz="2400" dirty="0">
                <a:solidFill>
                  <a:schemeClr val="bg1"/>
                </a:solidFill>
              </a:rPr>
              <a:t>A</a:t>
            </a:r>
            <a:r>
              <a:rPr lang="en-GB" sz="2400" dirty="0" smtClean="0">
                <a:solidFill>
                  <a:schemeClr val="bg1"/>
                </a:solidFill>
              </a:rPr>
              <a:t> </a:t>
            </a:r>
            <a:r>
              <a:rPr lang="en-GB" sz="2400" dirty="0">
                <a:solidFill>
                  <a:schemeClr val="bg1"/>
                </a:solidFill>
              </a:rPr>
              <a:t>resource to help churches </a:t>
            </a:r>
            <a:r>
              <a:rPr lang="en-GB" sz="2400" dirty="0" smtClean="0">
                <a:solidFill>
                  <a:schemeClr val="bg1"/>
                </a:solidFill>
              </a:rPr>
              <a:t>to </a:t>
            </a:r>
            <a:r>
              <a:rPr lang="en-GB" sz="2400" dirty="0">
                <a:solidFill>
                  <a:schemeClr val="bg1"/>
                </a:solidFill>
              </a:rPr>
              <a:t>engage with and work alongside their communities to bring transformation. </a:t>
            </a:r>
            <a:endParaRPr lang="en-GB" sz="2400" dirty="0" smtClean="0">
              <a:solidFill>
                <a:schemeClr val="bg1"/>
              </a:solidFill>
            </a:endParaRPr>
          </a:p>
          <a:p>
            <a:pPr marL="342900" indent="-342900">
              <a:buFont typeface="Arial" panose="020B0604020202020204" pitchFamily="34" charset="0"/>
              <a:buChar char="•"/>
            </a:pPr>
            <a:endParaRPr lang="en-GB" sz="2400" dirty="0" smtClean="0">
              <a:solidFill>
                <a:schemeClr val="bg1"/>
              </a:solidFill>
            </a:endParaRPr>
          </a:p>
          <a:p>
            <a:pPr marL="342900" indent="-342900">
              <a:buFont typeface="Arial" panose="020B0604020202020204" pitchFamily="34" charset="0"/>
              <a:buChar char="•"/>
            </a:pPr>
            <a:r>
              <a:rPr lang="en-GB" sz="2400" dirty="0" smtClean="0">
                <a:solidFill>
                  <a:schemeClr val="bg1"/>
                </a:solidFill>
              </a:rPr>
              <a:t>6 </a:t>
            </a:r>
            <a:r>
              <a:rPr lang="en-GB" sz="2400" dirty="0">
                <a:solidFill>
                  <a:schemeClr val="bg1"/>
                </a:solidFill>
              </a:rPr>
              <a:t>modules on the themes of vision, celebrating what we have, a heart of compassion, building relationships, understanding our community and stepping out in faith. </a:t>
            </a:r>
            <a:endParaRPr lang="en-GB" sz="2400" dirty="0" smtClean="0">
              <a:solidFill>
                <a:schemeClr val="bg1"/>
              </a:solidFill>
            </a:endParaRPr>
          </a:p>
          <a:p>
            <a:pPr marL="342900" indent="-342900">
              <a:buFont typeface="Arial" panose="020B0604020202020204" pitchFamily="34" charset="0"/>
              <a:buChar char="•"/>
            </a:pPr>
            <a:endParaRPr lang="en-GB" sz="2400" dirty="0">
              <a:solidFill>
                <a:schemeClr val="bg1"/>
              </a:solidFill>
            </a:endParaRPr>
          </a:p>
          <a:p>
            <a:pPr marL="342900" indent="-342900">
              <a:buFont typeface="Arial" panose="020B0604020202020204" pitchFamily="34" charset="0"/>
              <a:buChar char="•"/>
            </a:pPr>
            <a:r>
              <a:rPr lang="en-GB" sz="2400" dirty="0">
                <a:solidFill>
                  <a:schemeClr val="bg1"/>
                </a:solidFill>
              </a:rPr>
              <a:t>I</a:t>
            </a:r>
            <a:r>
              <a:rPr lang="en-GB" sz="2400" dirty="0" smtClean="0">
                <a:solidFill>
                  <a:schemeClr val="bg1"/>
                </a:solidFill>
              </a:rPr>
              <a:t>n </a:t>
            </a:r>
            <a:r>
              <a:rPr lang="en-GB" sz="2400" dirty="0">
                <a:solidFill>
                  <a:schemeClr val="bg1"/>
                </a:solidFill>
              </a:rPr>
              <a:t>depth creative Bible studies and practical participatory tools that can be used with church and community </a:t>
            </a:r>
            <a:r>
              <a:rPr lang="en-GB" sz="2400" dirty="0" smtClean="0">
                <a:solidFill>
                  <a:schemeClr val="bg1"/>
                </a:solidFill>
              </a:rPr>
              <a:t>members</a:t>
            </a:r>
          </a:p>
          <a:p>
            <a:pPr marL="342900" indent="-342900">
              <a:buFont typeface="Arial" panose="020B0604020202020204" pitchFamily="34" charset="0"/>
              <a:buChar char="•"/>
            </a:pPr>
            <a:endParaRPr lang="en-GB" sz="2400" dirty="0">
              <a:solidFill>
                <a:schemeClr val="bg1"/>
              </a:solidFill>
            </a:endParaRPr>
          </a:p>
          <a:p>
            <a:pPr marL="342900" indent="-342900">
              <a:buFont typeface="Arial" panose="020B0604020202020204" pitchFamily="34" charset="0"/>
              <a:buChar char="•"/>
            </a:pPr>
            <a:r>
              <a:rPr lang="en-GB" sz="2400" dirty="0" smtClean="0">
                <a:solidFill>
                  <a:schemeClr val="bg1"/>
                </a:solidFill>
              </a:rPr>
              <a:t>Piloted in Shirwell Mission Community – long term positive impact</a:t>
            </a:r>
          </a:p>
          <a:p>
            <a:pPr marL="342900" indent="-342900">
              <a:buFont typeface="Arial" panose="020B0604020202020204" pitchFamily="34" charset="0"/>
              <a:buChar char="•"/>
            </a:pPr>
            <a:endParaRPr lang="en-GB" sz="2400" dirty="0">
              <a:solidFill>
                <a:schemeClr val="bg1"/>
              </a:solidFill>
            </a:endParaRPr>
          </a:p>
          <a:p>
            <a:pPr marL="342900" indent="-342900">
              <a:buFont typeface="Arial" panose="020B0604020202020204" pitchFamily="34" charset="0"/>
              <a:buChar char="•"/>
            </a:pPr>
            <a:r>
              <a:rPr lang="en-GB" sz="2400" dirty="0" smtClean="0">
                <a:solidFill>
                  <a:schemeClr val="bg1"/>
                </a:solidFill>
              </a:rPr>
              <a:t>Still working on online version</a:t>
            </a:r>
            <a:endParaRPr lang="en-GB" sz="2400" dirty="0">
              <a:solidFill>
                <a:schemeClr val="bg1"/>
              </a:solidFill>
            </a:endParaRPr>
          </a:p>
        </p:txBody>
      </p:sp>
    </p:spTree>
    <p:extLst>
      <p:ext uri="{BB962C8B-B14F-4D97-AF65-F5344CB8AC3E}">
        <p14:creationId xmlns:p14="http://schemas.microsoft.com/office/powerpoint/2010/main" val="2330988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6105</TotalTime>
  <Words>593</Words>
  <Application>Microsoft Office PowerPoint</Application>
  <PresentationFormat>Custom</PresentationFormat>
  <Paragraphs>109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Growing the Rural Church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Cracknell</dc:creator>
  <cp:lastModifiedBy>Windows User</cp:lastModifiedBy>
  <cp:revision>23</cp:revision>
  <dcterms:created xsi:type="dcterms:W3CDTF">2020-10-27T09:39:51Z</dcterms:created>
  <dcterms:modified xsi:type="dcterms:W3CDTF">2020-12-20T18:48:50Z</dcterms:modified>
</cp:coreProperties>
</file>