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Lst>
  <p:notesMasterIdLst>
    <p:notesMasterId r:id="rId16"/>
  </p:notesMasterIdLst>
  <p:sldIdLst>
    <p:sldId id="262" r:id="rId3"/>
    <p:sldId id="264" r:id="rId4"/>
    <p:sldId id="283" r:id="rId5"/>
    <p:sldId id="288" r:id="rId6"/>
    <p:sldId id="289" r:id="rId7"/>
    <p:sldId id="291" r:id="rId8"/>
    <p:sldId id="293" r:id="rId9"/>
    <p:sldId id="294" r:id="rId10"/>
    <p:sldId id="298" r:id="rId11"/>
    <p:sldId id="287" r:id="rId12"/>
    <p:sldId id="292" r:id="rId13"/>
    <p:sldId id="295" r:id="rId14"/>
    <p:sldId id="290" r:id="rId15"/>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E29C4AD-E630-4EA8-A9B0-B9678E80BC54}">
  <a:tblStyle styleId="{5E29C4AD-E630-4EA8-A9B0-B9678E80BC5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84" y="-30"/>
      </p:cViewPr>
      <p:guideLst>
        <p:guide orient="horz" pos="2160"/>
        <p:guide pos="2880"/>
      </p:guideLst>
    </p:cSldViewPr>
  </p:slideViewPr>
  <p:notesTextViewPr>
    <p:cViewPr>
      <p:scale>
        <a:sx n="1" d="1"/>
        <a:sy n="1" d="1"/>
      </p:scale>
      <p:origin x="0" y="0"/>
    </p:cViewPr>
  </p:notesText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89FE4-A746-462B-A778-26750FB43605}" type="doc">
      <dgm:prSet loTypeId="urn:microsoft.com/office/officeart/2005/8/layout/venn1" loCatId="relationship" qsTypeId="urn:microsoft.com/office/officeart/2005/8/quickstyle/simple1" qsCatId="simple" csTypeId="urn:microsoft.com/office/officeart/2005/8/colors/accent1_2" csCatId="accent1" phldr="1"/>
      <dgm:spPr/>
    </dgm:pt>
    <dgm:pt modelId="{56788272-1062-4DE4-A27C-95A7B953B7B1}">
      <dgm:prSet phldrT="[Text]"/>
      <dgm:spPr/>
      <dgm:t>
        <a:bodyPr/>
        <a:lstStyle/>
        <a:p>
          <a:r>
            <a:rPr lang="en-GB" dirty="0" err="1" smtClean="0"/>
            <a:t>PCN</a:t>
          </a:r>
          <a:r>
            <a:rPr lang="en-GB" dirty="0" smtClean="0"/>
            <a:t> Social Prescribing link worker </a:t>
          </a:r>
          <a:endParaRPr lang="en-GB" dirty="0"/>
        </a:p>
      </dgm:t>
    </dgm:pt>
    <dgm:pt modelId="{2B7272EF-54C5-474F-871F-0F6798969868}" type="parTrans" cxnId="{CB41DF9E-0D51-48A6-BF55-EB5A01E3F2E8}">
      <dgm:prSet/>
      <dgm:spPr/>
      <dgm:t>
        <a:bodyPr/>
        <a:lstStyle/>
        <a:p>
          <a:endParaRPr lang="en-GB"/>
        </a:p>
      </dgm:t>
    </dgm:pt>
    <dgm:pt modelId="{7BF5D7D9-BF90-41BE-9569-DB65DA7E71C9}" type="sibTrans" cxnId="{CB41DF9E-0D51-48A6-BF55-EB5A01E3F2E8}">
      <dgm:prSet/>
      <dgm:spPr/>
      <dgm:t>
        <a:bodyPr/>
        <a:lstStyle/>
        <a:p>
          <a:endParaRPr lang="en-GB"/>
        </a:p>
      </dgm:t>
    </dgm:pt>
    <dgm:pt modelId="{DAC4D432-2CCA-4750-B82B-69C659080B8F}">
      <dgm:prSet phldrT="[Text]"/>
      <dgm:spPr>
        <a:solidFill>
          <a:schemeClr val="accent6">
            <a:alpha val="50000"/>
          </a:schemeClr>
        </a:solidFill>
      </dgm:spPr>
      <dgm:t>
        <a:bodyPr/>
        <a:lstStyle/>
        <a:p>
          <a:r>
            <a:rPr lang="en-GB" dirty="0" smtClean="0"/>
            <a:t>Community Development Officer employed through CVS </a:t>
          </a:r>
          <a:endParaRPr lang="en-GB" dirty="0"/>
        </a:p>
      </dgm:t>
    </dgm:pt>
    <dgm:pt modelId="{2F549260-9B97-4FF1-9EDF-09CD9F4A70AB}" type="parTrans" cxnId="{B8EDF55D-139D-4DCF-90F2-22A95E10177F}">
      <dgm:prSet/>
      <dgm:spPr/>
      <dgm:t>
        <a:bodyPr/>
        <a:lstStyle/>
        <a:p>
          <a:endParaRPr lang="en-GB"/>
        </a:p>
      </dgm:t>
    </dgm:pt>
    <dgm:pt modelId="{86022C36-1CC4-49C9-B40A-80A5420DF147}" type="sibTrans" cxnId="{B8EDF55D-139D-4DCF-90F2-22A95E10177F}">
      <dgm:prSet/>
      <dgm:spPr/>
      <dgm:t>
        <a:bodyPr/>
        <a:lstStyle/>
        <a:p>
          <a:endParaRPr lang="en-GB"/>
        </a:p>
      </dgm:t>
    </dgm:pt>
    <dgm:pt modelId="{ACAF5BC6-A6AA-45A7-AFD5-590824F785FD}">
      <dgm:prSet phldrT="[Text]"/>
      <dgm:spPr>
        <a:solidFill>
          <a:schemeClr val="accent3">
            <a:lumMod val="60000"/>
            <a:lumOff val="40000"/>
            <a:alpha val="50000"/>
          </a:schemeClr>
        </a:solidFill>
      </dgm:spPr>
      <dgm:t>
        <a:bodyPr/>
        <a:lstStyle/>
        <a:p>
          <a:r>
            <a:rPr lang="en-GB" dirty="0" smtClean="0"/>
            <a:t>One Community </a:t>
          </a:r>
          <a:endParaRPr lang="en-GB" dirty="0"/>
        </a:p>
      </dgm:t>
    </dgm:pt>
    <dgm:pt modelId="{EAD2EAB6-5011-4368-A821-85B093AB7706}" type="parTrans" cxnId="{F7AFA731-2807-4160-841C-53EAD8168F1E}">
      <dgm:prSet/>
      <dgm:spPr/>
      <dgm:t>
        <a:bodyPr/>
        <a:lstStyle/>
        <a:p>
          <a:endParaRPr lang="en-GB"/>
        </a:p>
      </dgm:t>
    </dgm:pt>
    <dgm:pt modelId="{5B13D540-0614-49D7-BF3D-12F052C63365}" type="sibTrans" cxnId="{F7AFA731-2807-4160-841C-53EAD8168F1E}">
      <dgm:prSet/>
      <dgm:spPr/>
      <dgm:t>
        <a:bodyPr/>
        <a:lstStyle/>
        <a:p>
          <a:endParaRPr lang="en-GB"/>
        </a:p>
      </dgm:t>
    </dgm:pt>
    <dgm:pt modelId="{E2A0C70D-F6E8-4955-8827-8B8D8E4777D5}" type="pres">
      <dgm:prSet presAssocID="{F5589FE4-A746-462B-A778-26750FB43605}" presName="compositeShape" presStyleCnt="0">
        <dgm:presLayoutVars>
          <dgm:chMax val="7"/>
          <dgm:dir/>
          <dgm:resizeHandles val="exact"/>
        </dgm:presLayoutVars>
      </dgm:prSet>
      <dgm:spPr/>
    </dgm:pt>
    <dgm:pt modelId="{BA025733-976C-4B78-AFFB-2527DB0BE870}" type="pres">
      <dgm:prSet presAssocID="{56788272-1062-4DE4-A27C-95A7B953B7B1}" presName="circ1" presStyleLbl="vennNode1" presStyleIdx="0" presStyleCnt="3" custLinFactNeighborX="0" custLinFactNeighborY="-1237"/>
      <dgm:spPr/>
      <dgm:t>
        <a:bodyPr/>
        <a:lstStyle/>
        <a:p>
          <a:endParaRPr lang="en-GB"/>
        </a:p>
      </dgm:t>
    </dgm:pt>
    <dgm:pt modelId="{140A91DE-BE28-4E17-AA1E-5493791BC118}" type="pres">
      <dgm:prSet presAssocID="{56788272-1062-4DE4-A27C-95A7B953B7B1}" presName="circ1Tx" presStyleLbl="revTx" presStyleIdx="0" presStyleCnt="0">
        <dgm:presLayoutVars>
          <dgm:chMax val="0"/>
          <dgm:chPref val="0"/>
          <dgm:bulletEnabled val="1"/>
        </dgm:presLayoutVars>
      </dgm:prSet>
      <dgm:spPr/>
      <dgm:t>
        <a:bodyPr/>
        <a:lstStyle/>
        <a:p>
          <a:endParaRPr lang="en-GB"/>
        </a:p>
      </dgm:t>
    </dgm:pt>
    <dgm:pt modelId="{B8CBA1B1-2CC0-4D0B-8B51-D592C6957C54}" type="pres">
      <dgm:prSet presAssocID="{DAC4D432-2CCA-4750-B82B-69C659080B8F}" presName="circ2" presStyleLbl="vennNode1" presStyleIdx="1" presStyleCnt="3"/>
      <dgm:spPr/>
      <dgm:t>
        <a:bodyPr/>
        <a:lstStyle/>
        <a:p>
          <a:endParaRPr lang="en-GB"/>
        </a:p>
      </dgm:t>
    </dgm:pt>
    <dgm:pt modelId="{485B810B-27EC-4AE7-9A53-ADEAF64F79DB}" type="pres">
      <dgm:prSet presAssocID="{DAC4D432-2CCA-4750-B82B-69C659080B8F}" presName="circ2Tx" presStyleLbl="revTx" presStyleIdx="0" presStyleCnt="0">
        <dgm:presLayoutVars>
          <dgm:chMax val="0"/>
          <dgm:chPref val="0"/>
          <dgm:bulletEnabled val="1"/>
        </dgm:presLayoutVars>
      </dgm:prSet>
      <dgm:spPr/>
      <dgm:t>
        <a:bodyPr/>
        <a:lstStyle/>
        <a:p>
          <a:endParaRPr lang="en-GB"/>
        </a:p>
      </dgm:t>
    </dgm:pt>
    <dgm:pt modelId="{E5595C9E-AD2E-4C2E-8E6B-FA66D4496A29}" type="pres">
      <dgm:prSet presAssocID="{ACAF5BC6-A6AA-45A7-AFD5-590824F785FD}" presName="circ3" presStyleLbl="vennNode1" presStyleIdx="2" presStyleCnt="3" custLinFactNeighborX="743" custLinFactNeighborY="687"/>
      <dgm:spPr/>
      <dgm:t>
        <a:bodyPr/>
        <a:lstStyle/>
        <a:p>
          <a:endParaRPr lang="en-GB"/>
        </a:p>
      </dgm:t>
    </dgm:pt>
    <dgm:pt modelId="{66A29C16-E4E0-4D1C-95AC-C3A1FA0453A6}" type="pres">
      <dgm:prSet presAssocID="{ACAF5BC6-A6AA-45A7-AFD5-590824F785FD}" presName="circ3Tx" presStyleLbl="revTx" presStyleIdx="0" presStyleCnt="0">
        <dgm:presLayoutVars>
          <dgm:chMax val="0"/>
          <dgm:chPref val="0"/>
          <dgm:bulletEnabled val="1"/>
        </dgm:presLayoutVars>
      </dgm:prSet>
      <dgm:spPr/>
      <dgm:t>
        <a:bodyPr/>
        <a:lstStyle/>
        <a:p>
          <a:endParaRPr lang="en-GB"/>
        </a:p>
      </dgm:t>
    </dgm:pt>
  </dgm:ptLst>
  <dgm:cxnLst>
    <dgm:cxn modelId="{26261779-87C7-4619-B87C-136E4DA7F8CD}" type="presOf" srcId="{DAC4D432-2CCA-4750-B82B-69C659080B8F}" destId="{B8CBA1B1-2CC0-4D0B-8B51-D592C6957C54}" srcOrd="0" destOrd="0" presId="urn:microsoft.com/office/officeart/2005/8/layout/venn1"/>
    <dgm:cxn modelId="{FBCC654E-03CB-4BA0-A7F4-5EE1EBADF210}" type="presOf" srcId="{F5589FE4-A746-462B-A778-26750FB43605}" destId="{E2A0C70D-F6E8-4955-8827-8B8D8E4777D5}" srcOrd="0" destOrd="0" presId="urn:microsoft.com/office/officeart/2005/8/layout/venn1"/>
    <dgm:cxn modelId="{F0435D5C-0DEC-477F-8502-3B0384E35D1A}" type="presOf" srcId="{DAC4D432-2CCA-4750-B82B-69C659080B8F}" destId="{485B810B-27EC-4AE7-9A53-ADEAF64F79DB}" srcOrd="1" destOrd="0" presId="urn:microsoft.com/office/officeart/2005/8/layout/venn1"/>
    <dgm:cxn modelId="{CB41DF9E-0D51-48A6-BF55-EB5A01E3F2E8}" srcId="{F5589FE4-A746-462B-A778-26750FB43605}" destId="{56788272-1062-4DE4-A27C-95A7B953B7B1}" srcOrd="0" destOrd="0" parTransId="{2B7272EF-54C5-474F-871F-0F6798969868}" sibTransId="{7BF5D7D9-BF90-41BE-9569-DB65DA7E71C9}"/>
    <dgm:cxn modelId="{B8EDF55D-139D-4DCF-90F2-22A95E10177F}" srcId="{F5589FE4-A746-462B-A778-26750FB43605}" destId="{DAC4D432-2CCA-4750-B82B-69C659080B8F}" srcOrd="1" destOrd="0" parTransId="{2F549260-9B97-4FF1-9EDF-09CD9F4A70AB}" sibTransId="{86022C36-1CC4-49C9-B40A-80A5420DF147}"/>
    <dgm:cxn modelId="{BDAE4F39-5C40-4115-9831-CDA5395E0A6C}" type="presOf" srcId="{56788272-1062-4DE4-A27C-95A7B953B7B1}" destId="{140A91DE-BE28-4E17-AA1E-5493791BC118}" srcOrd="1" destOrd="0" presId="urn:microsoft.com/office/officeart/2005/8/layout/venn1"/>
    <dgm:cxn modelId="{F7AFA731-2807-4160-841C-53EAD8168F1E}" srcId="{F5589FE4-A746-462B-A778-26750FB43605}" destId="{ACAF5BC6-A6AA-45A7-AFD5-590824F785FD}" srcOrd="2" destOrd="0" parTransId="{EAD2EAB6-5011-4368-A821-85B093AB7706}" sibTransId="{5B13D540-0614-49D7-BF3D-12F052C63365}"/>
    <dgm:cxn modelId="{98177309-A3CE-408B-8BD0-F21C035E8B4B}" type="presOf" srcId="{ACAF5BC6-A6AA-45A7-AFD5-590824F785FD}" destId="{E5595C9E-AD2E-4C2E-8E6B-FA66D4496A29}" srcOrd="0" destOrd="0" presId="urn:microsoft.com/office/officeart/2005/8/layout/venn1"/>
    <dgm:cxn modelId="{B779C11C-381E-452A-A6C4-422FF77CE0D2}" type="presOf" srcId="{56788272-1062-4DE4-A27C-95A7B953B7B1}" destId="{BA025733-976C-4B78-AFFB-2527DB0BE870}" srcOrd="0" destOrd="0" presId="urn:microsoft.com/office/officeart/2005/8/layout/venn1"/>
    <dgm:cxn modelId="{2CE8C94F-A993-4948-8633-2ED754C1E1E4}" type="presOf" srcId="{ACAF5BC6-A6AA-45A7-AFD5-590824F785FD}" destId="{66A29C16-E4E0-4D1C-95AC-C3A1FA0453A6}" srcOrd="1" destOrd="0" presId="urn:microsoft.com/office/officeart/2005/8/layout/venn1"/>
    <dgm:cxn modelId="{5F352FDC-0B3E-4F83-8ED5-7BDCBA3F17E0}" type="presParOf" srcId="{E2A0C70D-F6E8-4955-8827-8B8D8E4777D5}" destId="{BA025733-976C-4B78-AFFB-2527DB0BE870}" srcOrd="0" destOrd="0" presId="urn:microsoft.com/office/officeart/2005/8/layout/venn1"/>
    <dgm:cxn modelId="{0CEB44BF-BD34-486F-B814-E57D405999FB}" type="presParOf" srcId="{E2A0C70D-F6E8-4955-8827-8B8D8E4777D5}" destId="{140A91DE-BE28-4E17-AA1E-5493791BC118}" srcOrd="1" destOrd="0" presId="urn:microsoft.com/office/officeart/2005/8/layout/venn1"/>
    <dgm:cxn modelId="{90B9CC24-B290-4C4E-A74E-EEE1E13CD615}" type="presParOf" srcId="{E2A0C70D-F6E8-4955-8827-8B8D8E4777D5}" destId="{B8CBA1B1-2CC0-4D0B-8B51-D592C6957C54}" srcOrd="2" destOrd="0" presId="urn:microsoft.com/office/officeart/2005/8/layout/venn1"/>
    <dgm:cxn modelId="{E6386F7A-178A-4D00-9473-12364B07CD8D}" type="presParOf" srcId="{E2A0C70D-F6E8-4955-8827-8B8D8E4777D5}" destId="{485B810B-27EC-4AE7-9A53-ADEAF64F79DB}" srcOrd="3" destOrd="0" presId="urn:microsoft.com/office/officeart/2005/8/layout/venn1"/>
    <dgm:cxn modelId="{6C75356C-FE6A-4BD9-8BA7-16FAC89A50EA}" type="presParOf" srcId="{E2A0C70D-F6E8-4955-8827-8B8D8E4777D5}" destId="{E5595C9E-AD2E-4C2E-8E6B-FA66D4496A29}" srcOrd="4" destOrd="0" presId="urn:microsoft.com/office/officeart/2005/8/layout/venn1"/>
    <dgm:cxn modelId="{159A9774-B356-4B58-B7AE-C7C9B747D6F2}" type="presParOf" srcId="{E2A0C70D-F6E8-4955-8827-8B8D8E4777D5}" destId="{66A29C16-E4E0-4D1C-95AC-C3A1FA0453A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25733-976C-4B78-AFFB-2527DB0BE870}">
      <dsp:nvSpPr>
        <dsp:cNvPr id="0" name=""/>
        <dsp:cNvSpPr/>
      </dsp:nvSpPr>
      <dsp:spPr>
        <a:xfrm>
          <a:off x="1828799" y="20636"/>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err="1" smtClean="0"/>
            <a:t>PCN</a:t>
          </a:r>
          <a:r>
            <a:rPr lang="en-GB" sz="1900" kern="1200" dirty="0" smtClean="0"/>
            <a:t> Social Prescribing link worker </a:t>
          </a:r>
          <a:endParaRPr lang="en-GB" sz="1900" kern="1200" dirty="0"/>
        </a:p>
      </dsp:txBody>
      <dsp:txXfrm>
        <a:off x="2153920" y="447356"/>
        <a:ext cx="1788160" cy="1097280"/>
      </dsp:txXfrm>
    </dsp:sp>
    <dsp:sp modelId="{B8CBA1B1-2CC0-4D0B-8B51-D592C6957C54}">
      <dsp:nvSpPr>
        <dsp:cNvPr id="0" name=""/>
        <dsp:cNvSpPr/>
      </dsp:nvSpPr>
      <dsp:spPr>
        <a:xfrm>
          <a:off x="2708656" y="1574800"/>
          <a:ext cx="2438400" cy="243840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smtClean="0"/>
            <a:t>Community Development Officer employed through CVS </a:t>
          </a:r>
          <a:endParaRPr lang="en-GB" sz="1900" kern="1200" dirty="0"/>
        </a:p>
      </dsp:txBody>
      <dsp:txXfrm>
        <a:off x="3454400" y="2204720"/>
        <a:ext cx="1463040" cy="1341120"/>
      </dsp:txXfrm>
    </dsp:sp>
    <dsp:sp modelId="{E5595C9E-AD2E-4C2E-8E6B-FA66D4496A29}">
      <dsp:nvSpPr>
        <dsp:cNvPr id="0" name=""/>
        <dsp:cNvSpPr/>
      </dsp:nvSpPr>
      <dsp:spPr>
        <a:xfrm>
          <a:off x="967061" y="1591551"/>
          <a:ext cx="2438400" cy="2438400"/>
        </a:xfrm>
        <a:prstGeom prst="ellipse">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smtClean="0"/>
            <a:t>One Community </a:t>
          </a:r>
          <a:endParaRPr lang="en-GB" sz="1900" kern="1200" dirty="0"/>
        </a:p>
      </dsp:txBody>
      <dsp:txXfrm>
        <a:off x="1196677" y="2221471"/>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165047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None/>
            </a:pPr>
            <a:endParaRPr dirty="0"/>
          </a:p>
        </p:txBody>
      </p:sp>
      <p:sp>
        <p:nvSpPr>
          <p:cNvPr id="287" name="Google Shape;287;p7:notes"/>
          <p:cNvSpPr txBox="1">
            <a:spLocks noGrp="1"/>
          </p:cNvSpPr>
          <p:nvPr>
            <p:ph type="sldNum" idx="12"/>
          </p:nvPr>
        </p:nvSpPr>
        <p:spPr>
          <a:xfrm>
            <a:off x="0" y="0"/>
            <a:ext cx="2973611" cy="32567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34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None/>
            </a:pPr>
            <a:endParaRPr dirty="0"/>
          </a:p>
        </p:txBody>
      </p:sp>
    </p:spTree>
    <p:extLst>
      <p:ext uri="{BB962C8B-B14F-4D97-AF65-F5344CB8AC3E}">
        <p14:creationId xmlns:p14="http://schemas.microsoft.com/office/powerpoint/2010/main" val="134765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None/>
            </a:pPr>
            <a:endParaRPr dirty="0"/>
          </a:p>
        </p:txBody>
      </p:sp>
    </p:spTree>
    <p:extLst>
      <p:ext uri="{BB962C8B-B14F-4D97-AF65-F5344CB8AC3E}">
        <p14:creationId xmlns:p14="http://schemas.microsoft.com/office/powerpoint/2010/main" val="371147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8896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2928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Explain one Communities</a:t>
            </a:r>
          </a:p>
          <a:p>
            <a:endParaRPr lang="en-GB" dirty="0"/>
          </a:p>
          <a:p>
            <a:r>
              <a:rPr lang="en-GB" dirty="0"/>
              <a:t>Function – to bring together organisations, residents and the voluntary sector to work together in a place based structure to create local solutions to local issues. </a:t>
            </a:r>
          </a:p>
          <a:p>
            <a:r>
              <a:rPr lang="en-GB" dirty="0"/>
              <a:t>One Ilfracombe has now been in place for 6 years, One Bideford for 3 years and One Barnstaple for the last year. </a:t>
            </a:r>
          </a:p>
          <a:p>
            <a:r>
              <a:rPr lang="en-GB" dirty="0"/>
              <a:t>Links with PCN’S</a:t>
            </a:r>
          </a:p>
          <a:p>
            <a:r>
              <a:rPr lang="en-GB" dirty="0"/>
              <a:t>One Northern Devon supports the development of the One Communities through…</a:t>
            </a:r>
          </a:p>
          <a:p>
            <a:endParaRPr lang="en-GB" dirty="0"/>
          </a:p>
          <a:p>
            <a:r>
              <a:rPr lang="en-GB" sz="1200" b="1" dirty="0">
                <a:effectLst/>
                <a:latin typeface="Calibri" panose="020F0502020204030204" pitchFamily="34" charset="0"/>
                <a:ea typeface="Calibri" panose="020F0502020204030204" pitchFamily="34" charset="0"/>
                <a:cs typeface="Times New Roman" panose="020F0502020204030204" pitchFamily="34" charset="0"/>
              </a:rPr>
              <a:t>Q: What else is happening in NorthernDevon?</a:t>
            </a:r>
            <a:endParaRPr lang="en-GB" sz="1200" dirty="0">
              <a:effectLst/>
              <a:latin typeface="Calibri" panose="020F0502020204030204" pitchFamily="34" charset="0"/>
              <a:ea typeface="Calibri" panose="020F0502020204030204" pitchFamily="34" charset="0"/>
              <a:cs typeface="Times New Roman" panose="020F0502020204030204" pitchFamily="34" charset="0"/>
            </a:endParaRPr>
          </a:p>
          <a:p>
            <a:r>
              <a:rPr lang="en-GB" sz="1200" dirty="0">
                <a:effectLst/>
                <a:latin typeface="Calibri" panose="020F0502020204030204" pitchFamily="34" charset="0"/>
                <a:ea typeface="Calibri" panose="020F0502020204030204" pitchFamily="34" charset="0"/>
                <a:cs typeface="Times New Roman" panose="020F0502020204030204" pitchFamily="34" charset="0"/>
              </a:rPr>
              <a:t>A: There are similar projects at various stages of development throughout Northern Devon. Ilfracombe and Braunton already have more established groups, OneBideford is already well supported, and groups are rapidly gathering strength in places like Torrington, South Molton and Holsworthy</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E99F8-E0B5-48D9-A604-756DC086F17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66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889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sz="1200" dirty="0">
              <a:effectLst/>
              <a:latin typeface="Calibri" panose="020F0502020204030204" pitchFamily="34" charset="0"/>
              <a:ea typeface="Calibri" panose="020F0502020204030204" pitchFamily="34" charset="0"/>
              <a:cs typeface="Times New Roman" panose="020F0502020204030204" pitchFamily="34" charset="0"/>
            </a:endParaRPr>
          </a:p>
        </p:txBody>
      </p:sp>
      <p:sp>
        <p:nvSpPr>
          <p:cNvPr id="4" name="Slide Number Placeholder 3"/>
          <p:cNvSpPr>
            <a:spLocks noGrp="1"/>
          </p:cNvSpPr>
          <p:nvPr>
            <p:ph type="sldNum" sz="quarter" idx="5"/>
          </p:nvPr>
        </p:nvSpPr>
        <p:spPr>
          <a:xfrm>
            <a:off x="3850443" y="9428584"/>
            <a:ext cx="2945659" cy="498055"/>
          </a:xfrm>
          <a:prstGeom prst="rect">
            <a:avLst/>
          </a:prstGeom>
        </p:spPr>
        <p:txBody>
          <a:bodyPr/>
          <a:lstStyle/>
          <a:p>
            <a:fld id="{8F51B519-3B9F-E645-87FB-A99A9DEE27AC}"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5232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7989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ctr">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ctr">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5" name="Google Shape;15;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_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2" name="Google Shape;72;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73" name="Google Shape;73;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74" name="Google Shape;7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8" name="Google Shape;78;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79" name="Google Shape;79;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0" name="Google Shape;8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FA890-DE7E-CE48-AF29-E657C8D7ECC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AAE72C18-E7D8-7F44-A7EC-900003B28B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95355E6C-B474-5B48-AB62-5C379F779432}"/>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5A34DCE-850B-AB42-ACD8-A10E9213003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451F8C3-1836-BE4A-B2F2-CA791FEC7963}"/>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550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5DD4C-B786-0E47-8F80-F8A90CEA84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220975F-17FE-EB44-9E1A-2E596FBE8B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FF2BC49-082A-0040-93F8-D8B379D88ACF}"/>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8BF98D1-1C1A-6F4B-B015-5A1C2A02E1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52E2C39-0D87-1D41-B7FD-3B49606C45BF}"/>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177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FFD8D-1DF1-1F44-85C7-D74E994FD35D}"/>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BEEE2EE-3CC8-3048-9A9F-4295CCE6781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FFDA40B-F760-3741-92E0-FE8271F4479D}"/>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7778DE-7D6D-4A48-A4FB-FC7EEFC1A8A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1B854E5-738B-EB4F-B939-E7969C93B84B}"/>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1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C1579-1CE5-1449-B9B0-53DD04A0B3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BD20E6FB-FC4C-EB4B-A3E0-0B7763045973}"/>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6D46C738-9DB5-DF4B-BDE4-93BBB29F274E}"/>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310C64DB-4D49-4F49-AB38-56ED8429D234}"/>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5033C9E-7120-6147-9461-3739DB84D0F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AFFB12B-E259-464F-BA08-4894728938C7}"/>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67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EDC8B-2C46-3E49-AF46-063331569094}"/>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91800FE-4D09-CA4D-93F0-3A81B1E798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A5BF26AA-94F7-7C4D-929A-5E4374C8FA52}"/>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38272683-3B9C-5B41-B084-BF7B269946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A2F5A94B-8C9A-344B-9E1A-74ACAF55307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39A002B-6D1F-7F4A-BE99-4E3A92EF1F8D}"/>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FD9BC79-7403-5647-AF18-3B701FE8B89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67F430C-323B-F944-81FC-A7A73FC36DC4}"/>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93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984CFA-21FB-5849-B001-91B7EDEEB5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954A508F-0CCD-5B45-9758-02D23AE536F0}"/>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2CA9F6AA-9499-F14C-AF7C-05D6ABD5463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FE13AA1B-BA9E-1646-BB2C-DD2E1D8EF0F6}"/>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064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86F139-FEB4-C44C-A1F7-70578FD9B61E}"/>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CD9D71D-4047-2247-BC05-CBBF78E3052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9B1C45D7-FFB0-A94B-80AB-8E042C6DB82C}"/>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664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B2AF6-959C-5249-BF56-D02FD8D6BD8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BBB6A615-7E81-8D4A-9323-FFDE9C0F5D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E5A4581-05A8-7F49-BAD6-B739189F69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0E5822FE-D6A7-CA4C-8D1D-9D83219EA70F}"/>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F90247E-127E-E14B-99BF-332506CF776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F82F236-ADD6-B147-A9C3-9CC2360FE971}"/>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48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BJEC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7623D-4212-114D-8782-24E91135A7F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10740202-767B-F14F-9A8B-829A57801A0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0DE6A22A-98E6-2143-A7B5-DEEBDCA246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A83C8C0F-5A9E-5049-BE35-1378A9C7E747}"/>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0D7CFB9-821E-C54C-AED6-7EDB6BC02CE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8BB1C72-963D-B841-85C8-A080EAEFB481}"/>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325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2764D-BB8D-9548-A13F-6854D57DDC4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2CB35C22-800D-AA46-85E7-7073CBEA8C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D7D124D-4607-DB48-87A5-754FC1D2E2BF}"/>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8BC8DF1-AAFE-9649-9C83-98039EB0F3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568E09-8B7C-0944-A279-3855140438F8}"/>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440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2B2C32-29DA-1041-AE97-17E14A5E645F}"/>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A66600C-A614-BE45-9E88-5B62F93BEFC1}"/>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9991851-B48D-384D-B5F2-68BA5DCA7C0B}"/>
              </a:ext>
            </a:extLst>
          </p:cNvPr>
          <p:cNvSpPr>
            <a:spLocks noGrp="1"/>
          </p:cNvSpPr>
          <p:nvPr>
            <p:ph type="dt" sz="half" idx="10"/>
          </p:nvPr>
        </p:nvSpPr>
        <p:spPr/>
        <p:txBody>
          <a:bodyPr/>
          <a:lstStyle/>
          <a:p>
            <a:fld id="{CA1C85BA-2CBE-B747-855D-F41A72F68E03}" type="datetimeFigureOut">
              <a:rPr lang="en-US" smtClean="0">
                <a:solidFill>
                  <a:prstClr val="black">
                    <a:tint val="75000"/>
                  </a:prstClr>
                </a:solidFill>
              </a:rPr>
              <a:pPr/>
              <a:t>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2C8C96D-8FC6-FA40-878A-05B5BC0D96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9200542-B81F-F142-AAC4-27D87A4ABE96}"/>
              </a:ext>
            </a:extLst>
          </p:cNvPr>
          <p:cNvSpPr>
            <a:spLocks noGrp="1"/>
          </p:cNvSpPr>
          <p:nvPr>
            <p:ph type="sldNum" sz="quarter" idx="12"/>
          </p:nvPr>
        </p:nvSpPr>
        <p:spPr/>
        <p:txBody>
          <a:bodyPr/>
          <a:lstStyle/>
          <a:p>
            <a:fld id="{8D90AA89-088D-6D4A-A52A-A675B7CF65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07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32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_OBJECTS"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3" name="Google Shape;33;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_OBJECTS_WITH_TEXT"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a:lnSpc>
                <a:spcPct val="100000"/>
              </a:lnSpc>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1" name="Google Shape;41;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a:lnSpc>
                <a:spcPct val="100000"/>
              </a:lnSpc>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2" name="Google Shape;42;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3" name="Google Shape;53;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4" name="Google Shape;5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8" name="Google Shape;58;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9" name="Google Shape;59;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1" name="Google Shape;6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5" name="Google Shape;65;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6" name="Google Shape;66;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7" name="Google Shape;67;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DC7E3"/>
            </a:gs>
            <a:gs pos="8000">
              <a:srgbClr val="B0BEE1"/>
            </a:gs>
            <a:gs pos="100000">
              <a:srgbClr val="001F5F"/>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13">
            <a:alphaModFix/>
          </a:blip>
          <a:srcRect/>
          <a:stretch/>
        </p:blipFill>
        <p:spPr>
          <a:xfrm>
            <a:off x="0" y="5992812"/>
            <a:ext cx="9144000" cy="8651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562FFE5-D8B2-224F-AD6C-4FBC5CD2B20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51E1298-8862-4447-BC52-0680F6B376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3D2F0AA-0133-5241-A44B-7D24A610A1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CA1C85BA-2CBE-B747-855D-F41A72F68E03}" type="datetimeFigureOut">
              <a:rPr lang="en-US" kern="1200" smtClean="0">
                <a:solidFill>
                  <a:prstClr val="black">
                    <a:tint val="75000"/>
                  </a:prstClr>
                </a:solidFill>
                <a:latin typeface="Calibri" panose="020F0502020204030204"/>
                <a:ea typeface="+mn-ea"/>
                <a:cs typeface="+mn-cs"/>
              </a:rPr>
              <a:pPr>
                <a:buClrTx/>
                <a:buFontTx/>
                <a:buNone/>
              </a:pPr>
              <a:t>1/8/2020</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DF1CD847-7732-3D40-95AE-957C85980E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E061097-7E5B-DB4D-9E95-39A0726E22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8D90AA89-088D-6D4A-A52A-A675B7CF65B1}" type="slidenum">
              <a:rPr lang="en-US" kern="1200" smtClean="0">
                <a:solidFill>
                  <a:prstClr val="black">
                    <a:tint val="75000"/>
                  </a:prstClr>
                </a:solidFill>
                <a:latin typeface="Calibri" panose="020F0502020204030204"/>
                <a:ea typeface="+mn-ea"/>
                <a:cs typeface="+mn-cs"/>
              </a:rPr>
              <a:pPr>
                <a:buClrTx/>
                <a:buFontTx/>
                <a:buNone/>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061006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87D"/>
        </a:solidFill>
        <a:effectLst/>
      </p:bgPr>
    </p:bg>
    <p:spTree>
      <p:nvGrpSpPr>
        <p:cNvPr id="1" name="Shape 288"/>
        <p:cNvGrpSpPr/>
        <p:nvPr/>
      </p:nvGrpSpPr>
      <p:grpSpPr>
        <a:xfrm>
          <a:off x="0" y="0"/>
          <a:ext cx="0" cy="0"/>
          <a:chOff x="0" y="0"/>
          <a:chExt cx="0" cy="0"/>
        </a:xfrm>
      </p:grpSpPr>
      <p:sp>
        <p:nvSpPr>
          <p:cNvPr id="3" name="Text Placeholder 2"/>
          <p:cNvSpPr>
            <a:spLocks noGrp="1"/>
          </p:cNvSpPr>
          <p:nvPr>
            <p:ph type="body" idx="1"/>
          </p:nvPr>
        </p:nvSpPr>
        <p:spPr>
          <a:xfrm>
            <a:off x="570369" y="450410"/>
            <a:ext cx="8229600" cy="2003079"/>
          </a:xfrm>
        </p:spPr>
        <p:txBody>
          <a:bodyPr/>
          <a:lstStyle/>
          <a:p>
            <a:pPr marL="25400" indent="0">
              <a:buNone/>
            </a:pPr>
            <a:r>
              <a:rPr lang="en-GB" sz="9600" dirty="0" smtClean="0"/>
              <a:t>TTVS AGM 2019</a:t>
            </a:r>
            <a:endParaRPr lang="en-GB" sz="9600" dirty="0"/>
          </a:p>
        </p:txBody>
      </p:sp>
      <p:sp>
        <p:nvSpPr>
          <p:cNvPr id="4" name="TextBox 3"/>
          <p:cNvSpPr txBox="1"/>
          <p:nvPr/>
        </p:nvSpPr>
        <p:spPr>
          <a:xfrm>
            <a:off x="499332" y="3748134"/>
            <a:ext cx="8173888" cy="2123658"/>
          </a:xfrm>
          <a:prstGeom prst="rect">
            <a:avLst/>
          </a:prstGeom>
          <a:noFill/>
        </p:spPr>
        <p:txBody>
          <a:bodyPr wrap="square" rtlCol="0">
            <a:spAutoFit/>
          </a:bodyPr>
          <a:lstStyle/>
          <a:p>
            <a:pPr algn="ctr"/>
            <a:r>
              <a:rPr lang="en-GB" sz="3200" dirty="0" smtClean="0">
                <a:solidFill>
                  <a:schemeClr val="bg1"/>
                </a:solidFill>
              </a:rPr>
              <a:t>Hannah McDonald</a:t>
            </a:r>
          </a:p>
          <a:p>
            <a:pPr algn="ctr"/>
            <a:r>
              <a:rPr lang="en-GB" sz="2000" dirty="0" smtClean="0">
                <a:solidFill>
                  <a:schemeClr val="bg1"/>
                </a:solidFill>
              </a:rPr>
              <a:t>Partnership Development Manager  </a:t>
            </a:r>
          </a:p>
          <a:p>
            <a:pPr algn="ctr"/>
            <a:r>
              <a:rPr lang="en-GB" sz="2000" dirty="0" smtClean="0">
                <a:solidFill>
                  <a:schemeClr val="bg1"/>
                </a:solidFill>
              </a:rPr>
              <a:t>One Northern Devon</a:t>
            </a:r>
          </a:p>
          <a:p>
            <a:pPr algn="ctr"/>
            <a:r>
              <a:rPr lang="en-GB" sz="2000" dirty="0" smtClean="0">
                <a:solidFill>
                  <a:schemeClr val="bg1"/>
                </a:solidFill>
              </a:rPr>
              <a:t>Senior Fellow for the SW Institute for Social Prescribing</a:t>
            </a:r>
          </a:p>
          <a:p>
            <a:pPr algn="ctr"/>
            <a:endParaRPr lang="en-GB" sz="2000" dirty="0">
              <a:solidFill>
                <a:schemeClr val="bg1"/>
              </a:solidFill>
            </a:endParaRPr>
          </a:p>
          <a:p>
            <a:pPr algn="ctr"/>
            <a:endParaRPr lang="en-GB" sz="2000" dirty="0">
              <a:solidFill>
                <a:schemeClr val="bg1"/>
              </a:solidFill>
            </a:endParaRPr>
          </a:p>
        </p:txBody>
      </p:sp>
      <p:pic>
        <p:nvPicPr>
          <p:cNvPr id="9" name="Picture 6">
            <a:extLst>
              <a:ext uri="{FF2B5EF4-FFF2-40B4-BE49-F238E27FC236}">
                <a16:creationId xmlns="" xmlns:a16="http://schemas.microsoft.com/office/drawing/2014/main" id="{A24B7D72-4F7E-C84C-AF79-F40A9A40CC3C}"/>
              </a:ext>
            </a:extLst>
          </p:cNvPr>
          <p:cNvPicPr>
            <a:picLocks noChangeAspect="1"/>
          </p:cNvPicPr>
          <p:nvPr/>
        </p:nvPicPr>
        <p:blipFill>
          <a:blip r:embed="rId3"/>
          <a:stretch>
            <a:fillRect/>
          </a:stretch>
        </p:blipFill>
        <p:spPr>
          <a:xfrm>
            <a:off x="499331" y="5619157"/>
            <a:ext cx="8300638" cy="10034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42021"/>
          </a:xfrm>
        </p:spPr>
        <p:txBody>
          <a:bodyPr/>
          <a:lstStyle/>
          <a:p>
            <a:r>
              <a:rPr lang="en-GB" dirty="0" smtClean="0"/>
              <a:t/>
            </a:r>
            <a:br>
              <a:rPr lang="en-GB" dirty="0" smtClean="0"/>
            </a:br>
            <a:r>
              <a:rPr lang="en-GB" dirty="0"/>
              <a:t/>
            </a:r>
            <a:br>
              <a:rPr lang="en-GB" dirty="0"/>
            </a:br>
            <a:r>
              <a:rPr lang="en-GB" sz="3200" dirty="0" smtClean="0"/>
              <a:t>Need for Community Development to support Social prescribing</a:t>
            </a:r>
            <a:endParaRPr lang="en-GB" sz="3200" dirty="0"/>
          </a:p>
        </p:txBody>
      </p:sp>
      <p:sp>
        <p:nvSpPr>
          <p:cNvPr id="3" name="Text Placeholder 2"/>
          <p:cNvSpPr>
            <a:spLocks noGrp="1"/>
          </p:cNvSpPr>
          <p:nvPr>
            <p:ph type="body" idx="1"/>
          </p:nvPr>
        </p:nvSpPr>
        <p:spPr>
          <a:xfrm>
            <a:off x="457200" y="1853696"/>
            <a:ext cx="8229600" cy="4525964"/>
          </a:xfrm>
        </p:spPr>
        <p:txBody>
          <a:bodyPr/>
          <a:lstStyle/>
          <a:p>
            <a:endParaRPr lang="en-GB" sz="2000" dirty="0" smtClean="0"/>
          </a:p>
          <a:p>
            <a:endParaRPr lang="en-GB" sz="2000" dirty="0"/>
          </a:p>
          <a:p>
            <a:r>
              <a:rPr lang="en-GB" sz="2000" dirty="0" smtClean="0"/>
              <a:t>Model piloted in Ilfracombe and Torrington through One Northern Devon</a:t>
            </a:r>
          </a:p>
          <a:p>
            <a:r>
              <a:rPr lang="en-GB" sz="2000" dirty="0" smtClean="0"/>
              <a:t>Community Development supporting Social Prescribing </a:t>
            </a:r>
          </a:p>
          <a:p>
            <a:r>
              <a:rPr lang="en-GB" sz="2000" dirty="0" smtClean="0"/>
              <a:t>Need to further support Community Voluntary sector to ensure they have the capacity to deal with social prescribing referrals</a:t>
            </a:r>
          </a:p>
          <a:p>
            <a:r>
              <a:rPr lang="en-GB" sz="2000" dirty="0" smtClean="0"/>
              <a:t>Identifying gaps in service provision and working to fill these</a:t>
            </a:r>
          </a:p>
          <a:p>
            <a:r>
              <a:rPr lang="en-GB" sz="2000" dirty="0" smtClean="0"/>
              <a:t>Torrington 100 Community Developers focussing on Arts and Health and Wellbeing </a:t>
            </a:r>
          </a:p>
          <a:p>
            <a:r>
              <a:rPr lang="en-GB" sz="2000" dirty="0" err="1" smtClean="0"/>
              <a:t>OND</a:t>
            </a:r>
            <a:r>
              <a:rPr lang="en-GB" sz="2000" dirty="0" smtClean="0"/>
              <a:t> bid to add in Community Development across the rest of Northern Devon to support Link Workers </a:t>
            </a:r>
            <a:endParaRPr lang="en-GB" sz="2000" dirty="0"/>
          </a:p>
        </p:txBody>
      </p:sp>
      <p:pic>
        <p:nvPicPr>
          <p:cNvPr id="4" name="Picture 6">
            <a:extLst>
              <a:ext uri="{FF2B5EF4-FFF2-40B4-BE49-F238E27FC236}">
                <a16:creationId xmlns="" xmlns:a16="http://schemas.microsoft.com/office/drawing/2014/main" id="{A24B7D72-4F7E-C84C-AF79-F40A9A40CC3C}"/>
              </a:ext>
            </a:extLst>
          </p:cNvPr>
          <p:cNvPicPr>
            <a:picLocks noChangeAspect="1"/>
          </p:cNvPicPr>
          <p:nvPr/>
        </p:nvPicPr>
        <p:blipFill>
          <a:blip r:embed="rId3"/>
          <a:stretch>
            <a:fillRect/>
          </a:stretch>
        </p:blipFill>
        <p:spPr>
          <a:xfrm>
            <a:off x="522324" y="274637"/>
            <a:ext cx="8300638" cy="1003453"/>
          </a:xfrm>
          <a:prstGeom prst="rect">
            <a:avLst/>
          </a:prstGeom>
        </p:spPr>
      </p:pic>
    </p:spTree>
    <p:extLst>
      <p:ext uri="{BB962C8B-B14F-4D97-AF65-F5344CB8AC3E}">
        <p14:creationId xmlns:p14="http://schemas.microsoft.com/office/powerpoint/2010/main" val="1606264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all fit?</a:t>
            </a:r>
            <a:endParaRPr lang="en-GB" dirty="0"/>
          </a:p>
        </p:txBody>
      </p:sp>
      <p:graphicFrame>
        <p:nvGraphicFramePr>
          <p:cNvPr id="4" name="Diagram 3"/>
          <p:cNvGraphicFramePr/>
          <p:nvPr>
            <p:extLst>
              <p:ext uri="{D42A27DB-BD31-4B8C-83A1-F6EECF244321}">
                <p14:modId xmlns:p14="http://schemas.microsoft.com/office/powerpoint/2010/main" val="862936087"/>
              </p:ext>
            </p:extLst>
          </p:nvPr>
        </p:nvGraphicFramePr>
        <p:xfrm>
          <a:off x="1524000" y="190360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5549774" y="2824681"/>
            <a:ext cx="1493822" cy="3892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7197505" y="2344063"/>
            <a:ext cx="1570776" cy="954107"/>
          </a:xfrm>
          <a:prstGeom prst="rect">
            <a:avLst/>
          </a:prstGeom>
          <a:noFill/>
        </p:spPr>
        <p:txBody>
          <a:bodyPr wrap="square" rtlCol="0">
            <a:spAutoFit/>
          </a:bodyPr>
          <a:lstStyle/>
          <a:p>
            <a:r>
              <a:rPr lang="en-GB" sz="2800" dirty="0" smtClean="0">
                <a:solidFill>
                  <a:schemeClr val="bg1"/>
                </a:solidFill>
              </a:rPr>
              <a:t>Torridge </a:t>
            </a:r>
            <a:r>
              <a:rPr lang="en-GB" sz="2800" dirty="0" err="1" smtClean="0">
                <a:solidFill>
                  <a:schemeClr val="bg1"/>
                </a:solidFill>
              </a:rPr>
              <a:t>PCN</a:t>
            </a:r>
            <a:endParaRPr lang="en-GB" sz="2800" dirty="0">
              <a:solidFill>
                <a:schemeClr val="bg1"/>
              </a:solidFill>
            </a:endParaRPr>
          </a:p>
        </p:txBody>
      </p:sp>
      <p:cxnSp>
        <p:nvCxnSpPr>
          <p:cNvPr id="13" name="Straight Arrow Connector 12"/>
          <p:cNvCxnSpPr/>
          <p:nvPr/>
        </p:nvCxnSpPr>
        <p:spPr>
          <a:xfrm>
            <a:off x="1874067" y="3935609"/>
            <a:ext cx="1004935" cy="3919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347804" y="2821116"/>
            <a:ext cx="2675299" cy="954107"/>
          </a:xfrm>
          <a:prstGeom prst="rect">
            <a:avLst/>
          </a:prstGeom>
          <a:noFill/>
        </p:spPr>
        <p:txBody>
          <a:bodyPr wrap="square" rtlCol="0">
            <a:spAutoFit/>
          </a:bodyPr>
          <a:lstStyle/>
          <a:p>
            <a:r>
              <a:rPr lang="en-GB" sz="2800" dirty="0" smtClean="0">
                <a:solidFill>
                  <a:schemeClr val="bg1"/>
                </a:solidFill>
              </a:rPr>
              <a:t>One Bideford</a:t>
            </a:r>
          </a:p>
          <a:p>
            <a:r>
              <a:rPr lang="en-GB" sz="2800" dirty="0" smtClean="0">
                <a:solidFill>
                  <a:schemeClr val="bg1"/>
                </a:solidFill>
              </a:rPr>
              <a:t>Torrington 100</a:t>
            </a:r>
            <a:endParaRPr lang="en-GB" sz="2800" dirty="0">
              <a:solidFill>
                <a:schemeClr val="bg1"/>
              </a:solidFill>
            </a:endParaRPr>
          </a:p>
        </p:txBody>
      </p:sp>
      <p:cxnSp>
        <p:nvCxnSpPr>
          <p:cNvPr id="16" name="Straight Arrow Connector 15"/>
          <p:cNvCxnSpPr/>
          <p:nvPr/>
        </p:nvCxnSpPr>
        <p:spPr>
          <a:xfrm flipH="1" flipV="1">
            <a:off x="6446067" y="4835021"/>
            <a:ext cx="461728" cy="7789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6907795" y="4919211"/>
            <a:ext cx="2009868" cy="1569660"/>
          </a:xfrm>
          <a:prstGeom prst="rect">
            <a:avLst/>
          </a:prstGeom>
          <a:noFill/>
        </p:spPr>
        <p:txBody>
          <a:bodyPr wrap="square" rtlCol="0">
            <a:spAutoFit/>
          </a:bodyPr>
          <a:lstStyle/>
          <a:p>
            <a:r>
              <a:rPr lang="en-GB" sz="2400" dirty="0" smtClean="0">
                <a:solidFill>
                  <a:schemeClr val="bg1"/>
                </a:solidFill>
              </a:rPr>
              <a:t>TTVS</a:t>
            </a:r>
          </a:p>
          <a:p>
            <a:r>
              <a:rPr lang="en-GB" sz="2400" dirty="0" smtClean="0">
                <a:solidFill>
                  <a:schemeClr val="bg1"/>
                </a:solidFill>
              </a:rPr>
              <a:t>Community Groups and organisations </a:t>
            </a:r>
            <a:endParaRPr lang="en-GB" sz="2400" dirty="0">
              <a:solidFill>
                <a:schemeClr val="bg1"/>
              </a:solidFill>
            </a:endParaRPr>
          </a:p>
        </p:txBody>
      </p:sp>
    </p:spTree>
    <p:extLst>
      <p:ext uri="{BB962C8B-B14F-4D97-AF65-F5344CB8AC3E}">
        <p14:creationId xmlns:p14="http://schemas.microsoft.com/office/powerpoint/2010/main" val="82475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BDC7E3"/>
            </a:gs>
            <a:gs pos="8000">
              <a:srgbClr val="B0BEE1"/>
            </a:gs>
            <a:gs pos="100000">
              <a:srgbClr val="001F5F"/>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4B53255-909F-43BB-AE62-7C859190CE87}"/>
              </a:ext>
            </a:extLst>
          </p:cNvPr>
          <p:cNvSpPr/>
          <p:nvPr/>
        </p:nvSpPr>
        <p:spPr>
          <a:xfrm>
            <a:off x="0" y="416850"/>
            <a:ext cx="9144000" cy="1004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1800" kern="1200" dirty="0">
              <a:solidFill>
                <a:prstClr val="white"/>
              </a:solidFill>
            </a:endParaRPr>
          </a:p>
        </p:txBody>
      </p:sp>
      <p:sp>
        <p:nvSpPr>
          <p:cNvPr id="2" name="Title 1">
            <a:extLst>
              <a:ext uri="{FF2B5EF4-FFF2-40B4-BE49-F238E27FC236}">
                <a16:creationId xmlns:a16="http://schemas.microsoft.com/office/drawing/2014/main" xmlns="" id="{C6B47CB3-F646-4340-8E26-6BDE1645A9B8}"/>
              </a:ext>
            </a:extLst>
          </p:cNvPr>
          <p:cNvSpPr>
            <a:spLocks noGrp="1"/>
          </p:cNvSpPr>
          <p:nvPr>
            <p:ph type="title"/>
          </p:nvPr>
        </p:nvSpPr>
        <p:spPr>
          <a:xfrm>
            <a:off x="0" y="30004"/>
            <a:ext cx="9008198" cy="1712409"/>
          </a:xfrm>
        </p:spPr>
        <p:txBody>
          <a:bodyPr>
            <a:normAutofit/>
          </a:bodyPr>
          <a:lstStyle/>
          <a:p>
            <a:pPr algn="ctr"/>
            <a:r>
              <a:rPr lang="en-US" sz="3200" b="1" dirty="0" smtClean="0">
                <a:solidFill>
                  <a:srgbClr val="005593"/>
                </a:solidFill>
              </a:rPr>
              <a:t>What are the Communities doing for Community Development ?</a:t>
            </a:r>
            <a:endParaRPr lang="en-US" sz="3200" b="1" dirty="0">
              <a:solidFill>
                <a:srgbClr val="005593"/>
              </a:solidFill>
            </a:endParaRPr>
          </a:p>
        </p:txBody>
      </p:sp>
      <p:pic>
        <p:nvPicPr>
          <p:cNvPr id="5" name="Picture 4"/>
          <p:cNvPicPr>
            <a:picLocks noChangeAspect="1"/>
          </p:cNvPicPr>
          <p:nvPr/>
        </p:nvPicPr>
        <p:blipFill>
          <a:blip r:embed="rId3"/>
          <a:stretch>
            <a:fillRect/>
          </a:stretch>
        </p:blipFill>
        <p:spPr>
          <a:xfrm>
            <a:off x="6178990" y="1490657"/>
            <a:ext cx="2829208" cy="3042734"/>
          </a:xfrm>
          <a:prstGeom prst="rect">
            <a:avLst/>
          </a:prstGeom>
        </p:spPr>
      </p:pic>
      <p:sp>
        <p:nvSpPr>
          <p:cNvPr id="8" name="TextBox 7"/>
          <p:cNvSpPr txBox="1"/>
          <p:nvPr/>
        </p:nvSpPr>
        <p:spPr>
          <a:xfrm>
            <a:off x="217285" y="1587588"/>
            <a:ext cx="5232903" cy="3185487"/>
          </a:xfrm>
          <a:prstGeom prst="rect">
            <a:avLst/>
          </a:prstGeom>
          <a:noFill/>
        </p:spPr>
        <p:txBody>
          <a:bodyPr wrap="square" rtlCol="0">
            <a:spAutoFit/>
          </a:bodyPr>
          <a:lstStyle/>
          <a:p>
            <a:pPr>
              <a:buClrTx/>
              <a:buFontTx/>
              <a:buNone/>
            </a:pPr>
            <a:r>
              <a:rPr lang="en-GB" sz="2100" b="1" kern="1200" dirty="0" smtClean="0">
                <a:solidFill>
                  <a:prstClr val="white"/>
                </a:solidFill>
                <a:latin typeface="Calibri" panose="020F0502020204030204"/>
                <a:ea typeface="+mn-ea"/>
                <a:cs typeface="+mn-cs"/>
              </a:rPr>
              <a:t>One </a:t>
            </a:r>
            <a:r>
              <a:rPr lang="en-GB" sz="2100" b="1" kern="1200" dirty="0">
                <a:solidFill>
                  <a:prstClr val="white"/>
                </a:solidFill>
                <a:latin typeface="Calibri" panose="020F0502020204030204"/>
                <a:ea typeface="+mn-ea"/>
                <a:cs typeface="+mn-cs"/>
              </a:rPr>
              <a:t>Ilfracombe</a:t>
            </a:r>
          </a:p>
          <a:p>
            <a:pPr>
              <a:buClrTx/>
              <a:buFontTx/>
              <a:buNone/>
            </a:pPr>
            <a:r>
              <a:rPr lang="en-GB" sz="1800" kern="1200" dirty="0" smtClean="0">
                <a:solidFill>
                  <a:prstClr val="white"/>
                </a:solidFill>
                <a:latin typeface="Calibri" panose="020F0502020204030204"/>
                <a:ea typeface="+mn-ea"/>
                <a:cs typeface="+mn-cs"/>
              </a:rPr>
              <a:t>Tackling </a:t>
            </a:r>
            <a:r>
              <a:rPr lang="en-GB" sz="1800" kern="1200" dirty="0">
                <a:solidFill>
                  <a:prstClr val="white"/>
                </a:solidFill>
                <a:latin typeface="Calibri" panose="020F0502020204030204"/>
                <a:ea typeface="+mn-ea"/>
                <a:cs typeface="+mn-cs"/>
              </a:rPr>
              <a:t>social isolation through developing a ‘Parks and Gardens’ </a:t>
            </a:r>
            <a:r>
              <a:rPr lang="en-GB" sz="1800" kern="1200" dirty="0" smtClean="0">
                <a:solidFill>
                  <a:prstClr val="white"/>
                </a:solidFill>
                <a:latin typeface="Calibri" panose="020F0502020204030204"/>
                <a:ea typeface="+mn-ea"/>
                <a:cs typeface="+mn-cs"/>
              </a:rPr>
              <a:t>tour </a:t>
            </a:r>
            <a:r>
              <a:rPr lang="en-GB" sz="1800" kern="1200" dirty="0">
                <a:solidFill>
                  <a:prstClr val="white"/>
                </a:solidFill>
                <a:latin typeface="Calibri" panose="020F0502020204030204"/>
                <a:ea typeface="+mn-ea"/>
                <a:cs typeface="+mn-cs"/>
              </a:rPr>
              <a:t>for older residents using funding from Active </a:t>
            </a:r>
            <a:r>
              <a:rPr lang="en-GB" sz="1800" kern="1200" dirty="0" smtClean="0">
                <a:solidFill>
                  <a:prstClr val="white"/>
                </a:solidFill>
                <a:latin typeface="Calibri" panose="020F0502020204030204"/>
                <a:ea typeface="+mn-ea"/>
                <a:cs typeface="+mn-cs"/>
              </a:rPr>
              <a:t>Devon.</a:t>
            </a:r>
          </a:p>
          <a:p>
            <a:pPr>
              <a:buClrTx/>
              <a:buFontTx/>
              <a:buNone/>
            </a:pPr>
            <a:r>
              <a:rPr lang="en-GB" sz="1800" kern="1200" dirty="0" smtClean="0">
                <a:solidFill>
                  <a:prstClr val="white"/>
                </a:solidFill>
                <a:latin typeface="Calibri" panose="020F0502020204030204"/>
                <a:ea typeface="+mn-ea"/>
                <a:cs typeface="+mn-cs"/>
              </a:rPr>
              <a:t>Developing a Men’s shed</a:t>
            </a:r>
          </a:p>
          <a:p>
            <a:pPr>
              <a:buClrTx/>
              <a:buFontTx/>
              <a:buNone/>
            </a:pPr>
            <a:r>
              <a:rPr lang="en-GB" sz="1800" kern="1200" dirty="0" smtClean="0">
                <a:solidFill>
                  <a:prstClr val="white"/>
                </a:solidFill>
                <a:latin typeface="Calibri" panose="020F0502020204030204"/>
                <a:ea typeface="+mn-ea"/>
                <a:cs typeface="+mn-cs"/>
              </a:rPr>
              <a:t>Mental health exercise groups getting people outdoors </a:t>
            </a:r>
          </a:p>
          <a:p>
            <a:pPr>
              <a:buClrTx/>
              <a:buFontTx/>
              <a:buNone/>
            </a:pPr>
            <a:r>
              <a:rPr lang="en-GB" sz="1800" kern="1200" dirty="0" smtClean="0">
                <a:solidFill>
                  <a:prstClr val="white"/>
                </a:solidFill>
                <a:latin typeface="Calibri" panose="020F0502020204030204"/>
                <a:ea typeface="+mn-ea"/>
                <a:cs typeface="+mn-cs"/>
              </a:rPr>
              <a:t>Working with the National Trust to encourage more people to take up their free projects </a:t>
            </a:r>
          </a:p>
          <a:p>
            <a:pPr>
              <a:buClrTx/>
              <a:buFontTx/>
              <a:buNone/>
            </a:pPr>
            <a:endParaRPr lang="en-GB" sz="1800" kern="1200" dirty="0" smtClean="0">
              <a:solidFill>
                <a:prstClr val="white"/>
              </a:solidFill>
              <a:latin typeface="Calibri" panose="020F0502020204030204"/>
              <a:ea typeface="+mn-ea"/>
              <a:cs typeface="+mn-cs"/>
            </a:endParaRPr>
          </a:p>
          <a:p>
            <a:pPr>
              <a:buClrTx/>
              <a:buFontTx/>
              <a:buNone/>
            </a:pPr>
            <a:endParaRPr lang="en-GB" sz="1800" kern="1200" dirty="0">
              <a:solidFill>
                <a:prstClr val="white"/>
              </a:solidFill>
              <a:latin typeface="Calibri" panose="020F0502020204030204"/>
              <a:ea typeface="+mn-ea"/>
              <a:cs typeface="+mn-cs"/>
            </a:endParaRPr>
          </a:p>
        </p:txBody>
      </p:sp>
      <p:sp>
        <p:nvSpPr>
          <p:cNvPr id="10" name="TextBox 9"/>
          <p:cNvSpPr txBox="1"/>
          <p:nvPr/>
        </p:nvSpPr>
        <p:spPr>
          <a:xfrm>
            <a:off x="217285" y="4408354"/>
            <a:ext cx="5558826" cy="3323987"/>
          </a:xfrm>
          <a:prstGeom prst="rect">
            <a:avLst/>
          </a:prstGeom>
          <a:noFill/>
        </p:spPr>
        <p:txBody>
          <a:bodyPr wrap="square" rtlCol="0">
            <a:spAutoFit/>
          </a:bodyPr>
          <a:lstStyle/>
          <a:p>
            <a:pPr>
              <a:buClrTx/>
              <a:buFontTx/>
              <a:buNone/>
            </a:pPr>
            <a:r>
              <a:rPr lang="en-GB" sz="2100" b="1" kern="1200" dirty="0" smtClean="0">
                <a:solidFill>
                  <a:prstClr val="white"/>
                </a:solidFill>
                <a:latin typeface="Calibri" panose="020F0502020204030204"/>
                <a:ea typeface="+mn-ea"/>
                <a:cs typeface="+mn-cs"/>
              </a:rPr>
              <a:t>Torrington 100</a:t>
            </a:r>
          </a:p>
          <a:p>
            <a:pPr>
              <a:buClrTx/>
              <a:buFontTx/>
              <a:buNone/>
            </a:pPr>
            <a:r>
              <a:rPr lang="en-GB" sz="2100" kern="1200" dirty="0" smtClean="0">
                <a:solidFill>
                  <a:prstClr val="white"/>
                </a:solidFill>
                <a:latin typeface="Calibri" panose="020F0502020204030204"/>
                <a:ea typeface="+mn-ea"/>
                <a:cs typeface="+mn-cs"/>
              </a:rPr>
              <a:t>Community Developers focussing on arts, working on understanding the rural communities on the outside of Torrington. Mapping assets and identifying gaps in provision. </a:t>
            </a:r>
          </a:p>
          <a:p>
            <a:pPr>
              <a:buClrTx/>
              <a:buFontTx/>
              <a:buNone/>
            </a:pPr>
            <a:endParaRPr lang="en-GB" sz="2100" b="1" kern="1200" dirty="0">
              <a:solidFill>
                <a:prstClr val="white"/>
              </a:solidFill>
              <a:latin typeface="Calibri" panose="020F0502020204030204"/>
              <a:ea typeface="+mn-ea"/>
              <a:cs typeface="+mn-cs"/>
            </a:endParaRPr>
          </a:p>
          <a:p>
            <a:pPr>
              <a:buClrTx/>
              <a:buFontTx/>
              <a:buNone/>
            </a:pPr>
            <a:endParaRPr lang="en-GB" sz="2100" b="1" kern="1200" dirty="0" smtClean="0">
              <a:solidFill>
                <a:prstClr val="white"/>
              </a:solidFill>
              <a:latin typeface="Calibri" panose="020F0502020204030204"/>
              <a:ea typeface="+mn-ea"/>
              <a:cs typeface="+mn-cs"/>
            </a:endParaRPr>
          </a:p>
          <a:p>
            <a:pPr>
              <a:buClrTx/>
              <a:buFontTx/>
              <a:buNone/>
            </a:pPr>
            <a:endParaRPr lang="en-GB" sz="2100" b="1" kern="1200" dirty="0">
              <a:solidFill>
                <a:prstClr val="white"/>
              </a:solidFill>
              <a:latin typeface="Calibri" panose="020F0502020204030204"/>
              <a:ea typeface="+mn-ea"/>
              <a:cs typeface="+mn-cs"/>
            </a:endParaRPr>
          </a:p>
          <a:p>
            <a:pPr>
              <a:buClrTx/>
              <a:buFontTx/>
              <a:buNone/>
            </a:pPr>
            <a:endParaRPr lang="en-GB" sz="2100" b="1" kern="1200" dirty="0" smtClean="0">
              <a:solidFill>
                <a:prstClr val="white"/>
              </a:solidFill>
              <a:latin typeface="Calibri" panose="020F0502020204030204"/>
              <a:ea typeface="+mn-ea"/>
              <a:cs typeface="+mn-cs"/>
            </a:endParaRPr>
          </a:p>
          <a:p>
            <a:pPr>
              <a:buClrTx/>
              <a:buFontTx/>
              <a:buNone/>
            </a:pPr>
            <a:r>
              <a:rPr lang="en-GB" sz="2100" b="1" kern="1200" dirty="0" smtClean="0">
                <a:solidFill>
                  <a:prstClr val="white"/>
                </a:solidFill>
                <a:latin typeface="Calibri" panose="020F0502020204030204"/>
                <a:ea typeface="+mn-ea"/>
                <a:cs typeface="+mn-cs"/>
              </a:rPr>
              <a:t> </a:t>
            </a:r>
            <a:endParaRPr lang="en-GB" sz="1800" kern="1200" dirty="0">
              <a:solidFill>
                <a:prstClr val="white"/>
              </a:solidFill>
              <a:latin typeface="Calibri" panose="020F0502020204030204"/>
              <a:ea typeface="+mn-ea"/>
              <a:cs typeface="+mn-cs"/>
            </a:endParaRPr>
          </a:p>
        </p:txBody>
      </p:sp>
    </p:spTree>
    <p:extLst>
      <p:ext uri="{BB962C8B-B14F-4D97-AF65-F5344CB8AC3E}">
        <p14:creationId xmlns:p14="http://schemas.microsoft.com/office/powerpoint/2010/main" val="1177138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TTVS/Community Organisations support this work</a:t>
            </a:r>
            <a:endParaRPr lang="en-GB" dirty="0"/>
          </a:p>
        </p:txBody>
      </p:sp>
      <p:sp>
        <p:nvSpPr>
          <p:cNvPr id="4" name="Rectangle 3"/>
          <p:cNvSpPr/>
          <p:nvPr/>
        </p:nvSpPr>
        <p:spPr>
          <a:xfrm>
            <a:off x="457201" y="1855960"/>
            <a:ext cx="8229600" cy="462632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TTVS already are! TTVS will be the employer for the Community Development Officer working in Bideford</a:t>
            </a:r>
          </a:p>
          <a:p>
            <a:pPr algn="ctr"/>
            <a:endParaRPr lang="en-GB" sz="3200" dirty="0"/>
          </a:p>
          <a:p>
            <a:pPr algn="ctr"/>
            <a:r>
              <a:rPr lang="en-GB" sz="3200" dirty="0" smtClean="0"/>
              <a:t>Other community groups and organisations can connect with this new role to identify gaps in provision and also link with the new Social Prescribing Link Worker</a:t>
            </a:r>
            <a:endParaRPr lang="en-GB" dirty="0"/>
          </a:p>
          <a:p>
            <a:pPr algn="ctr"/>
            <a:endParaRPr lang="en-GB" dirty="0" smtClean="0"/>
          </a:p>
          <a:p>
            <a:pPr algn="ctr"/>
            <a:endParaRPr lang="en-GB" dirty="0"/>
          </a:p>
        </p:txBody>
      </p:sp>
    </p:spTree>
    <p:extLst>
      <p:ext uri="{BB962C8B-B14F-4D97-AF65-F5344CB8AC3E}">
        <p14:creationId xmlns:p14="http://schemas.microsoft.com/office/powerpoint/2010/main" val="291434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ctrTitle"/>
          </p:nvPr>
        </p:nvSpPr>
        <p:spPr>
          <a:xfrm>
            <a:off x="806702" y="87937"/>
            <a:ext cx="7772400" cy="14700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GB" dirty="0" smtClean="0"/>
              <a:t>What is Social Prescribing?</a:t>
            </a:r>
            <a:endParaRPr dirty="0"/>
          </a:p>
        </p:txBody>
      </p:sp>
      <p:sp>
        <p:nvSpPr>
          <p:cNvPr id="4" name="Text Placeholder 2"/>
          <p:cNvSpPr txBox="1">
            <a:spLocks/>
          </p:cNvSpPr>
          <p:nvPr/>
        </p:nvSpPr>
        <p:spPr>
          <a:xfrm>
            <a:off x="81482" y="1557962"/>
            <a:ext cx="2670771" cy="37021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406400" algn="ctr"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L="1371600" marR="0" lvl="2" indent="-3810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L="1828800" marR="0" lvl="3"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L="2286000" marR="0" lvl="4"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L="2743200" marR="0" lvl="5"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L="3200400" marR="0" lvl="6"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L="3657600" marR="0" lvl="7"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L="4114800" marR="0" lvl="8"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pPr marL="482600" indent="-457200" algn="l">
              <a:buFont typeface="Arial" panose="020B0604020202020204" pitchFamily="34" charset="0"/>
              <a:buChar char="•"/>
            </a:pPr>
            <a:r>
              <a:rPr lang="en-GB" sz="2400" dirty="0" smtClean="0"/>
              <a:t>It enables people to take control of their own healthcare choices and engage in non-clinical forms of support. </a:t>
            </a:r>
          </a:p>
          <a:p>
            <a:pPr marL="482600" indent="-457200" algn="l">
              <a:buFont typeface="Arial" panose="020B0604020202020204" pitchFamily="34" charset="0"/>
              <a:buChar char="•"/>
            </a:pPr>
            <a:r>
              <a:rPr lang="en-GB" sz="2400" dirty="0" smtClean="0"/>
              <a:t>‘Solutions are more than medicine’ </a:t>
            </a:r>
          </a:p>
          <a:p>
            <a:pPr marL="482600" indent="-457200" algn="l">
              <a:buFont typeface="Arial" panose="020B0604020202020204" pitchFamily="34" charset="0"/>
              <a:buChar char="•"/>
            </a:pPr>
            <a:endParaRPr lang="en-GB" dirty="0" smtClean="0"/>
          </a:p>
          <a:p>
            <a:pPr marL="482600" indent="-457200" algn="l">
              <a:buFont typeface="Arial" panose="020B0604020202020204" pitchFamily="34" charset="0"/>
              <a:buChar char="•"/>
            </a:pPr>
            <a:endParaRPr lang="en-GB" dirty="0"/>
          </a:p>
        </p:txBody>
      </p:sp>
      <p:pic>
        <p:nvPicPr>
          <p:cNvPr id="2" name="Picture 1"/>
          <p:cNvPicPr>
            <a:picLocks noChangeAspect="1"/>
          </p:cNvPicPr>
          <p:nvPr/>
        </p:nvPicPr>
        <p:blipFill>
          <a:blip r:embed="rId3"/>
          <a:stretch>
            <a:fillRect/>
          </a:stretch>
        </p:blipFill>
        <p:spPr>
          <a:xfrm>
            <a:off x="2752253" y="1810671"/>
            <a:ext cx="6192603" cy="41284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ctrTitle"/>
          </p:nvPr>
        </p:nvSpPr>
        <p:spPr>
          <a:xfrm>
            <a:off x="779929" y="355413"/>
            <a:ext cx="7772400" cy="14700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GB" dirty="0" smtClean="0"/>
              <a:t>Why is it needed?</a:t>
            </a:r>
            <a:br>
              <a:rPr lang="en-GB" dirty="0" smtClean="0"/>
            </a:br>
            <a:endParaRPr dirty="0"/>
          </a:p>
        </p:txBody>
      </p:sp>
      <p:sp>
        <p:nvSpPr>
          <p:cNvPr id="3" name="Text Placeholder 2"/>
          <p:cNvSpPr txBox="1">
            <a:spLocks/>
          </p:cNvSpPr>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406400" algn="ctr"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L="1371600" marR="0" lvl="2" indent="-3810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L="1828800" marR="0" lvl="3"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L="2286000" marR="0" lvl="4"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L="2743200" marR="0" lvl="5"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L="3200400" marR="0" lvl="6"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L="3657600" marR="0" lvl="7"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L="4114800" marR="0" lvl="8" indent="-355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pPr marL="482600" indent="-457200" algn="l">
              <a:buFont typeface="Arial" panose="020B0604020202020204" pitchFamily="34" charset="0"/>
              <a:buChar char="•"/>
            </a:pPr>
            <a:r>
              <a:rPr lang="en-GB" sz="2400" dirty="0" smtClean="0"/>
              <a:t>NHS England has backed Social prescribing as one of its 10 high impact actions which are aimed at freeing up GP time to enable them to deliver more clinical care</a:t>
            </a:r>
          </a:p>
          <a:p>
            <a:pPr marL="482600" indent="-457200" algn="l">
              <a:buFont typeface="Arial" panose="020B0604020202020204" pitchFamily="34" charset="0"/>
              <a:buChar char="•"/>
            </a:pPr>
            <a:r>
              <a:rPr lang="en-GB" sz="2400" dirty="0" smtClean="0"/>
              <a:t>Analysis by Royal College of GPs found that SP was among the most effective of these 10 high impact actions at reducing GP workload. </a:t>
            </a:r>
          </a:p>
          <a:p>
            <a:pPr marL="482600" indent="-457200" algn="l">
              <a:buFont typeface="Arial" panose="020B0604020202020204" pitchFamily="34" charset="0"/>
              <a:buChar char="•"/>
            </a:pPr>
            <a:r>
              <a:rPr lang="en-GB" sz="2400" dirty="0" smtClean="0"/>
              <a:t>University of Westminster study found that SP was associated with a 28% reduction in GP appointments and also helped to cut </a:t>
            </a:r>
            <a:r>
              <a:rPr lang="en-GB" sz="2400" dirty="0" err="1" smtClean="0"/>
              <a:t>A&amp;E</a:t>
            </a:r>
            <a:r>
              <a:rPr lang="en-GB" sz="2400" dirty="0" smtClean="0"/>
              <a:t> and outpatient attendances*</a:t>
            </a:r>
          </a:p>
          <a:p>
            <a:pPr marL="482600" indent="-457200" algn="l">
              <a:buFont typeface="Arial" panose="020B0604020202020204" pitchFamily="34" charset="0"/>
              <a:buChar char="•"/>
            </a:pPr>
            <a:r>
              <a:rPr lang="en-GB" sz="2400" dirty="0" smtClean="0"/>
              <a:t>Social Prescribing also helps to further improve connectivity between groups and organisations within a community </a:t>
            </a:r>
            <a:endParaRPr lang="en-GB" sz="2400" dirty="0"/>
          </a:p>
        </p:txBody>
      </p:sp>
    </p:spTree>
    <p:extLst>
      <p:ext uri="{BB962C8B-B14F-4D97-AF65-F5344CB8AC3E}">
        <p14:creationId xmlns:p14="http://schemas.microsoft.com/office/powerpoint/2010/main" val="1126836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What </a:t>
            </a:r>
            <a:r>
              <a:rPr lang="en-GB" dirty="0"/>
              <a:t>sort of things can the Social </a:t>
            </a:r>
            <a:r>
              <a:rPr lang="en-GB" dirty="0" smtClean="0"/>
              <a:t>Prescriber </a:t>
            </a:r>
            <a:r>
              <a:rPr lang="en-GB" dirty="0"/>
              <a:t>help with?</a:t>
            </a:r>
            <a:br>
              <a:rPr lang="en-GB" dirty="0"/>
            </a:br>
            <a:endParaRPr lang="en-GB" dirty="0"/>
          </a:p>
        </p:txBody>
      </p:sp>
      <p:pic>
        <p:nvPicPr>
          <p:cNvPr id="1030" name="Picture 6" descr="Image result for social prescribing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76570"/>
            <a:ext cx="5242266" cy="4062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78578" y="2304746"/>
            <a:ext cx="2408222" cy="3046988"/>
          </a:xfrm>
          <a:prstGeom prst="rect">
            <a:avLst/>
          </a:prstGeom>
          <a:noFill/>
        </p:spPr>
        <p:txBody>
          <a:bodyPr wrap="square" rtlCol="0">
            <a:spAutoFit/>
          </a:bodyPr>
          <a:lstStyle/>
          <a:p>
            <a:pPr algn="ctr"/>
            <a:r>
              <a:rPr lang="en-GB" sz="2400" dirty="0" smtClean="0">
                <a:solidFill>
                  <a:schemeClr val="bg1"/>
                </a:solidFill>
              </a:rPr>
              <a:t>Connecting local residents to local groups, services and opportunities to help support their health and wellbeing </a:t>
            </a:r>
            <a:endParaRPr lang="en-GB" sz="2400" dirty="0">
              <a:solidFill>
                <a:schemeClr val="bg1"/>
              </a:solidFill>
            </a:endParaRPr>
          </a:p>
        </p:txBody>
      </p:sp>
    </p:spTree>
    <p:extLst>
      <p:ext uri="{BB962C8B-B14F-4D97-AF65-F5344CB8AC3E}">
        <p14:creationId xmlns:p14="http://schemas.microsoft.com/office/powerpoint/2010/main" val="178244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a:lstStyle/>
          <a:p>
            <a:r>
              <a:rPr lang="en-GB" dirty="0" smtClean="0"/>
              <a:t>Examples where social prescribing can help</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32127855"/>
              </p:ext>
            </p:extLst>
          </p:nvPr>
        </p:nvGraphicFramePr>
        <p:xfrm>
          <a:off x="547733" y="1711105"/>
          <a:ext cx="8247708" cy="4535390"/>
        </p:xfrm>
        <a:graphic>
          <a:graphicData uri="http://schemas.openxmlformats.org/drawingml/2006/table">
            <a:tbl>
              <a:tblPr firstRow="1" bandRow="1">
                <a:tableStyleId>{5E29C4AD-E630-4EA8-A9B0-B9678E80BC54}</a:tableStyleId>
              </a:tblPr>
              <a:tblGrid>
                <a:gridCol w="3453899"/>
                <a:gridCol w="4793809"/>
              </a:tblGrid>
              <a:tr h="420590">
                <a:tc>
                  <a:txBody>
                    <a:bodyPr/>
                    <a:lstStyle/>
                    <a:p>
                      <a:r>
                        <a:rPr lang="en-GB" dirty="0" smtClean="0"/>
                        <a:t>Case study</a:t>
                      </a:r>
                      <a:endParaRPr lang="en-GB" dirty="0"/>
                    </a:p>
                  </a:txBody>
                  <a:tcPr/>
                </a:tc>
                <a:tc>
                  <a:txBody>
                    <a:bodyPr/>
                    <a:lstStyle/>
                    <a:p>
                      <a:r>
                        <a:rPr lang="en-GB" dirty="0" smtClean="0"/>
                        <a:t>Social</a:t>
                      </a:r>
                      <a:r>
                        <a:rPr lang="en-GB" baseline="0" dirty="0" smtClean="0"/>
                        <a:t> prescriber intervention</a:t>
                      </a:r>
                      <a:endParaRPr lang="en-GB" dirty="0"/>
                    </a:p>
                  </a:txBody>
                  <a:tcPr/>
                </a:tc>
              </a:tr>
              <a:tr h="12543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smtClean="0"/>
                        <a:t>Person A</a:t>
                      </a:r>
                      <a:r>
                        <a:rPr lang="en-GB" sz="1400" baseline="0" dirty="0" smtClean="0"/>
                        <a:t> has</a:t>
                      </a:r>
                      <a:r>
                        <a:rPr lang="en-GB" sz="1400" dirty="0" smtClean="0"/>
                        <a:t> been to see their GP. His</a:t>
                      </a:r>
                      <a:r>
                        <a:rPr lang="en-GB" sz="1400" baseline="0" dirty="0" smtClean="0"/>
                        <a:t> wife </a:t>
                      </a:r>
                      <a:r>
                        <a:rPr lang="en-GB" sz="1400" dirty="0" smtClean="0"/>
                        <a:t>had just passed away and all extended family were at a distance. He has spent last few years caring for his wife and so social networks are now limited and</a:t>
                      </a:r>
                      <a:r>
                        <a:rPr lang="en-GB" sz="1400" baseline="0" dirty="0" smtClean="0"/>
                        <a:t> </a:t>
                      </a:r>
                      <a:r>
                        <a:rPr lang="en-GB" sz="1400" dirty="0" smtClean="0"/>
                        <a:t>was feeling lonely and isolated.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smtClean="0"/>
                        <a:t>The SP talked through with person A about what they enjoy doing and suggested a number of local social groups. He</a:t>
                      </a:r>
                      <a:r>
                        <a:rPr lang="en-GB" sz="1400" baseline="0" dirty="0" smtClean="0"/>
                        <a:t> was also given</a:t>
                      </a:r>
                      <a:r>
                        <a:rPr lang="en-GB" sz="1400" dirty="0" smtClean="0"/>
                        <a:t> contact details for bereavement charities specifically for men to meet other people in a similar situation. </a:t>
                      </a:r>
                    </a:p>
                    <a:p>
                      <a:endParaRPr lang="en-GB" dirty="0"/>
                    </a:p>
                  </a:txBody>
                  <a:tcPr/>
                </a:tc>
              </a:tr>
              <a:tr h="444984">
                <a:tc>
                  <a:txBody>
                    <a:bodyPr/>
                    <a:lstStyle/>
                    <a:p>
                      <a:r>
                        <a:rPr lang="en-GB" dirty="0" smtClean="0"/>
                        <a:t>Person</a:t>
                      </a:r>
                      <a:r>
                        <a:rPr lang="en-GB" baseline="0" dirty="0" smtClean="0"/>
                        <a:t> B was suffering from depression and anxiety. His GP felt that the client being lonely and isolated had added to these issues so referred him to the Social Prescriber. </a:t>
                      </a:r>
                      <a:endParaRPr lang="en-GB" dirty="0"/>
                    </a:p>
                  </a:txBody>
                  <a:tcPr/>
                </a:tc>
                <a:tc>
                  <a:txBody>
                    <a:bodyPr/>
                    <a:lstStyle/>
                    <a:p>
                      <a:r>
                        <a:rPr lang="en-GB" dirty="0" smtClean="0"/>
                        <a:t>The SP talked</a:t>
                      </a:r>
                      <a:r>
                        <a:rPr lang="en-GB" baseline="0" dirty="0" smtClean="0"/>
                        <a:t> to Person B and discovered that he used to go to walking and fitness groups when living elsewhere. The SP discussed options in the local area and provided details of the local walking for health group which he didn’t know existed before. Now he attends regularly. </a:t>
                      </a:r>
                      <a:endParaRPr lang="en-GB" dirty="0"/>
                    </a:p>
                  </a:txBody>
                  <a:tcPr/>
                </a:tc>
              </a:tr>
              <a:tr h="444984">
                <a:tc>
                  <a:txBody>
                    <a:bodyPr/>
                    <a:lstStyle/>
                    <a:p>
                      <a:r>
                        <a:rPr lang="en-GB" dirty="0" smtClean="0"/>
                        <a:t>Person C</a:t>
                      </a:r>
                      <a:r>
                        <a:rPr lang="en-GB" baseline="0" dirty="0" smtClean="0"/>
                        <a:t> was struggling to look after his wife who has dementia and needed support to enable her to remain at home with </a:t>
                      </a:r>
                      <a:endParaRPr lang="en-GB" dirty="0"/>
                    </a:p>
                  </a:txBody>
                  <a:tcPr/>
                </a:tc>
                <a:tc>
                  <a:txBody>
                    <a:bodyPr/>
                    <a:lstStyle/>
                    <a:p>
                      <a:r>
                        <a:rPr lang="en-GB" dirty="0" smtClean="0"/>
                        <a:t>The SP signposted</a:t>
                      </a:r>
                      <a:r>
                        <a:rPr lang="en-GB" baseline="0" dirty="0" smtClean="0"/>
                        <a:t> person C to Care Direct, Devon Carers, Musical memories and the local Memory Café. He has now received a care package, support from Devon Carers, and he takes his wife to musical memories. He now has more of a social life and feels supported to stay living at home with her. </a:t>
                      </a:r>
                      <a:endParaRPr lang="en-GB" dirty="0"/>
                    </a:p>
                  </a:txBody>
                  <a:tcPr/>
                </a:tc>
              </a:tr>
            </a:tbl>
          </a:graphicData>
        </a:graphic>
      </p:graphicFrame>
    </p:spTree>
    <p:extLst>
      <p:ext uri="{BB962C8B-B14F-4D97-AF65-F5344CB8AC3E}">
        <p14:creationId xmlns:p14="http://schemas.microsoft.com/office/powerpoint/2010/main" val="1876032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prescribing and the Community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70" y="1600200"/>
            <a:ext cx="7886701" cy="5257800"/>
          </a:xfrm>
          <a:prstGeom prst="rect">
            <a:avLst/>
          </a:prstGeom>
        </p:spPr>
      </p:pic>
    </p:spTree>
    <p:extLst>
      <p:ext uri="{BB962C8B-B14F-4D97-AF65-F5344CB8AC3E}">
        <p14:creationId xmlns:p14="http://schemas.microsoft.com/office/powerpoint/2010/main" val="7993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What good social prescribing looks like for the Community </a:t>
            </a:r>
            <a:endParaRPr lang="en-GB" sz="2800" dirty="0"/>
          </a:p>
        </p:txBody>
      </p:sp>
      <p:sp>
        <p:nvSpPr>
          <p:cNvPr id="5" name="Rounded Rectangle 4"/>
          <p:cNvSpPr/>
          <p:nvPr/>
        </p:nvSpPr>
        <p:spPr>
          <a:xfrm>
            <a:off x="457198" y="1553663"/>
            <a:ext cx="3984655" cy="1181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 Communities work with social prescribing to ensure that services are fully accessible to all communities, including those in greatest need, who may be hardest for agencies to reach.</a:t>
            </a:r>
          </a:p>
          <a:p>
            <a:pPr algn="ctr"/>
            <a:endParaRPr lang="en-GB" dirty="0">
              <a:solidFill>
                <a:schemeClr val="bg1"/>
              </a:solidFill>
            </a:endParaRPr>
          </a:p>
        </p:txBody>
      </p:sp>
      <p:sp>
        <p:nvSpPr>
          <p:cNvPr id="6" name="Rounded Rectangle 5"/>
          <p:cNvSpPr/>
          <p:nvPr/>
        </p:nvSpPr>
        <p:spPr>
          <a:xfrm>
            <a:off x="457199" y="2871671"/>
            <a:ext cx="3984655" cy="1142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chemeClr val="bg1"/>
              </a:solidFill>
            </a:endParaRPr>
          </a:p>
          <a:p>
            <a:pPr algn="ctr"/>
            <a:r>
              <a:rPr lang="en-GB" sz="1100" dirty="0" smtClean="0">
                <a:solidFill>
                  <a:schemeClr val="bg1"/>
                </a:solidFill>
              </a:rPr>
              <a:t>Communities </a:t>
            </a:r>
            <a:r>
              <a:rPr lang="en-GB" sz="1100" dirty="0">
                <a:solidFill>
                  <a:schemeClr val="bg1"/>
                </a:solidFill>
              </a:rPr>
              <a:t>recognise that the NHS, local authorities and statutory services alone cannot meet all people’s support needs. This understanding releases energy across all stakeholders in addressing the wider determinants of health. </a:t>
            </a:r>
          </a:p>
          <a:p>
            <a:pPr algn="ctr"/>
            <a:endParaRPr lang="en-GB" dirty="0">
              <a:solidFill>
                <a:schemeClr val="bg1"/>
              </a:solidFill>
            </a:endParaRPr>
          </a:p>
        </p:txBody>
      </p:sp>
      <p:sp>
        <p:nvSpPr>
          <p:cNvPr id="7" name="Rounded Rectangle 6"/>
          <p:cNvSpPr/>
          <p:nvPr/>
        </p:nvSpPr>
        <p:spPr>
          <a:xfrm>
            <a:off x="457199" y="4156123"/>
            <a:ext cx="3984655" cy="991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bg1"/>
              </a:solidFill>
            </a:endParaRPr>
          </a:p>
          <a:p>
            <a:pPr algn="ctr"/>
            <a:r>
              <a:rPr lang="en-GB" sz="1000" dirty="0" smtClean="0">
                <a:solidFill>
                  <a:schemeClr val="bg1"/>
                </a:solidFill>
              </a:rPr>
              <a:t>Communities </a:t>
            </a:r>
            <a:r>
              <a:rPr lang="en-GB" sz="1000" dirty="0">
                <a:solidFill>
                  <a:schemeClr val="bg1"/>
                </a:solidFill>
              </a:rPr>
              <a:t>are actively involved in developing and delivering social prescribing. </a:t>
            </a:r>
            <a:r>
              <a:rPr lang="en-GB" sz="1000" dirty="0" err="1">
                <a:solidFill>
                  <a:schemeClr val="bg1"/>
                </a:solidFill>
              </a:rPr>
              <a:t>VCSE</a:t>
            </a:r>
            <a:r>
              <a:rPr lang="en-GB" sz="1000" dirty="0">
                <a:solidFill>
                  <a:schemeClr val="bg1"/>
                </a:solidFill>
              </a:rPr>
              <a:t> organisations such as advice agencies are commissioned to receive referrals and deliver services. Local community groups are able to take referrals from link workers because they have sustainable grant funding.</a:t>
            </a:r>
          </a:p>
          <a:p>
            <a:pPr algn="ctr"/>
            <a:endParaRPr lang="en-GB" dirty="0">
              <a:solidFill>
                <a:schemeClr val="bg1"/>
              </a:solidFill>
            </a:endParaRPr>
          </a:p>
        </p:txBody>
      </p:sp>
      <p:sp>
        <p:nvSpPr>
          <p:cNvPr id="8" name="Rounded Rectangle 7"/>
          <p:cNvSpPr/>
          <p:nvPr/>
        </p:nvSpPr>
        <p:spPr>
          <a:xfrm>
            <a:off x="4762119" y="4132205"/>
            <a:ext cx="4128383" cy="1039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bg1"/>
              </a:solidFill>
            </a:endParaRPr>
          </a:p>
          <a:p>
            <a:pPr algn="ctr"/>
            <a:r>
              <a:rPr lang="en-GB" sz="1100" dirty="0" smtClean="0">
                <a:solidFill>
                  <a:schemeClr val="bg1"/>
                </a:solidFill>
              </a:rPr>
              <a:t>Communities </a:t>
            </a:r>
            <a:r>
              <a:rPr lang="en-GB" sz="1100" dirty="0">
                <a:solidFill>
                  <a:schemeClr val="bg1"/>
                </a:solidFill>
              </a:rPr>
              <a:t>are aware of how social prescribing encourages community development and increases local community assets. Resources and support are available locally to spot gaps in community provision, help people to create new groups and provide informal support in their neighbourhoods.</a:t>
            </a:r>
          </a:p>
          <a:p>
            <a:pPr algn="ctr"/>
            <a:endParaRPr lang="en-GB" dirty="0">
              <a:solidFill>
                <a:schemeClr val="bg1"/>
              </a:solidFill>
            </a:endParaRPr>
          </a:p>
        </p:txBody>
      </p:sp>
      <p:sp>
        <p:nvSpPr>
          <p:cNvPr id="9" name="Rounded Rectangle 8"/>
          <p:cNvSpPr/>
          <p:nvPr/>
        </p:nvSpPr>
        <p:spPr>
          <a:xfrm>
            <a:off x="4762119" y="2877073"/>
            <a:ext cx="4128382" cy="1093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rPr>
              <a:t>Communities </a:t>
            </a:r>
            <a:r>
              <a:rPr lang="en-GB" sz="1200" dirty="0">
                <a:solidFill>
                  <a:schemeClr val="bg1"/>
                </a:solidFill>
              </a:rPr>
              <a:t>understand the power of social prescribing in reducing health inequalities, by supporting a power shift, enabling people to take more control of their lives, be less isolated and make connections</a:t>
            </a:r>
            <a:r>
              <a:rPr lang="en-GB" dirty="0">
                <a:solidFill>
                  <a:schemeClr val="bg1"/>
                </a:solidFill>
              </a:rPr>
              <a:t>.</a:t>
            </a:r>
          </a:p>
          <a:p>
            <a:pPr algn="ctr"/>
            <a:endParaRPr lang="en-GB" dirty="0">
              <a:solidFill>
                <a:schemeClr val="bg1"/>
              </a:solidFill>
            </a:endParaRPr>
          </a:p>
        </p:txBody>
      </p:sp>
      <p:sp>
        <p:nvSpPr>
          <p:cNvPr id="10" name="Rounded Rectangle 9"/>
          <p:cNvSpPr/>
          <p:nvPr/>
        </p:nvSpPr>
        <p:spPr>
          <a:xfrm>
            <a:off x="4762119" y="1563549"/>
            <a:ext cx="4128380" cy="1189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rPr>
              <a:t>Communities </a:t>
            </a:r>
            <a:r>
              <a:rPr lang="en-GB" sz="1200" dirty="0">
                <a:solidFill>
                  <a:schemeClr val="bg1"/>
                </a:solidFill>
              </a:rPr>
              <a:t>are stronger and more tolerant, because people from all backgrounds are supported through social prescribing to be involved in community groups. There are more people who volunteer and give their time back to others. </a:t>
            </a:r>
          </a:p>
        </p:txBody>
      </p:sp>
      <p:sp>
        <p:nvSpPr>
          <p:cNvPr id="11" name="Rounded Rectangle 10"/>
          <p:cNvSpPr/>
          <p:nvPr/>
        </p:nvSpPr>
        <p:spPr>
          <a:xfrm>
            <a:off x="4762120" y="5302746"/>
            <a:ext cx="4128383" cy="1039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Communities are able to support people who participate in social prescribing, improving their confidence and ability to manage their own wellbeing</a:t>
            </a:r>
            <a:r>
              <a:rPr lang="en-GB" sz="1000" dirty="0">
                <a:solidFill>
                  <a:schemeClr val="bg1"/>
                </a:solidFill>
              </a:rPr>
              <a:t>.</a:t>
            </a:r>
          </a:p>
        </p:txBody>
      </p:sp>
      <p:sp>
        <p:nvSpPr>
          <p:cNvPr id="12" name="Rounded Rectangle 11"/>
          <p:cNvSpPr/>
          <p:nvPr/>
        </p:nvSpPr>
        <p:spPr>
          <a:xfrm>
            <a:off x="457200" y="5337992"/>
            <a:ext cx="3984655" cy="1039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Communities support the improvement of health literacy of professionals and local residents through social prescribing service development and referrals. </a:t>
            </a:r>
          </a:p>
        </p:txBody>
      </p:sp>
    </p:spTree>
    <p:extLst>
      <p:ext uri="{BB962C8B-B14F-4D97-AF65-F5344CB8AC3E}">
        <p14:creationId xmlns:p14="http://schemas.microsoft.com/office/powerpoint/2010/main" val="39324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Prescribing across </a:t>
            </a:r>
            <a:br>
              <a:rPr lang="en-GB" dirty="0" smtClean="0"/>
            </a:br>
            <a:r>
              <a:rPr lang="en-GB" dirty="0" smtClean="0"/>
              <a:t>Torridge Primary Care Network</a:t>
            </a:r>
            <a:endParaRPr lang="en-GB" dirty="0"/>
          </a:p>
        </p:txBody>
      </p:sp>
      <p:sp>
        <p:nvSpPr>
          <p:cNvPr id="3" name="Text Placeholder 2"/>
          <p:cNvSpPr>
            <a:spLocks noGrp="1"/>
          </p:cNvSpPr>
          <p:nvPr>
            <p:ph type="body" idx="1"/>
          </p:nvPr>
        </p:nvSpPr>
        <p:spPr/>
        <p:txBody>
          <a:bodyPr/>
          <a:lstStyle/>
          <a:p>
            <a:pPr marL="25400" indent="0">
              <a:buNone/>
            </a:pPr>
            <a:r>
              <a:rPr lang="en-GB" sz="1800" dirty="0" smtClean="0"/>
              <a:t>From 1 July 2019, Primary Care Networks were launched in Devon. General practices in Northern Devon are all covered under one of 4 </a:t>
            </a:r>
            <a:r>
              <a:rPr lang="en-GB" sz="1800" dirty="0" err="1" smtClean="0"/>
              <a:t>PCN’s</a:t>
            </a:r>
            <a:r>
              <a:rPr lang="en-GB" sz="1800" dirty="0" smtClean="0"/>
              <a:t> (North Devon Coastal, Barnstaple Alliance, Torridge, Holsworthy </a:t>
            </a:r>
            <a:r>
              <a:rPr lang="en-GB" sz="1800" dirty="0" err="1" smtClean="0"/>
              <a:t>Bude</a:t>
            </a:r>
            <a:r>
              <a:rPr lang="en-GB" sz="1800" dirty="0" smtClean="0"/>
              <a:t> and Surrounding Areas). </a:t>
            </a:r>
          </a:p>
          <a:p>
            <a:pPr marL="25400" indent="0">
              <a:buNone/>
            </a:pPr>
            <a:r>
              <a:rPr lang="en-GB" sz="1800" dirty="0" err="1" smtClean="0"/>
              <a:t>PCN’s</a:t>
            </a:r>
            <a:r>
              <a:rPr lang="en-GB" sz="1800" dirty="0" smtClean="0"/>
              <a:t> will support each other whilst also taking on a wider range of health professionals including a Social Prescribing link worker. </a:t>
            </a:r>
            <a:endParaRPr lang="en-GB" sz="1800" dirty="0"/>
          </a:p>
          <a:p>
            <a:pPr marL="25400" indent="0">
              <a:buNone/>
            </a:pPr>
            <a:endParaRPr lang="en-GB" sz="1800" dirty="0" smtClean="0"/>
          </a:p>
          <a:p>
            <a:pPr marL="25400" indent="0">
              <a:buNone/>
            </a:pPr>
            <a:r>
              <a:rPr lang="en-GB" sz="1800" dirty="0" smtClean="0"/>
              <a:t>Trudi Mackie-Brown has recently been employed by Torridge Primary Care Network as a Social Prescribing link worker covering – </a:t>
            </a:r>
          </a:p>
          <a:p>
            <a:pPr marL="25400" indent="0">
              <a:buNone/>
            </a:pPr>
            <a:endParaRPr lang="en-GB" sz="1800" dirty="0" smtClean="0"/>
          </a:p>
          <a:p>
            <a:pPr marL="25400" indent="0" algn="ctr">
              <a:buNone/>
            </a:pPr>
            <a:r>
              <a:rPr lang="en-GB" sz="1800" dirty="0" smtClean="0"/>
              <a:t>Castle Garden Surgery</a:t>
            </a:r>
          </a:p>
          <a:p>
            <a:pPr marL="25400" indent="0" algn="ctr">
              <a:buNone/>
            </a:pPr>
            <a:r>
              <a:rPr lang="en-GB" sz="1800" dirty="0" smtClean="0"/>
              <a:t>Torrington Medical Centre</a:t>
            </a:r>
          </a:p>
          <a:p>
            <a:pPr marL="25400" indent="0" algn="ctr">
              <a:buNone/>
            </a:pPr>
            <a:r>
              <a:rPr lang="en-GB" sz="1800" dirty="0" smtClean="0"/>
              <a:t>Northam Surgery</a:t>
            </a:r>
          </a:p>
          <a:p>
            <a:pPr marL="25400" indent="0" algn="ctr">
              <a:buNone/>
            </a:pPr>
            <a:r>
              <a:rPr lang="en-GB" sz="1800" dirty="0" smtClean="0"/>
              <a:t>Bideford Medical Centre</a:t>
            </a:r>
          </a:p>
          <a:p>
            <a:pPr marL="25400" indent="0" algn="ctr">
              <a:buNone/>
            </a:pPr>
            <a:r>
              <a:rPr lang="en-GB" sz="1800" dirty="0" smtClean="0"/>
              <a:t>Hartland Surgery </a:t>
            </a:r>
          </a:p>
          <a:p>
            <a:pPr marL="25400" indent="0" algn="ctr">
              <a:buNone/>
            </a:pPr>
            <a:r>
              <a:rPr lang="en-GB" sz="1800" dirty="0" err="1" smtClean="0"/>
              <a:t>Wooda</a:t>
            </a:r>
            <a:r>
              <a:rPr lang="en-GB" sz="1800" dirty="0" smtClean="0"/>
              <a:t> surgery. </a:t>
            </a:r>
          </a:p>
          <a:p>
            <a:endParaRPr lang="en-GB" sz="1800" dirty="0"/>
          </a:p>
        </p:txBody>
      </p:sp>
    </p:spTree>
    <p:extLst>
      <p:ext uri="{BB962C8B-B14F-4D97-AF65-F5344CB8AC3E}">
        <p14:creationId xmlns:p14="http://schemas.microsoft.com/office/powerpoint/2010/main" val="77156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C8ACB4B9-A28A-D947-AFCA-2D8D70BFF849}"/>
              </a:ext>
            </a:extLst>
          </p:cNvPr>
          <p:cNvSpPr txBox="1"/>
          <p:nvPr/>
        </p:nvSpPr>
        <p:spPr>
          <a:xfrm>
            <a:off x="0" y="4346862"/>
            <a:ext cx="9144000" cy="1815882"/>
          </a:xfrm>
          <a:prstGeom prst="rect">
            <a:avLst/>
          </a:prstGeom>
          <a:noFill/>
          <a:ln>
            <a:noFill/>
          </a:ln>
        </p:spPr>
        <p:txBody>
          <a:bodyPr wrap="square" rtlCol="0">
            <a:spAutoFit/>
          </a:bodyPr>
          <a:lstStyle/>
          <a:p>
            <a:pPr algn="ctr"/>
            <a:endParaRPr lang="en-GB" sz="2800" dirty="0">
              <a:solidFill>
                <a:srgbClr val="FFFFFF"/>
              </a:solidFill>
              <a:latin typeface="+mj-lt"/>
            </a:endParaRPr>
          </a:p>
          <a:p>
            <a:pPr algn="ctr"/>
            <a:endParaRPr lang="en-GB" sz="2800" dirty="0">
              <a:solidFill>
                <a:srgbClr val="FFFFFF"/>
              </a:solidFill>
              <a:latin typeface="+mj-lt"/>
            </a:endParaRPr>
          </a:p>
          <a:p>
            <a:pPr algn="ctr"/>
            <a:endParaRPr lang="en-GB" sz="2800" dirty="0">
              <a:solidFill>
                <a:srgbClr val="FFFFFF"/>
              </a:solidFill>
              <a:latin typeface="+mj-lt"/>
            </a:endParaRPr>
          </a:p>
          <a:p>
            <a:pPr algn="ctr"/>
            <a:endParaRPr lang="en-US" sz="2800" dirty="0">
              <a:solidFill>
                <a:srgbClr val="FFFFFF"/>
              </a:solidFill>
              <a:latin typeface="+mj-lt"/>
            </a:endParaRPr>
          </a:p>
        </p:txBody>
      </p:sp>
      <p:pic>
        <p:nvPicPr>
          <p:cNvPr id="5" name="Picture 6">
            <a:extLst>
              <a:ext uri="{FF2B5EF4-FFF2-40B4-BE49-F238E27FC236}">
                <a16:creationId xmlns="" xmlns:a16="http://schemas.microsoft.com/office/drawing/2014/main" id="{3011FA62-613F-E149-BE16-C7982B1CA9B0}"/>
              </a:ext>
            </a:extLst>
          </p:cNvPr>
          <p:cNvPicPr>
            <a:picLocks noChangeAspect="1"/>
          </p:cNvPicPr>
          <p:nvPr/>
        </p:nvPicPr>
        <p:blipFill>
          <a:blip r:embed="rId3"/>
          <a:stretch>
            <a:fillRect/>
          </a:stretch>
        </p:blipFill>
        <p:spPr>
          <a:xfrm>
            <a:off x="74816" y="135567"/>
            <a:ext cx="8751454" cy="1057951"/>
          </a:xfrm>
          <a:prstGeom prst="rect">
            <a:avLst/>
          </a:prstGeom>
        </p:spPr>
      </p:pic>
      <p:sp>
        <p:nvSpPr>
          <p:cNvPr id="8" name="Rectangle 7">
            <a:extLst>
              <a:ext uri="{FF2B5EF4-FFF2-40B4-BE49-F238E27FC236}">
                <a16:creationId xmlns="" xmlns:a16="http://schemas.microsoft.com/office/drawing/2014/main" id="{91B5EB1D-FD6F-844C-B6F3-1ECD178D15BE}"/>
              </a:ext>
            </a:extLst>
          </p:cNvPr>
          <p:cNvSpPr/>
          <p:nvPr/>
        </p:nvSpPr>
        <p:spPr>
          <a:xfrm>
            <a:off x="225937" y="1680513"/>
            <a:ext cx="4961881" cy="495880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https://livewellinbraunton.co.uk/wp-content/themes/custom/img/logo.jpg</a:t>
            </a:r>
          </a:p>
        </p:txBody>
      </p:sp>
      <p:pic>
        <p:nvPicPr>
          <p:cNvPr id="9" name="Picture 8" descr="A picture containing clipart&#10;&#10;Description automatically generated">
            <a:extLst>
              <a:ext uri="{FF2B5EF4-FFF2-40B4-BE49-F238E27FC236}">
                <a16:creationId xmlns="" xmlns:a16="http://schemas.microsoft.com/office/drawing/2014/main" id="{962292D1-2EEA-A140-AFF5-4C3A81028652}"/>
              </a:ext>
            </a:extLst>
          </p:cNvPr>
          <p:cNvPicPr>
            <a:picLocks noChangeAspect="1"/>
          </p:cNvPicPr>
          <p:nvPr/>
        </p:nvPicPr>
        <p:blipFill>
          <a:blip r:embed="rId4"/>
          <a:stretch>
            <a:fillRect/>
          </a:stretch>
        </p:blipFill>
        <p:spPr>
          <a:xfrm>
            <a:off x="391106" y="1835158"/>
            <a:ext cx="3481944" cy="1079402"/>
          </a:xfrm>
          <a:prstGeom prst="rect">
            <a:avLst/>
          </a:prstGeom>
        </p:spPr>
      </p:pic>
      <p:pic>
        <p:nvPicPr>
          <p:cNvPr id="11" name="Picture 10">
            <a:extLst>
              <a:ext uri="{FF2B5EF4-FFF2-40B4-BE49-F238E27FC236}">
                <a16:creationId xmlns="" xmlns:a16="http://schemas.microsoft.com/office/drawing/2014/main" id="{C7C72854-72F3-7444-94DB-B1552A27E8A1}"/>
              </a:ext>
            </a:extLst>
          </p:cNvPr>
          <p:cNvPicPr/>
          <p:nvPr/>
        </p:nvPicPr>
        <p:blipFill rotWithShape="1">
          <a:blip r:embed="rId5" cstate="print">
            <a:extLst>
              <a:ext uri="{28A0092B-C50C-407E-A947-70E740481C1C}">
                <a14:useLocalDpi xmlns:a14="http://schemas.microsoft.com/office/drawing/2010/main" val="0"/>
              </a:ext>
            </a:extLst>
          </a:blip>
          <a:srcRect t="32481" r="789" b="36829"/>
          <a:stretch/>
        </p:blipFill>
        <p:spPr bwMode="auto">
          <a:xfrm>
            <a:off x="871532" y="4265763"/>
            <a:ext cx="4204783" cy="825717"/>
          </a:xfrm>
          <a:prstGeom prst="rect">
            <a:avLst/>
          </a:prstGeom>
          <a:noFill/>
          <a:ln>
            <a:noFill/>
          </a:ln>
          <a:extLst>
            <a:ext uri="{53640926-AAD7-44D8-BBD7-CCE9431645EC}">
              <a14:shadowObscured xmlns:a14="http://schemas.microsoft.com/office/drawing/2010/main"/>
            </a:ext>
          </a:extLst>
        </p:spPr>
      </p:pic>
      <p:pic>
        <p:nvPicPr>
          <p:cNvPr id="14" name="Picture 16">
            <a:extLst>
              <a:ext uri="{FF2B5EF4-FFF2-40B4-BE49-F238E27FC236}">
                <a16:creationId xmlns="" xmlns:a16="http://schemas.microsoft.com/office/drawing/2014/main" id="{DB959822-DD3F-5646-9C9F-963C44BBE6E8}"/>
              </a:ext>
            </a:extLst>
          </p:cNvPr>
          <p:cNvPicPr>
            <a:picLocks noChangeAspect="1"/>
          </p:cNvPicPr>
          <p:nvPr/>
        </p:nvPicPr>
        <p:blipFill>
          <a:blip r:embed="rId6"/>
          <a:stretch>
            <a:fillRect/>
          </a:stretch>
        </p:blipFill>
        <p:spPr>
          <a:xfrm>
            <a:off x="3364697" y="2839254"/>
            <a:ext cx="1683095" cy="1258112"/>
          </a:xfrm>
          <a:prstGeom prst="rect">
            <a:avLst/>
          </a:prstGeom>
        </p:spPr>
      </p:pic>
      <p:pic>
        <p:nvPicPr>
          <p:cNvPr id="25" name="Picture 25">
            <a:extLst>
              <a:ext uri="{FF2B5EF4-FFF2-40B4-BE49-F238E27FC236}">
                <a16:creationId xmlns="" xmlns:a16="http://schemas.microsoft.com/office/drawing/2014/main" id="{3CCCEEF7-779D-B541-BFB5-86A28DD8F2C1}"/>
              </a:ext>
            </a:extLst>
          </p:cNvPr>
          <p:cNvPicPr>
            <a:picLocks noChangeAspect="1"/>
          </p:cNvPicPr>
          <p:nvPr/>
        </p:nvPicPr>
        <p:blipFill>
          <a:blip r:embed="rId7"/>
          <a:stretch>
            <a:fillRect/>
          </a:stretch>
        </p:blipFill>
        <p:spPr>
          <a:xfrm>
            <a:off x="337440" y="3046831"/>
            <a:ext cx="2862088" cy="115908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503" y="5238224"/>
            <a:ext cx="2616025" cy="1092917"/>
          </a:xfrm>
          <a:prstGeom prst="rect">
            <a:avLst/>
          </a:prstGeom>
        </p:spPr>
      </p:pic>
      <p:sp>
        <p:nvSpPr>
          <p:cNvPr id="3" name="TextBox 2"/>
          <p:cNvSpPr txBox="1"/>
          <p:nvPr/>
        </p:nvSpPr>
        <p:spPr>
          <a:xfrm>
            <a:off x="5545281" y="1915427"/>
            <a:ext cx="3327662" cy="4247317"/>
          </a:xfrm>
          <a:prstGeom prst="rect">
            <a:avLst/>
          </a:prstGeom>
          <a:noFill/>
        </p:spPr>
        <p:txBody>
          <a:bodyPr wrap="square" rtlCol="0">
            <a:spAutoFit/>
          </a:bodyPr>
          <a:lstStyle/>
          <a:p>
            <a:r>
              <a:rPr lang="en-GB" dirty="0">
                <a:solidFill>
                  <a:schemeClr val="bg1"/>
                </a:solidFill>
              </a:rPr>
              <a:t>The people that best understand communities are the people who live and work in them. One Communities are local partnerships that bring residents and service providers together to work on things that matter to their community. </a:t>
            </a:r>
            <a:endParaRPr lang="en-GB" dirty="0" smtClean="0">
              <a:solidFill>
                <a:schemeClr val="bg1"/>
              </a:solidFill>
            </a:endParaRPr>
          </a:p>
          <a:p>
            <a:endParaRPr lang="en-GB" dirty="0" smtClean="0">
              <a:solidFill>
                <a:schemeClr val="bg1"/>
              </a:solidFill>
            </a:endParaRPr>
          </a:p>
          <a:p>
            <a:r>
              <a:rPr lang="en-GB" dirty="0" smtClean="0">
                <a:solidFill>
                  <a:schemeClr val="bg1"/>
                </a:solidFill>
              </a:rPr>
              <a:t>One </a:t>
            </a:r>
            <a:r>
              <a:rPr lang="en-GB" dirty="0">
                <a:solidFill>
                  <a:schemeClr val="bg1"/>
                </a:solidFill>
              </a:rPr>
              <a:t>Northern Devon is supporting the development of One </a:t>
            </a:r>
            <a:r>
              <a:rPr lang="en-GB" dirty="0" smtClean="0">
                <a:solidFill>
                  <a:schemeClr val="bg1"/>
                </a:solidFill>
              </a:rPr>
              <a:t>Communities </a:t>
            </a:r>
            <a:r>
              <a:rPr lang="en-GB" dirty="0">
                <a:solidFill>
                  <a:schemeClr val="bg1"/>
                </a:solidFill>
              </a:rPr>
              <a:t>in each of the six main </a:t>
            </a:r>
            <a:r>
              <a:rPr lang="en-GB" dirty="0" smtClean="0">
                <a:solidFill>
                  <a:schemeClr val="bg1"/>
                </a:solidFill>
              </a:rPr>
              <a:t>towns in Northern Devon. Four </a:t>
            </a:r>
            <a:r>
              <a:rPr lang="en-GB" dirty="0">
                <a:solidFill>
                  <a:schemeClr val="bg1"/>
                </a:solidFill>
              </a:rPr>
              <a:t>are now established, plus one village. </a:t>
            </a:r>
          </a:p>
        </p:txBody>
      </p:sp>
    </p:spTree>
    <p:extLst>
      <p:ext uri="{BB962C8B-B14F-4D97-AF65-F5344CB8AC3E}">
        <p14:creationId xmlns:p14="http://schemas.microsoft.com/office/powerpoint/2010/main" val="128464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5487</TotalTime>
  <Words>1209</Words>
  <Application>Microsoft Office PowerPoint</Application>
  <PresentationFormat>On-screen Show (4:3)</PresentationFormat>
  <Paragraphs>102</Paragraphs>
  <Slides>13</Slides>
  <Notes>9</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What is Social Prescribing?</vt:lpstr>
      <vt:lpstr>Why is it needed? </vt:lpstr>
      <vt:lpstr> What sort of things can the Social Prescriber help with? </vt:lpstr>
      <vt:lpstr>Examples where social prescribing can help</vt:lpstr>
      <vt:lpstr>Social prescribing and the Community </vt:lpstr>
      <vt:lpstr>What good social prescribing looks like for the Community </vt:lpstr>
      <vt:lpstr>Social Prescribing across  Torridge Primary Care Network</vt:lpstr>
      <vt:lpstr>PowerPoint Presentation</vt:lpstr>
      <vt:lpstr>  Need for Community Development to support Social prescribing</vt:lpstr>
      <vt:lpstr>How does it all fit?</vt:lpstr>
      <vt:lpstr>What are the Communities doing for Community Development ?</vt:lpstr>
      <vt:lpstr>How can TTVS/Community Organisations support this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McDonald</dc:creator>
  <cp:lastModifiedBy>Windows User</cp:lastModifiedBy>
  <cp:revision>44</cp:revision>
  <cp:lastPrinted>2019-09-23T14:05:10Z</cp:lastPrinted>
  <dcterms:modified xsi:type="dcterms:W3CDTF">2020-01-08T15:32:10Z</dcterms:modified>
</cp:coreProperties>
</file>