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1" r:id="rId6"/>
    <p:sldId id="262" r:id="rId7"/>
    <p:sldId id="259" r:id="rId8"/>
    <p:sldId id="265" r:id="rId9"/>
    <p:sldId id="267" r:id="rId10"/>
    <p:sldId id="268" r:id="rId11"/>
    <p:sldId id="27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786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809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5463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9979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374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525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713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49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6345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885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919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B04138-69EF-4161-B8F6-E1313A85E221}" type="datetimeFigureOut">
              <a:rPr lang="en-GB" smtClean="0"/>
              <a:t>13/11/2019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291E9-8767-461A-AA8F-73DE9CFD0C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4565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hannah.rich@theosthinktank.co.uk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80975" y="1188162"/>
            <a:ext cx="11410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1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</a:rPr>
              <a:t>The GRA:CE Project</a:t>
            </a: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3668" y="2863858"/>
            <a:ext cx="893581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</a:rPr>
              <a:t>Growth,</a:t>
            </a:r>
            <a:r>
              <a:rPr kumimoji="0" lang="en-GB" sz="3600" b="0" i="0" u="none" strike="noStrike" kern="1200" cap="none" spc="0" normalizeH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</a:rPr>
              <a:t> Relationship and Action in the Church of England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600" baseline="0" dirty="0">
              <a:solidFill>
                <a:srgbClr val="213443"/>
              </a:solidFill>
              <a:latin typeface="Proza Libre" panose="02000503060000020004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93667" y="4725409"/>
            <a:ext cx="89358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</a:rPr>
              <a:t>Hannah Rich, November 2019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93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696" y="540270"/>
            <a:ext cx="11410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Proza Libre" panose="02000503060000020004" pitchFamily="2" charset="0"/>
                <a:ea typeface="+mn-ea"/>
                <a:cs typeface="+mn-cs"/>
              </a:rPr>
              <a:t>Key questions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186940"/>
            <a:ext cx="10850880" cy="4332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What does church growth look like in real life?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(How) does social action help churches grow?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(How) do people grow as disciples as they connect with others and with the church through social action?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How do local churches help people find greater freedom and agency?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What difference does place make in all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 of this?</a:t>
            </a: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GB" sz="2800" baseline="0" dirty="0">
              <a:solidFill>
                <a:srgbClr val="213443"/>
              </a:solidFill>
              <a:latin typeface="Gentium Basic" panose="02000503060000020004" pitchFamily="2" charset="0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Mixed methods approach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noProof="0" dirty="0">
                <a:solidFill>
                  <a:srgbClr val="213443"/>
                </a:solidFill>
                <a:latin typeface="Gentium Basic" panose="02000503060000020004" pitchFamily="2" charset="0"/>
              </a:rPr>
              <a:t>Q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ualitative </a:t>
            </a:r>
            <a:r>
              <a:rPr kumimoji="0" lang="en-GB" sz="2800" b="0" i="0" u="sng" strike="noStrike" kern="1200" cap="none" spc="0" normalizeH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and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 quantitative, stories and statistics.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1482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696" y="540270"/>
            <a:ext cx="11410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Proza Libre" panose="02000503060000020004" pitchFamily="2" charset="0"/>
                <a:ea typeface="+mn-ea"/>
                <a:cs typeface="+mn-cs"/>
              </a:rPr>
              <a:t>Qualitative phase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186940"/>
            <a:ext cx="10850880" cy="353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66 case study parishes, over 320 interviews.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At least one parish in every diocese – broad range of geography, church size, tradition, growth pattern and deprivation.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>
                <a:solidFill>
                  <a:srgbClr val="213443"/>
                </a:solidFill>
                <a:latin typeface="Gentium Basic" panose="02000503060000020004" pitchFamily="2" charset="0"/>
              </a:rPr>
              <a:t>Not doing the actual counting – other studies do that.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  <a:ea typeface="+mn-ea"/>
              <a:cs typeface="+mn-cs"/>
            </a:endParaRP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Broad definitions of the three aspects – church growth, social action and discipleship. </a:t>
            </a:r>
          </a:p>
          <a:p>
            <a:pPr marL="914400" lvl="1" indent="-457200">
              <a:lnSpc>
                <a:spcPct val="114000"/>
              </a:lnSpc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srgbClr val="213443"/>
                </a:solidFill>
                <a:latin typeface="Gentium Basic" panose="02000503060000020004" pitchFamily="2" charset="0"/>
              </a:rPr>
              <a:t>Social action is bigger than just ‘projects’.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46440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0"/>
            <a:ext cx="6172200" cy="6858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0"/>
            <a:ext cx="6172200" cy="68580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9900" y="0"/>
            <a:ext cx="61722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796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696" y="540270"/>
            <a:ext cx="11410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Proza Libre" panose="02000503060000020004" pitchFamily="2" charset="0"/>
                <a:ea typeface="+mn-ea"/>
                <a:cs typeface="+mn-cs"/>
              </a:rPr>
              <a:t>Initial observations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186940"/>
            <a:ext cx="10850880" cy="3530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noProof="0" dirty="0">
                <a:solidFill>
                  <a:srgbClr val="213443"/>
                </a:solidFill>
                <a:latin typeface="Gentium Basic" panose="02000503060000020004" pitchFamily="2" charset="0"/>
              </a:rPr>
              <a:t>Churches ARE growing, despite the headlines. </a:t>
            </a:r>
          </a:p>
          <a:p>
            <a:pPr marL="914400" lvl="1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Growth</a:t>
            </a:r>
            <a:r>
              <a:rPr kumimoji="0" lang="en-GB" sz="2800" b="0" i="0" u="none" strike="noStrike" kern="1200" cap="none" spc="0" normalizeH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 in presence, depth, diversity not just size.</a:t>
            </a:r>
            <a:endParaRPr lang="en-GB" sz="2800" dirty="0">
              <a:solidFill>
                <a:srgbClr val="213443"/>
              </a:solidFill>
              <a:latin typeface="Gentium Basic" panose="02000503060000020004" pitchFamily="2" charset="0"/>
            </a:endParaRPr>
          </a:p>
          <a:p>
            <a:pPr marL="457200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kumimoji="0" lang="en-GB" sz="2800" b="0" i="0" u="none" strike="noStrike" kern="1200" cap="none" spc="0" normalizeH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Growth through engagement with local organisations.</a:t>
            </a:r>
          </a:p>
          <a:p>
            <a:pPr>
              <a:lnSpc>
                <a:spcPct val="114000"/>
              </a:lnSpc>
            </a:pPr>
            <a:r>
              <a:rPr lang="en-GB" sz="2800" dirty="0">
                <a:solidFill>
                  <a:srgbClr val="213443"/>
                </a:solidFill>
                <a:latin typeface="Gentium Basic" panose="02000503060000020004" pitchFamily="2" charset="0"/>
              </a:rPr>
              <a:t>	</a:t>
            </a:r>
          </a:p>
          <a:p>
            <a:pPr>
              <a:lnSpc>
                <a:spcPct val="114000"/>
              </a:lnSpc>
            </a:pPr>
            <a:r>
              <a:rPr lang="en-GB" sz="2800" dirty="0">
                <a:solidFill>
                  <a:srgbClr val="213443"/>
                </a:solidFill>
                <a:latin typeface="Gentium Basic" panose="02000503060000020004" pitchFamily="2" charset="0"/>
              </a:rPr>
              <a:t>No single recipe for growth but building relationships in the local community is central in many contexts. </a:t>
            </a:r>
          </a:p>
          <a:p>
            <a:pPr marL="914400" lvl="1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en-GB" sz="2800" dirty="0">
              <a:solidFill>
                <a:srgbClr val="213443"/>
              </a:solidFill>
              <a:latin typeface="Gentium Basic" panose="020005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036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696" y="540270"/>
            <a:ext cx="11410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Proza Libre" panose="02000503060000020004" pitchFamily="2" charset="0"/>
                <a:ea typeface="+mn-ea"/>
                <a:cs typeface="+mn-cs"/>
              </a:rPr>
              <a:t>Initial observations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186940"/>
            <a:ext cx="10850880" cy="4513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dirty="0">
                <a:solidFill>
                  <a:srgbClr val="213443"/>
                </a:solidFill>
                <a:latin typeface="Gentium Basic" panose="02000503060000020004" pitchFamily="2" charset="0"/>
              </a:rPr>
              <a:t>Important that the church is known for social action.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People’s first experience of church </a:t>
            </a:r>
            <a:r>
              <a:rPr lang="en-GB" sz="2800" noProof="0" dirty="0">
                <a:solidFill>
                  <a:srgbClr val="213443"/>
                </a:solidFill>
                <a:latin typeface="Gentium Basic" panose="02000503060000020004" pitchFamily="2" charset="0"/>
              </a:rPr>
              <a:t>may come through engagement with social action, in different ways and directions. </a:t>
            </a:r>
          </a:p>
          <a:p>
            <a:pPr marL="457200" marR="0" lvl="0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“</a:t>
            </a:r>
            <a:r>
              <a:rPr kumimoji="0" lang="en-GB" sz="2800" b="0" i="1" u="none" strike="noStrike" kern="1200" cap="none" spc="0" normalizeH="0" baseline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When I heard about the refugee work,</a:t>
            </a:r>
            <a:r>
              <a:rPr kumimoji="0" lang="en-GB" sz="2800" b="0" i="1" u="none" strike="noStrike" kern="1200" cap="none" spc="0" normalizeH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 I just thought, ‘this is a church that’s actually living out the gospel and I have to go and see what’s happening. So I did and I’ve never left.” 			</a:t>
            </a:r>
          </a:p>
          <a:p>
            <a:pPr marR="0" lvl="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GB" sz="2800" i="1" dirty="0">
                <a:solidFill>
                  <a:srgbClr val="213443"/>
                </a:solidFill>
                <a:latin typeface="Gentium Basic" panose="02000503060000020004" pitchFamily="2" charset="0"/>
              </a:rPr>
              <a:t>						</a:t>
            </a:r>
            <a:r>
              <a:rPr kumimoji="0" lang="en-GB" sz="2800" b="0" u="none" strike="noStrike" kern="1200" cap="none" spc="0" normalizeH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(Congregation member, Truro)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  <a:ea typeface="+mn-ea"/>
              <a:cs typeface="+mn-cs"/>
            </a:endParaRPr>
          </a:p>
          <a:p>
            <a:pPr marL="914400" marR="0" lvl="1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543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15696" y="540270"/>
            <a:ext cx="114109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Proza Libre" panose="02000503060000020004" pitchFamily="2" charset="0"/>
                <a:ea typeface="+mn-ea"/>
                <a:cs typeface="+mn-cs"/>
              </a:rPr>
              <a:t>Initial observations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33400" y="2186940"/>
            <a:ext cx="10850880" cy="30396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marR="0" lvl="1" indent="-457200" algn="l" defTabSz="914400" rtl="0" eaLnBrk="1" fontAlgn="auto" latinLnBrk="0" hangingPunct="1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2800" noProof="0" dirty="0">
                <a:solidFill>
                  <a:srgbClr val="213443"/>
                </a:solidFill>
                <a:latin typeface="Gentium Basic" panose="02000503060000020004" pitchFamily="2" charset="0"/>
              </a:rPr>
              <a:t>Social action is not just about material deprivation.</a:t>
            </a:r>
          </a:p>
          <a:p>
            <a:pPr marL="1371600" lvl="2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Projects</a:t>
            </a:r>
            <a:r>
              <a:rPr kumimoji="0" lang="en-GB" sz="2800" b="0" i="0" u="none" strike="noStrike" kern="1200" cap="none" spc="0" normalizeH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 that ‘treat people with intrinsic worth’ are more successful are breaking down barriers.</a:t>
            </a:r>
          </a:p>
          <a:p>
            <a:pPr marL="914400" lvl="1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en-GB" sz="2800" baseline="0" noProof="0" dirty="0">
                <a:solidFill>
                  <a:srgbClr val="213443"/>
                </a:solidFill>
                <a:latin typeface="Gentium Basic" panose="02000503060000020004" pitchFamily="2" charset="0"/>
              </a:rPr>
              <a:t>Loneliness</a:t>
            </a:r>
            <a:r>
              <a:rPr lang="en-GB" sz="2800" noProof="0" dirty="0">
                <a:solidFill>
                  <a:srgbClr val="213443"/>
                </a:solidFill>
                <a:latin typeface="Gentium Basic" panose="02000503060000020004" pitchFamily="2" charset="0"/>
              </a:rPr>
              <a:t> is no respective of socioeconomic boundaries. </a:t>
            </a:r>
          </a:p>
          <a:p>
            <a:pPr marL="914400" lvl="1" indent="-457200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kumimoji="0" lang="en-GB" sz="2800" b="0" i="0" u="none" strike="noStrike" kern="1200" cap="none" spc="0" normalizeH="0" baseline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Churches</a:t>
            </a:r>
            <a:r>
              <a:rPr kumimoji="0" lang="en-GB" sz="2800" b="0" i="0" u="none" strike="noStrike" kern="1200" cap="none" spc="0" normalizeH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 do well at providing meals for people, whether it is the </a:t>
            </a:r>
            <a:r>
              <a:rPr lang="en-GB" sz="2800" dirty="0">
                <a:solidFill>
                  <a:srgbClr val="213443"/>
                </a:solidFill>
                <a:latin typeface="Gentium Basic" panose="02000503060000020004" pitchFamily="2" charset="0"/>
              </a:rPr>
              <a:t>food </a:t>
            </a:r>
            <a:r>
              <a:rPr kumimoji="0" lang="en-GB" sz="2800" b="0" i="0" u="none" strike="noStrike" kern="1200" cap="none" spc="0" normalizeH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Gentium Basic" panose="02000503060000020004" pitchFamily="2" charset="0"/>
                <a:ea typeface="+mn-ea"/>
                <a:cs typeface="+mn-cs"/>
              </a:rPr>
              <a:t>or the company </a:t>
            </a:r>
            <a:r>
              <a:rPr lang="en-GB" sz="2800" dirty="0">
                <a:solidFill>
                  <a:srgbClr val="213443"/>
                </a:solidFill>
                <a:latin typeface="Gentium Basic" panose="02000503060000020004" pitchFamily="2" charset="0"/>
              </a:rPr>
              <a:t>they need most.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Gentium Basic" panose="0200050306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9985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D65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500" y="5924550"/>
            <a:ext cx="704850" cy="7048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93667" y="1705617"/>
            <a:ext cx="893581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6000" b="0" i="0" u="none" strike="noStrike" kern="1200" cap="none" spc="0" normalizeH="0" baseline="0" noProof="0" dirty="0">
                <a:ln>
                  <a:noFill/>
                </a:ln>
                <a:solidFill>
                  <a:srgbClr val="213443"/>
                </a:solidFill>
                <a:effectLst/>
                <a:uLnTx/>
                <a:uFillTx/>
                <a:latin typeface="Proza Libre" panose="02000503060000020004" pitchFamily="2" charset="0"/>
                <a:ea typeface="+mn-ea"/>
                <a:cs typeface="+mn-cs"/>
              </a:rPr>
              <a:t>Any questions?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Proza Libre" panose="02000503060000020004" pitchFamily="2" charset="0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63335" y="3694205"/>
            <a:ext cx="89358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600" dirty="0">
                <a:solidFill>
                  <a:srgbClr val="213443"/>
                </a:solidFill>
                <a:latin typeface="Proza Libre" panose="02000503060000020004" pitchFamily="2" charset="0"/>
                <a:hlinkClick r:id="rId3"/>
              </a:rPr>
              <a:t>hannah.rich@theosthinktank.co.uk</a:t>
            </a:r>
            <a:r>
              <a:rPr lang="en-GB" sz="2400" dirty="0">
                <a:solidFill>
                  <a:srgbClr val="213443"/>
                </a:solidFill>
                <a:latin typeface="Proza Libre" panose="02000503060000020004" pitchFamily="2" charset="0"/>
              </a:rPr>
              <a:t> 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srgbClr val="213443"/>
              </a:solidFill>
              <a:effectLst/>
              <a:uLnTx/>
              <a:uFillTx/>
              <a:latin typeface="Proza Libre" panose="02000503060000020004" pitchFamily="2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40448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417DCBBBFBF14AA2EF5AE430029A2F" ma:contentTypeVersion="13" ma:contentTypeDescription="Create a new document." ma:contentTypeScope="" ma:versionID="d97d32b092c11eda0e7ee2f45284fe15">
  <xsd:schema xmlns:xsd="http://www.w3.org/2001/XMLSchema" xmlns:xs="http://www.w3.org/2001/XMLSchema" xmlns:p="http://schemas.microsoft.com/office/2006/metadata/properties" xmlns:ns1="http://schemas.microsoft.com/sharepoint/v3" xmlns:ns3="4d85752e-3416-4601-ab7b-b51c160e50eb" xmlns:ns4="c55ad34c-96dd-4c61-b2ca-aa6c4e2d8f00" targetNamespace="http://schemas.microsoft.com/office/2006/metadata/properties" ma:root="true" ma:fieldsID="b8db29d8c5bc4a1d636339c8af955ee7" ns1:_="" ns3:_="" ns4:_="">
    <xsd:import namespace="http://schemas.microsoft.com/sharepoint/v3"/>
    <xsd:import namespace="4d85752e-3416-4601-ab7b-b51c160e50eb"/>
    <xsd:import namespace="c55ad34c-96dd-4c61-b2ca-aa6c4e2d8f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1:_ip_UnifiedCompliancePolicyProperties" minOccurs="0"/>
                <xsd:element ref="ns1:_ip_UnifiedCompliancePolicyUIAc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85752e-3416-4601-ab7b-b51c160e50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5ad34c-96dd-4c61-b2ca-aa6c4e2d8f0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D9CCE2-EF74-45D9-B705-B3D74456DB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4d85752e-3416-4601-ab7b-b51c160e50eb"/>
    <ds:schemaRef ds:uri="c55ad34c-96dd-4c61-b2ca-aa6c4e2d8f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D9B690-9EF4-4D18-BB17-FBF0E79AE9FB}">
  <ds:schemaRefs>
    <ds:schemaRef ds:uri="http://schemas.openxmlformats.org/package/2006/metadata/core-propertie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sharepoint/v3"/>
    <ds:schemaRef ds:uri="http://schemas.microsoft.com/office/2006/metadata/properties"/>
    <ds:schemaRef ds:uri="4d85752e-3416-4601-ab7b-b51c160e50eb"/>
    <ds:schemaRef ds:uri="http://schemas.microsoft.com/office/infopath/2007/PartnerControls"/>
    <ds:schemaRef ds:uri="c55ad34c-96dd-4c61-b2ca-aa6c4e2d8f00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B95F8D14-150B-4847-8117-2A75100CB2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335</Words>
  <Application>Microsoft Office PowerPoint</Application>
  <PresentationFormat>Widescreen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Gentium Basic</vt:lpstr>
      <vt:lpstr>Proza Libre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Rich</dc:creator>
  <cp:lastModifiedBy>Mark Betson</cp:lastModifiedBy>
  <cp:revision>11</cp:revision>
  <dcterms:created xsi:type="dcterms:W3CDTF">2019-10-04T15:11:15Z</dcterms:created>
  <dcterms:modified xsi:type="dcterms:W3CDTF">2019-11-13T15:51:17Z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0x01010078417DCBBBFBF14AA2EF5AE430029A2F</vt:lpwstr>
  </property>
</Properties>
</file>