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50" r:id="rId2"/>
    <p:sldId id="335" r:id="rId3"/>
    <p:sldId id="351" r:id="rId4"/>
    <p:sldId id="261" r:id="rId5"/>
    <p:sldId id="337" r:id="rId6"/>
    <p:sldId id="352" r:id="rId7"/>
    <p:sldId id="258" r:id="rId8"/>
    <p:sldId id="358" r:id="rId9"/>
    <p:sldId id="353" r:id="rId10"/>
    <p:sldId id="355" r:id="rId11"/>
    <p:sldId id="357" r:id="rId12"/>
    <p:sldId id="360" r:id="rId13"/>
    <p:sldId id="361" r:id="rId14"/>
    <p:sldId id="343" r:id="rId15"/>
  </p:sldIdLst>
  <p:sldSz cx="12192000" cy="6858000"/>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 Woollacott" initials="S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100"/>
      <c:rAngAx val="1"/>
    </c:view3D>
    <c:floor>
      <c:thickness val="0"/>
      <c:spPr>
        <a:noFill/>
        <a:ln w="9525">
          <a:noFill/>
        </a:ln>
      </c:spPr>
    </c:floor>
    <c:sideWall>
      <c:thickness val="0"/>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sideWall>
    <c:backWall>
      <c:thickness val="0"/>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backWall>
    <c:plotArea>
      <c:layout/>
      <c:bar3DChart>
        <c:barDir val="col"/>
        <c:grouping val="clustered"/>
        <c:varyColors val="0"/>
        <c:ser>
          <c:idx val="0"/>
          <c:order val="0"/>
          <c:tx>
            <c:strRef>
              <c:f>'Problems '!$B$36</c:f>
              <c:strCache>
                <c:ptCount val="1"/>
                <c:pt idx="0">
                  <c:v>2015</c:v>
                </c:pt>
              </c:strCache>
            </c:strRef>
          </c:tx>
          <c:spPr>
            <a:solidFill>
              <a:srgbClr val="4F81BD"/>
            </a:solidFill>
            <a:ln w="25400">
              <a:noFill/>
            </a:ln>
          </c:spPr>
          <c:invertIfNegative val="0"/>
          <c:dPt>
            <c:idx val="1"/>
            <c:invertIfNegative val="0"/>
            <c:bubble3D val="0"/>
            <c:spPr>
              <a:solidFill>
                <a:srgbClr val="00B050"/>
              </a:solidFill>
              <a:ln w="25400">
                <a:noFill/>
              </a:ln>
            </c:spPr>
            <c:extLst>
              <c:ext xmlns:c16="http://schemas.microsoft.com/office/drawing/2014/chart" uri="{C3380CC4-5D6E-409C-BE32-E72D297353CC}">
                <c16:uniqueId val="{00000001-43E8-4EB5-87D7-5C9BB8710C85}"/>
              </c:ext>
            </c:extLst>
          </c:dPt>
          <c:dPt>
            <c:idx val="2"/>
            <c:invertIfNegative val="0"/>
            <c:bubble3D val="0"/>
            <c:spPr>
              <a:solidFill>
                <a:srgbClr val="C00000"/>
              </a:solidFill>
              <a:ln w="25400">
                <a:noFill/>
              </a:ln>
            </c:spPr>
            <c:extLst>
              <c:ext xmlns:c16="http://schemas.microsoft.com/office/drawing/2014/chart" uri="{C3380CC4-5D6E-409C-BE32-E72D297353CC}">
                <c16:uniqueId val="{00000003-43E8-4EB5-87D7-5C9BB8710C85}"/>
              </c:ext>
            </c:extLst>
          </c:dPt>
          <c:dPt>
            <c:idx val="3"/>
            <c:invertIfNegative val="0"/>
            <c:bubble3D val="0"/>
            <c:spPr>
              <a:solidFill>
                <a:srgbClr val="FFC000"/>
              </a:solidFill>
              <a:ln w="25400">
                <a:noFill/>
              </a:ln>
            </c:spPr>
            <c:extLst>
              <c:ext xmlns:c16="http://schemas.microsoft.com/office/drawing/2014/chart" uri="{C3380CC4-5D6E-409C-BE32-E72D297353CC}">
                <c16:uniqueId val="{00000005-43E8-4EB5-87D7-5C9BB8710C85}"/>
              </c:ext>
            </c:extLst>
          </c:dPt>
          <c:dPt>
            <c:idx val="4"/>
            <c:invertIfNegative val="0"/>
            <c:bubble3D val="0"/>
            <c:spPr>
              <a:solidFill>
                <a:srgbClr val="7030A0"/>
              </a:solidFill>
              <a:ln w="25400">
                <a:noFill/>
              </a:ln>
            </c:spPr>
            <c:extLst>
              <c:ext xmlns:c16="http://schemas.microsoft.com/office/drawing/2014/chart" uri="{C3380CC4-5D6E-409C-BE32-E72D297353CC}">
                <c16:uniqueId val="{00000007-43E8-4EB5-87D7-5C9BB8710C85}"/>
              </c:ext>
            </c:extLst>
          </c:dPt>
          <c:dPt>
            <c:idx val="6"/>
            <c:invertIfNegative val="0"/>
            <c:bubble3D val="0"/>
            <c:spPr>
              <a:solidFill>
                <a:srgbClr val="33CC33"/>
              </a:solidFill>
              <a:ln w="25400">
                <a:noFill/>
              </a:ln>
            </c:spPr>
            <c:extLst>
              <c:ext xmlns:c16="http://schemas.microsoft.com/office/drawing/2014/chart" uri="{C3380CC4-5D6E-409C-BE32-E72D297353CC}">
                <c16:uniqueId val="{00000009-43E8-4EB5-87D7-5C9BB8710C85}"/>
              </c:ext>
            </c:extLst>
          </c:dPt>
          <c:dPt>
            <c:idx val="7"/>
            <c:invertIfNegative val="0"/>
            <c:bubble3D val="0"/>
            <c:spPr>
              <a:solidFill>
                <a:srgbClr val="CC0000"/>
              </a:solidFill>
              <a:ln w="25400">
                <a:noFill/>
              </a:ln>
            </c:spPr>
            <c:extLst>
              <c:ext xmlns:c16="http://schemas.microsoft.com/office/drawing/2014/chart" uri="{C3380CC4-5D6E-409C-BE32-E72D297353CC}">
                <c16:uniqueId val="{0000000B-43E8-4EB5-87D7-5C9BB8710C85}"/>
              </c:ext>
            </c:extLst>
          </c:dPt>
          <c:dPt>
            <c:idx val="8"/>
            <c:invertIfNegative val="0"/>
            <c:bubble3D val="0"/>
            <c:spPr>
              <a:solidFill>
                <a:srgbClr val="FFFF66"/>
              </a:solidFill>
              <a:ln w="25400">
                <a:noFill/>
              </a:ln>
            </c:spPr>
            <c:extLst>
              <c:ext xmlns:c16="http://schemas.microsoft.com/office/drawing/2014/chart" uri="{C3380CC4-5D6E-409C-BE32-E72D297353CC}">
                <c16:uniqueId val="{0000000D-43E8-4EB5-87D7-5C9BB8710C85}"/>
              </c:ext>
            </c:extLst>
          </c:dPt>
          <c:dPt>
            <c:idx val="9"/>
            <c:invertIfNegative val="0"/>
            <c:bubble3D val="0"/>
            <c:spPr>
              <a:solidFill>
                <a:schemeClr val="accent2">
                  <a:lumMod val="60000"/>
                  <a:lumOff val="40000"/>
                </a:schemeClr>
              </a:solidFill>
              <a:ln>
                <a:noFill/>
              </a:ln>
              <a:effectLst/>
              <a:sp3d/>
            </c:spPr>
            <c:extLst>
              <c:ext xmlns:c16="http://schemas.microsoft.com/office/drawing/2014/chart" uri="{C3380CC4-5D6E-409C-BE32-E72D297353CC}">
                <c16:uniqueId val="{0000000F-43E8-4EB5-87D7-5C9BB8710C85}"/>
              </c:ext>
            </c:extLst>
          </c:dPt>
          <c:dPt>
            <c:idx val="10"/>
            <c:invertIfNegative val="0"/>
            <c:bubble3D val="0"/>
            <c:spPr>
              <a:solidFill>
                <a:schemeClr val="tx2">
                  <a:lumMod val="75000"/>
                </a:schemeClr>
              </a:solidFill>
              <a:ln>
                <a:noFill/>
              </a:ln>
              <a:effectLst/>
              <a:sp3d/>
            </c:spPr>
            <c:extLst>
              <c:ext xmlns:c16="http://schemas.microsoft.com/office/drawing/2014/chart" uri="{C3380CC4-5D6E-409C-BE32-E72D297353CC}">
                <c16:uniqueId val="{00000011-43E8-4EB5-87D7-5C9BB8710C85}"/>
              </c:ext>
            </c:extLst>
          </c:dPt>
          <c:dPt>
            <c:idx val="11"/>
            <c:invertIfNegative val="0"/>
            <c:bubble3D val="0"/>
            <c:spPr>
              <a:solidFill>
                <a:schemeClr val="accent3">
                  <a:lumMod val="75000"/>
                </a:schemeClr>
              </a:solidFill>
              <a:ln>
                <a:noFill/>
              </a:ln>
              <a:effectLst/>
              <a:sp3d/>
            </c:spPr>
            <c:extLst>
              <c:ext xmlns:c16="http://schemas.microsoft.com/office/drawing/2014/chart" uri="{C3380CC4-5D6E-409C-BE32-E72D297353CC}">
                <c16:uniqueId val="{00000013-43E8-4EB5-87D7-5C9BB8710C85}"/>
              </c:ext>
            </c:extLst>
          </c:dPt>
          <c:cat>
            <c:strRef>
              <c:f>'Problems '!$A$37:$A$48</c:f>
              <c:strCache>
                <c:ptCount val="12"/>
                <c:pt idx="0">
                  <c:v>Finance</c:v>
                </c:pt>
                <c:pt idx="1">
                  <c:v>General Health</c:v>
                </c:pt>
                <c:pt idx="2">
                  <c:v>Depression/Mental Health</c:v>
                </c:pt>
                <c:pt idx="3">
                  <c:v>Family Relationships</c:v>
                </c:pt>
                <c:pt idx="4">
                  <c:v>Defra, RPA, BCMS</c:v>
                </c:pt>
                <c:pt idx="5">
                  <c:v>Animal Disease/Welfare</c:v>
                </c:pt>
                <c:pt idx="6">
                  <c:v>Legal</c:v>
                </c:pt>
                <c:pt idx="7">
                  <c:v>Bereavement</c:v>
                </c:pt>
                <c:pt idx="8">
                  <c:v>Retirement</c:v>
                </c:pt>
                <c:pt idx="9">
                  <c:v>Tenancy</c:v>
                </c:pt>
                <c:pt idx="10">
                  <c:v>TB</c:v>
                </c:pt>
                <c:pt idx="11">
                  <c:v>Other</c:v>
                </c:pt>
              </c:strCache>
            </c:strRef>
          </c:cat>
          <c:val>
            <c:numRef>
              <c:f>'Problems '!$B$37:$B$48</c:f>
              <c:numCache>
                <c:formatCode>0%</c:formatCode>
                <c:ptCount val="12"/>
                <c:pt idx="0">
                  <c:v>0.54</c:v>
                </c:pt>
                <c:pt idx="1">
                  <c:v>0.34</c:v>
                </c:pt>
                <c:pt idx="2">
                  <c:v>0.33</c:v>
                </c:pt>
                <c:pt idx="3">
                  <c:v>0.31</c:v>
                </c:pt>
                <c:pt idx="4">
                  <c:v>0.62</c:v>
                </c:pt>
                <c:pt idx="5">
                  <c:v>9.0909090909090912E-2</c:v>
                </c:pt>
                <c:pt idx="6">
                  <c:v>0.11</c:v>
                </c:pt>
                <c:pt idx="7">
                  <c:v>0.12</c:v>
                </c:pt>
                <c:pt idx="8">
                  <c:v>0.1</c:v>
                </c:pt>
                <c:pt idx="9">
                  <c:v>0.12</c:v>
                </c:pt>
                <c:pt idx="10">
                  <c:v>0.31</c:v>
                </c:pt>
                <c:pt idx="11">
                  <c:v>0.21</c:v>
                </c:pt>
              </c:numCache>
            </c:numRef>
          </c:val>
          <c:extLst>
            <c:ext xmlns:c16="http://schemas.microsoft.com/office/drawing/2014/chart" uri="{C3380CC4-5D6E-409C-BE32-E72D297353CC}">
              <c16:uniqueId val="{00000014-43E8-4EB5-87D7-5C9BB8710C85}"/>
            </c:ext>
          </c:extLst>
        </c:ser>
        <c:dLbls>
          <c:showLegendKey val="0"/>
          <c:showVal val="0"/>
          <c:showCatName val="0"/>
          <c:showSerName val="0"/>
          <c:showPercent val="0"/>
          <c:showBubbleSize val="0"/>
        </c:dLbls>
        <c:gapWidth val="150"/>
        <c:shape val="box"/>
        <c:axId val="1439864544"/>
        <c:axId val="1439865088"/>
        <c:axId val="0"/>
      </c:bar3DChart>
      <c:catAx>
        <c:axId val="1439864544"/>
        <c:scaling>
          <c:orientation val="minMax"/>
        </c:scaling>
        <c:delete val="0"/>
        <c:axPos val="b"/>
        <c:numFmt formatCode="General" sourceLinked="1"/>
        <c:majorTickMark val="none"/>
        <c:minorTickMark val="none"/>
        <c:tickLblPos val="nextTo"/>
        <c:spPr>
          <a:ln w="9525">
            <a:noFill/>
          </a:ln>
        </c:spPr>
        <c:txPr>
          <a:bodyPr rot="-60000000" spcFirstLastPara="1" vertOverflow="ellipsis" vert="horz" wrap="square" anchor="ctr" anchorCtr="1"/>
          <a:lstStyle/>
          <a:p>
            <a:pPr>
              <a:defRPr sz="1600" b="1" i="0" u="none" strike="noStrike" kern="1200" baseline="0">
                <a:solidFill>
                  <a:schemeClr val="tx1"/>
                </a:solidFill>
                <a:latin typeface="Helvetica" panose="020B0604020202020204" pitchFamily="34" charset="0"/>
                <a:ea typeface="+mn-ea"/>
                <a:cs typeface="Helvetica" panose="020B0604020202020204" pitchFamily="34" charset="0"/>
              </a:defRPr>
            </a:pPr>
            <a:endParaRPr lang="en-US"/>
          </a:p>
        </c:txPr>
        <c:crossAx val="1439865088"/>
        <c:crosses val="autoZero"/>
        <c:auto val="1"/>
        <c:lblAlgn val="ctr"/>
        <c:lblOffset val="100"/>
        <c:noMultiLvlLbl val="0"/>
      </c:catAx>
      <c:valAx>
        <c:axId val="14398650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9525">
            <a:noFill/>
          </a:ln>
        </c:spPr>
        <c:txPr>
          <a:bodyPr rot="-60000000" spcFirstLastPara="1" vertOverflow="ellipsis" vert="horz" wrap="square" anchor="ctr" anchorCtr="1"/>
          <a:lstStyle/>
          <a:p>
            <a:pPr>
              <a:defRPr sz="2000" b="1" i="0" u="none" strike="noStrike" kern="1200" baseline="0">
                <a:solidFill>
                  <a:schemeClr val="tx1"/>
                </a:solidFill>
                <a:latin typeface="Helvetica" panose="020B0604020202020204" pitchFamily="34" charset="0"/>
                <a:ea typeface="+mn-ea"/>
                <a:cs typeface="Helvetica" panose="020B0604020202020204" pitchFamily="34" charset="0"/>
              </a:defRPr>
            </a:pPr>
            <a:endParaRPr lang="en-US"/>
          </a:p>
        </c:txPr>
        <c:crossAx val="1439864544"/>
        <c:crosses val="autoZero"/>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501879"/>
          </a:xfrm>
          <a:prstGeom prst="rect">
            <a:avLst/>
          </a:prstGeom>
        </p:spPr>
        <p:txBody>
          <a:bodyPr vert="horz" lIns="93973" tIns="46986" rIns="93973" bIns="46986" rtlCol="0"/>
          <a:lstStyle>
            <a:lvl1pPr algn="l">
              <a:defRPr sz="1200"/>
            </a:lvl1pPr>
          </a:lstStyle>
          <a:p>
            <a:endParaRPr lang="en-GB"/>
          </a:p>
        </p:txBody>
      </p:sp>
      <p:sp>
        <p:nvSpPr>
          <p:cNvPr id="3" name="Date Placeholder 2"/>
          <p:cNvSpPr>
            <a:spLocks noGrp="1"/>
          </p:cNvSpPr>
          <p:nvPr>
            <p:ph type="dt" idx="1"/>
          </p:nvPr>
        </p:nvSpPr>
        <p:spPr>
          <a:xfrm>
            <a:off x="3898102" y="0"/>
            <a:ext cx="2982119" cy="501879"/>
          </a:xfrm>
          <a:prstGeom prst="rect">
            <a:avLst/>
          </a:prstGeom>
        </p:spPr>
        <p:txBody>
          <a:bodyPr vert="horz" lIns="93973" tIns="46986" rIns="93973" bIns="46986" rtlCol="0"/>
          <a:lstStyle>
            <a:lvl1pPr algn="r">
              <a:defRPr sz="1200"/>
            </a:lvl1pPr>
          </a:lstStyle>
          <a:p>
            <a:fld id="{B9484B66-CFB9-40AB-BAC2-5983E81E3BED}" type="datetimeFigureOut">
              <a:rPr lang="en-GB" smtClean="0"/>
              <a:t>11/10/2019</a:t>
            </a:fld>
            <a:endParaRPr lang="en-GB"/>
          </a:p>
        </p:txBody>
      </p:sp>
      <p:sp>
        <p:nvSpPr>
          <p:cNvPr id="4" name="Slide Image Placeholder 3"/>
          <p:cNvSpPr>
            <a:spLocks noGrp="1" noRot="1" noChangeAspect="1"/>
          </p:cNvSpPr>
          <p:nvPr>
            <p:ph type="sldImg" idx="2"/>
          </p:nvPr>
        </p:nvSpPr>
        <p:spPr>
          <a:xfrm>
            <a:off x="439738" y="1250950"/>
            <a:ext cx="6002337" cy="3376613"/>
          </a:xfrm>
          <a:prstGeom prst="rect">
            <a:avLst/>
          </a:prstGeom>
          <a:noFill/>
          <a:ln w="12700">
            <a:solidFill>
              <a:prstClr val="black"/>
            </a:solidFill>
          </a:ln>
        </p:spPr>
        <p:txBody>
          <a:bodyPr vert="horz" lIns="93973" tIns="46986" rIns="93973" bIns="46986" rtlCol="0" anchor="ctr"/>
          <a:lstStyle/>
          <a:p>
            <a:endParaRPr lang="en-GB"/>
          </a:p>
        </p:txBody>
      </p:sp>
      <p:sp>
        <p:nvSpPr>
          <p:cNvPr id="5" name="Notes Placeholder 4"/>
          <p:cNvSpPr>
            <a:spLocks noGrp="1"/>
          </p:cNvSpPr>
          <p:nvPr>
            <p:ph type="body" sz="quarter" idx="3"/>
          </p:nvPr>
        </p:nvSpPr>
        <p:spPr>
          <a:xfrm>
            <a:off x="688182" y="4813867"/>
            <a:ext cx="5505450" cy="3938617"/>
          </a:xfrm>
          <a:prstGeom prst="rect">
            <a:avLst/>
          </a:prstGeom>
        </p:spPr>
        <p:txBody>
          <a:bodyPr vert="horz" lIns="93973" tIns="46986" rIns="93973" bIns="4698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00961"/>
            <a:ext cx="2982119" cy="501878"/>
          </a:xfrm>
          <a:prstGeom prst="rect">
            <a:avLst/>
          </a:prstGeom>
        </p:spPr>
        <p:txBody>
          <a:bodyPr vert="horz" lIns="93973" tIns="46986" rIns="93973" bIns="46986" rtlCol="0" anchor="b"/>
          <a:lstStyle>
            <a:lvl1pPr algn="l">
              <a:defRPr sz="1200"/>
            </a:lvl1pPr>
          </a:lstStyle>
          <a:p>
            <a:endParaRPr lang="en-GB"/>
          </a:p>
        </p:txBody>
      </p:sp>
      <p:sp>
        <p:nvSpPr>
          <p:cNvPr id="7" name="Slide Number Placeholder 6"/>
          <p:cNvSpPr>
            <a:spLocks noGrp="1"/>
          </p:cNvSpPr>
          <p:nvPr>
            <p:ph type="sldNum" sz="quarter" idx="5"/>
          </p:nvPr>
        </p:nvSpPr>
        <p:spPr>
          <a:xfrm>
            <a:off x="3898102" y="9500961"/>
            <a:ext cx="2982119" cy="501878"/>
          </a:xfrm>
          <a:prstGeom prst="rect">
            <a:avLst/>
          </a:prstGeom>
        </p:spPr>
        <p:txBody>
          <a:bodyPr vert="horz" lIns="93973" tIns="46986" rIns="93973" bIns="46986" rtlCol="0" anchor="b"/>
          <a:lstStyle>
            <a:lvl1pPr algn="r">
              <a:defRPr sz="1200"/>
            </a:lvl1pPr>
          </a:lstStyle>
          <a:p>
            <a:fld id="{3FF8D0EA-90F5-4A2D-AD8F-5610FADDD8A3}" type="slidenum">
              <a:rPr lang="en-GB" smtClean="0"/>
              <a:t>‹#›</a:t>
            </a:fld>
            <a:endParaRPr lang="en-GB"/>
          </a:p>
        </p:txBody>
      </p:sp>
    </p:spTree>
    <p:extLst>
      <p:ext uri="{BB962C8B-B14F-4D97-AF65-F5344CB8AC3E}">
        <p14:creationId xmlns:p14="http://schemas.microsoft.com/office/powerpoint/2010/main" val="1156920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FF8D0EA-90F5-4A2D-AD8F-5610FADDD8A3}" type="slidenum">
              <a:rPr lang="en-GB" smtClean="0"/>
              <a:t>1</a:t>
            </a:fld>
            <a:endParaRPr lang="en-GB"/>
          </a:p>
        </p:txBody>
      </p:sp>
    </p:spTree>
    <p:extLst>
      <p:ext uri="{BB962C8B-B14F-4D97-AF65-F5344CB8AC3E}">
        <p14:creationId xmlns:p14="http://schemas.microsoft.com/office/powerpoint/2010/main" val="2399001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Study confirmed &amp; gave evidence for some of our suspicions</a:t>
            </a:r>
          </a:p>
          <a:p>
            <a:r>
              <a:rPr lang="en-GB" dirty="0"/>
              <a:t>Average 1 farmer a week dies as a result of a farming accident – Dementia will increase risk if still working on farm</a:t>
            </a:r>
          </a:p>
          <a:p>
            <a:r>
              <a:rPr lang="en-GB" dirty="0"/>
              <a:t>Average of 1 farmer a week dies by suicide &amp; farmers 4 times more likely to suffer from depression – will affect of Dementia increase this?</a:t>
            </a:r>
          </a:p>
          <a:p>
            <a:r>
              <a:rPr lang="en-GB" dirty="0"/>
              <a:t>Red tape – nearly every activity on a farm requires a form to be filled in on paper or online:</a:t>
            </a:r>
          </a:p>
          <a:p>
            <a:pPr marL="171450" indent="-171450">
              <a:buFontTx/>
              <a:buChar char="-"/>
            </a:pPr>
            <a:r>
              <a:rPr lang="en-GB" dirty="0"/>
              <a:t>Recording artificial fertiliser or manure/slurry spread</a:t>
            </a:r>
          </a:p>
          <a:p>
            <a:pPr marL="171450" indent="-171450">
              <a:buFontTx/>
              <a:buChar char="-"/>
            </a:pPr>
            <a:r>
              <a:rPr lang="en-GB" dirty="0"/>
              <a:t>Applying for grants/rural support payments</a:t>
            </a:r>
          </a:p>
          <a:p>
            <a:pPr marL="171450" indent="-171450">
              <a:buFontTx/>
              <a:buChar char="-"/>
            </a:pPr>
            <a:r>
              <a:rPr lang="en-GB" dirty="0"/>
              <a:t>Recording the birth/sale/movement/death of livestock</a:t>
            </a:r>
          </a:p>
          <a:p>
            <a:pPr marL="171450" indent="-171450">
              <a:buFontTx/>
              <a:buChar char="-"/>
            </a:pPr>
            <a:r>
              <a:rPr lang="en-GB" dirty="0"/>
              <a:t>Recording every medicine administered </a:t>
            </a:r>
          </a:p>
          <a:p>
            <a:pPr marL="0" indent="0">
              <a:buFontTx/>
              <a:buNone/>
            </a:pPr>
            <a:r>
              <a:rPr lang="en-GB" dirty="0"/>
              <a:t>- Paying bills/accounts</a:t>
            </a:r>
          </a:p>
          <a:p>
            <a:pPr marL="0" indent="0">
              <a:buFontTx/>
              <a:buNone/>
            </a:pPr>
            <a:r>
              <a:rPr lang="en-GB" dirty="0"/>
              <a:t>The diagnosis of dementia will affect their ability to perform all these tasks unless family members can help</a:t>
            </a:r>
          </a:p>
          <a:p>
            <a:pPr marL="0" indent="0">
              <a:buFontTx/>
              <a:buNone/>
            </a:pPr>
            <a:r>
              <a:rPr lang="en-GB" dirty="0"/>
              <a:t>The result can be large fines</a:t>
            </a:r>
          </a:p>
          <a:p>
            <a:pPr marL="0" indent="0">
              <a:buFontTx/>
              <a:buNone/>
            </a:pPr>
            <a:endParaRPr lang="en-GB" dirty="0"/>
          </a:p>
          <a:p>
            <a:pPr marL="0" indent="0">
              <a:buFontTx/>
              <a:buNone/>
            </a:pPr>
            <a:r>
              <a:rPr lang="en-GB" dirty="0"/>
              <a:t>Animal welfare – a diagnosis of dementia may affect the ability to care for livestock if you cant remember if you have already checked/feed livestock</a:t>
            </a:r>
          </a:p>
          <a:p>
            <a:pPr marL="0" indent="0">
              <a:buFontTx/>
              <a:buNone/>
            </a:pPr>
            <a:endParaRPr lang="en-GB" dirty="0"/>
          </a:p>
          <a:p>
            <a:pPr marL="0" indent="0">
              <a:buFontTx/>
              <a:buNone/>
            </a:pPr>
            <a:r>
              <a:rPr lang="en-GB" dirty="0"/>
              <a:t>Isolation – many may live alone &amp; not have any staff, travelling sales men now very rare, may not see anyone for long periods, family work off farm to bring in extra income so often home alone, limited services/support in rural areas &amp; if live alone, they may not be aware of illness developing</a:t>
            </a:r>
          </a:p>
          <a:p>
            <a:endParaRPr lang="en-GB" dirty="0"/>
          </a:p>
          <a:p>
            <a:r>
              <a:rPr lang="en-GB" dirty="0"/>
              <a:t>Dementia largely affects those over the age of 65, the average age of UK farmers is 59, so many are in the demographic for a diagnosis of Dementia</a:t>
            </a:r>
          </a:p>
          <a:p>
            <a:endParaRPr lang="en-GB" dirty="0"/>
          </a:p>
          <a:p>
            <a:r>
              <a:rPr lang="en-GB" dirty="0"/>
              <a:t>Many still believe nothing can be done to treat Dementia, so seeking help &amp; getting a diagnosis will not be helpful – we need to try to change this</a:t>
            </a:r>
          </a:p>
        </p:txBody>
      </p:sp>
      <p:sp>
        <p:nvSpPr>
          <p:cNvPr id="4" name="Slide Number Placeholder 3"/>
          <p:cNvSpPr>
            <a:spLocks noGrp="1"/>
          </p:cNvSpPr>
          <p:nvPr>
            <p:ph type="sldNum" sz="quarter" idx="5"/>
          </p:nvPr>
        </p:nvSpPr>
        <p:spPr/>
        <p:txBody>
          <a:bodyPr/>
          <a:lstStyle/>
          <a:p>
            <a:fld id="{3FF8D0EA-90F5-4A2D-AD8F-5610FADDD8A3}" type="slidenum">
              <a:rPr lang="en-GB" smtClean="0"/>
              <a:t>10</a:t>
            </a:fld>
            <a:endParaRPr lang="en-GB"/>
          </a:p>
        </p:txBody>
      </p:sp>
    </p:spTree>
    <p:extLst>
      <p:ext uri="{BB962C8B-B14F-4D97-AF65-F5344CB8AC3E}">
        <p14:creationId xmlns:p14="http://schemas.microsoft.com/office/powerpoint/2010/main" val="3821917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Sign post to memory cafes, charities that can help, referral to Care Direct for home care &amp; involve Devon Carers for support for the care giver</a:t>
            </a:r>
          </a:p>
          <a:p>
            <a:r>
              <a:rPr lang="en-GB" dirty="0"/>
              <a:t>Educate organisations we talk to about Dementia, Mental Health</a:t>
            </a:r>
          </a:p>
          <a:p>
            <a:r>
              <a:rPr lang="en-GB" dirty="0"/>
              <a:t>Work with other agencies to inform them about the effects their policies have on farmers &amp; help appeal against financial penalties</a:t>
            </a:r>
          </a:p>
          <a:p>
            <a:r>
              <a:rPr lang="en-GB" dirty="0"/>
              <a:t>Encourage all farmers we visit to have Wills &amp; P.O.A. in place now, before they come ill</a:t>
            </a:r>
          </a:p>
          <a:p>
            <a:r>
              <a:rPr lang="en-GB" dirty="0"/>
              <a:t>Refer to other farm charities such as RABI &amp; Addington for financial help &amp; help with housing</a:t>
            </a:r>
          </a:p>
          <a:p>
            <a:r>
              <a:rPr lang="en-GB" dirty="0"/>
              <a:t>Befriending – our volunteers walk with farming families for as long as needed – from one off visits to many years</a:t>
            </a:r>
          </a:p>
          <a:p>
            <a:r>
              <a:rPr lang="en-GB" dirty="0"/>
              <a:t>Practical help as discussed</a:t>
            </a:r>
          </a:p>
          <a:p>
            <a:r>
              <a:rPr lang="en-GB" dirty="0"/>
              <a:t>DON’T CLICK NEXT SLIDE!</a:t>
            </a:r>
          </a:p>
        </p:txBody>
      </p:sp>
      <p:sp>
        <p:nvSpPr>
          <p:cNvPr id="4" name="Slide Number Placeholder 3"/>
          <p:cNvSpPr>
            <a:spLocks noGrp="1"/>
          </p:cNvSpPr>
          <p:nvPr>
            <p:ph type="sldNum" sz="quarter" idx="5"/>
          </p:nvPr>
        </p:nvSpPr>
        <p:spPr/>
        <p:txBody>
          <a:bodyPr/>
          <a:lstStyle/>
          <a:p>
            <a:fld id="{3FF8D0EA-90F5-4A2D-AD8F-5610FADDD8A3}" type="slidenum">
              <a:rPr lang="en-GB" smtClean="0"/>
              <a:t>11</a:t>
            </a:fld>
            <a:endParaRPr lang="en-GB"/>
          </a:p>
        </p:txBody>
      </p:sp>
    </p:spTree>
    <p:extLst>
      <p:ext uri="{BB962C8B-B14F-4D97-AF65-F5344CB8AC3E}">
        <p14:creationId xmlns:p14="http://schemas.microsoft.com/office/powerpoint/2010/main" val="2006821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Get permission from them first – we don’t visit unannounced unless high risk of harm as can effect the building of a therapeutic relationship</a:t>
            </a:r>
          </a:p>
          <a:p>
            <a:r>
              <a:rPr lang="en-GB" dirty="0"/>
              <a:t>Helpline open everyday from 7am – 11pm</a:t>
            </a:r>
          </a:p>
          <a:p>
            <a:r>
              <a:rPr lang="en-GB" dirty="0"/>
              <a:t>Contact myself or colleague Colin direct</a:t>
            </a:r>
          </a:p>
          <a:p>
            <a:r>
              <a:rPr lang="en-GB" dirty="0"/>
              <a:t>You can  make first contact by email or telephone on their behalf &amp; then encourage them  to talk to local volunteer</a:t>
            </a:r>
          </a:p>
        </p:txBody>
      </p:sp>
      <p:sp>
        <p:nvSpPr>
          <p:cNvPr id="4" name="Slide Number Placeholder 3"/>
          <p:cNvSpPr>
            <a:spLocks noGrp="1"/>
          </p:cNvSpPr>
          <p:nvPr>
            <p:ph type="sldNum" sz="quarter" idx="5"/>
          </p:nvPr>
        </p:nvSpPr>
        <p:spPr/>
        <p:txBody>
          <a:bodyPr/>
          <a:lstStyle/>
          <a:p>
            <a:fld id="{3FF8D0EA-90F5-4A2D-AD8F-5610FADDD8A3}" type="slidenum">
              <a:rPr lang="en-GB" smtClean="0"/>
              <a:t>12</a:t>
            </a:fld>
            <a:endParaRPr lang="en-GB"/>
          </a:p>
        </p:txBody>
      </p:sp>
    </p:spTree>
    <p:extLst>
      <p:ext uri="{BB962C8B-B14F-4D97-AF65-F5344CB8AC3E}">
        <p14:creationId xmlns:p14="http://schemas.microsoft.com/office/powerpoint/2010/main" val="233255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Take a supply of leaflets &amp; cards for your practice – there are packs for each practice at the back – you can request posters etc for your display boards</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Order some fit for farming manuals to send to farming patients</a:t>
            </a:r>
            <a:r>
              <a:rPr lang="en-GB" baseline="0" dirty="0"/>
              <a:t> – we have a </a:t>
            </a:r>
            <a:r>
              <a:rPr lang="en-GB" baseline="0" dirty="0" err="1"/>
              <a:t>mens</a:t>
            </a:r>
            <a:r>
              <a:rPr lang="en-GB" baseline="0" dirty="0"/>
              <a:t> &amp; currently producing a ladies manual</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Invite us to a practice meeting to talk to all your staff</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Help us by writing letters of support for your patients if we are appealing against fines</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Next year is our 25</a:t>
            </a:r>
            <a:r>
              <a:rPr lang="en-GB" baseline="30000" dirty="0"/>
              <a:t>th</a:t>
            </a:r>
            <a:r>
              <a:rPr lang="en-GB" dirty="0"/>
              <a:t> Anniversary so consider doing a joint initiative for farming families to get a health check, or send them all some of our literature</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We struggle sometimes to find out how best to report our concerns to you</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How can we best do this?</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Normally it may be a mental health issue &amp; we are concerned for their well being – we cannot force them to seek help &amp; we can break confidence if we fear for their own or others welfare</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How can this be best followed up by you?</a:t>
            </a:r>
          </a:p>
          <a:p>
            <a:endParaRPr lang="en-GB" dirty="0"/>
          </a:p>
        </p:txBody>
      </p:sp>
      <p:sp>
        <p:nvSpPr>
          <p:cNvPr id="4" name="Slide Number Placeholder 3"/>
          <p:cNvSpPr>
            <a:spLocks noGrp="1"/>
          </p:cNvSpPr>
          <p:nvPr>
            <p:ph type="sldNum" sz="quarter" idx="10"/>
          </p:nvPr>
        </p:nvSpPr>
        <p:spPr/>
        <p:txBody>
          <a:bodyPr/>
          <a:lstStyle/>
          <a:p>
            <a:fld id="{3FF8D0EA-90F5-4A2D-AD8F-5610FADDD8A3}" type="slidenum">
              <a:rPr lang="en-GB" smtClean="0"/>
              <a:t>13</a:t>
            </a:fld>
            <a:endParaRPr lang="en-GB"/>
          </a:p>
        </p:txBody>
      </p:sp>
    </p:spTree>
    <p:extLst>
      <p:ext uri="{BB962C8B-B14F-4D97-AF65-F5344CB8AC3E}">
        <p14:creationId xmlns:p14="http://schemas.microsoft.com/office/powerpoint/2010/main" val="1714205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FF8D0EA-90F5-4A2D-AD8F-5610FADDD8A3}" type="slidenum">
              <a:rPr lang="en-GB" smtClean="0"/>
              <a:t>14</a:t>
            </a:fld>
            <a:endParaRPr lang="en-GB"/>
          </a:p>
        </p:txBody>
      </p:sp>
    </p:spTree>
    <p:extLst>
      <p:ext uri="{BB962C8B-B14F-4D97-AF65-F5344CB8AC3E}">
        <p14:creationId xmlns:p14="http://schemas.microsoft.com/office/powerpoint/2010/main" val="2945604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key to the work we do</a:t>
            </a:r>
          </a:p>
          <a:p>
            <a:r>
              <a:rPr lang="en-GB" dirty="0"/>
              <a:t>Traditionally us farmers our tight with our money &amp; don’t like anyone else knowing our business, so knowing our service is free, especially if they are experiencing financial difficult is reassuring for those we are trying to help</a:t>
            </a:r>
          </a:p>
          <a:p>
            <a:r>
              <a:rPr lang="en-GB" dirty="0"/>
              <a:t>We don’t have car stickers or wear branded clothes when we are visiting farms, so no-one will know who we are</a:t>
            </a:r>
          </a:p>
          <a:p>
            <a:r>
              <a:rPr lang="en-GB" dirty="0"/>
              <a:t>It is up to the farmer to disclose if we are helping them &amp; we never speak / approach them in public, unless they initiate a conversation</a:t>
            </a:r>
          </a:p>
        </p:txBody>
      </p:sp>
      <p:sp>
        <p:nvSpPr>
          <p:cNvPr id="4" name="Slide Number Placeholder 3"/>
          <p:cNvSpPr>
            <a:spLocks noGrp="1"/>
          </p:cNvSpPr>
          <p:nvPr>
            <p:ph type="sldNum" sz="quarter" idx="5"/>
          </p:nvPr>
        </p:nvSpPr>
        <p:spPr/>
        <p:txBody>
          <a:bodyPr/>
          <a:lstStyle/>
          <a:p>
            <a:fld id="{3FF8D0EA-90F5-4A2D-AD8F-5610FADDD8A3}" type="slidenum">
              <a:rPr lang="en-GB" smtClean="0"/>
              <a:t>2</a:t>
            </a:fld>
            <a:endParaRPr lang="en-GB"/>
          </a:p>
        </p:txBody>
      </p:sp>
    </p:spTree>
    <p:extLst>
      <p:ext uri="{BB962C8B-B14F-4D97-AF65-F5344CB8AC3E}">
        <p14:creationId xmlns:p14="http://schemas.microsoft.com/office/powerpoint/2010/main" val="3172393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Around 30 in Devon which is the busiest County for the organisation in England &amp; Wales</a:t>
            </a:r>
          </a:p>
          <a:p>
            <a:r>
              <a:rPr lang="en-GB" dirty="0"/>
              <a:t>Have background in farming, agriculture, rural ministry</a:t>
            </a:r>
          </a:p>
          <a:p>
            <a:r>
              <a:rPr lang="en-GB" dirty="0"/>
              <a:t>Training in Dementia, listening skills, suicide prevention, DAB checked</a:t>
            </a:r>
          </a:p>
          <a:p>
            <a:r>
              <a:rPr lang="en-GB" dirty="0"/>
              <a:t>Under go regular training in mental health awareness, listening skills, pastoral care, ASIST suicide prevention course</a:t>
            </a:r>
          </a:p>
        </p:txBody>
      </p:sp>
      <p:sp>
        <p:nvSpPr>
          <p:cNvPr id="4" name="Slide Number Placeholder 3"/>
          <p:cNvSpPr>
            <a:spLocks noGrp="1"/>
          </p:cNvSpPr>
          <p:nvPr>
            <p:ph type="sldNum" sz="quarter" idx="5"/>
          </p:nvPr>
        </p:nvSpPr>
        <p:spPr/>
        <p:txBody>
          <a:bodyPr/>
          <a:lstStyle/>
          <a:p>
            <a:fld id="{3FF8D0EA-90F5-4A2D-AD8F-5610FADDD8A3}" type="slidenum">
              <a:rPr lang="en-GB" smtClean="0"/>
              <a:t>3</a:t>
            </a:fld>
            <a:endParaRPr lang="en-GB"/>
          </a:p>
        </p:txBody>
      </p:sp>
    </p:spTree>
    <p:extLst>
      <p:ext uri="{BB962C8B-B14F-4D97-AF65-F5344CB8AC3E}">
        <p14:creationId xmlns:p14="http://schemas.microsoft.com/office/powerpoint/2010/main" val="3858932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Set up in 1995 around time of BSE as a result of the Churches response to increasing number of depression &amp; suicide in farmers</a:t>
            </a:r>
          </a:p>
          <a:p>
            <a:r>
              <a:rPr lang="en-GB" dirty="0"/>
              <a:t>Became well known in foot &amp; mouth – worked closely with NHS in Devon setting up service with 2 dedicated counsellors for farmers </a:t>
            </a:r>
          </a:p>
          <a:p>
            <a:r>
              <a:rPr lang="en-GB" dirty="0"/>
              <a:t>Changed name from Farm Crisis Network to encourage people to seek help before things reach crisis point</a:t>
            </a:r>
          </a:p>
          <a:p>
            <a:r>
              <a:rPr lang="en-GB" dirty="0"/>
              <a:t>Christian organisation, offer help to all faiths or none</a:t>
            </a:r>
          </a:p>
          <a:p>
            <a:r>
              <a:rPr lang="en-GB" dirty="0"/>
              <a:t>Mainly farming families, but hauliers, vets etc</a:t>
            </a:r>
          </a:p>
        </p:txBody>
      </p:sp>
      <p:sp>
        <p:nvSpPr>
          <p:cNvPr id="4" name="Slide Number Placeholder 3"/>
          <p:cNvSpPr>
            <a:spLocks noGrp="1"/>
          </p:cNvSpPr>
          <p:nvPr>
            <p:ph type="sldNum" sz="quarter" idx="5"/>
          </p:nvPr>
        </p:nvSpPr>
        <p:spPr/>
        <p:txBody>
          <a:bodyPr/>
          <a:lstStyle/>
          <a:p>
            <a:fld id="{3FF8D0EA-90F5-4A2D-AD8F-5610FADDD8A3}" type="slidenum">
              <a:rPr lang="en-GB" smtClean="0"/>
              <a:t>4</a:t>
            </a:fld>
            <a:endParaRPr lang="en-GB"/>
          </a:p>
        </p:txBody>
      </p:sp>
    </p:spTree>
    <p:extLst>
      <p:ext uri="{BB962C8B-B14F-4D97-AF65-F5344CB8AC3E}">
        <p14:creationId xmlns:p14="http://schemas.microsoft.com/office/powerpoint/2010/main" val="1594225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FF8D0EA-90F5-4A2D-AD8F-5610FADDD8A3}" type="slidenum">
              <a:rPr lang="en-GB" smtClean="0"/>
              <a:t>5</a:t>
            </a:fld>
            <a:endParaRPr lang="en-GB"/>
          </a:p>
        </p:txBody>
      </p:sp>
    </p:spTree>
    <p:extLst>
      <p:ext uri="{BB962C8B-B14F-4D97-AF65-F5344CB8AC3E}">
        <p14:creationId xmlns:p14="http://schemas.microsoft.com/office/powerpoint/2010/main" val="3283045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Business issues include things such as:</a:t>
            </a:r>
          </a:p>
          <a:p>
            <a:r>
              <a:rPr lang="en-GB" dirty="0"/>
              <a:t>Finances/Inspections/Cattle passports -  each animal has to have its own passport which has to be applied for within a set time frame. If this is not done, the animal cannot be sold &amp; has to be slaughtered &amp; not use in the food chain the past a farmer was struggling with depression &amp; controlling his diabetes &amp; missed the deadline for applications. With help form his GP providing a letter of support &amp; help with paper work on farm to show the details of these animals form us, we managed to successfully appeal &amp; get 80 passports issued – if this had not happened, that would have been a loss of around £80,000 of income for that farmer &amp; he would have been bankrupt</a:t>
            </a:r>
          </a:p>
          <a:p>
            <a:r>
              <a:rPr lang="en-GB" dirty="0"/>
              <a:t>Family issues include things such us:</a:t>
            </a:r>
          </a:p>
          <a:p>
            <a:r>
              <a:rPr lang="en-GB" dirty="0"/>
              <a:t>Marriage breakdowns, family disputes, succession planning</a:t>
            </a:r>
          </a:p>
          <a:p>
            <a:r>
              <a:rPr lang="en-GB" dirty="0"/>
              <a:t>Farm issues include things such as animal diseases – foot &amp; mouth, blue tongue &amp; especially in this area the constant battle with bovine TB – for farms under restriction, this leads to possible economic, animal welfare &amp; mental health issues</a:t>
            </a:r>
          </a:p>
          <a:p>
            <a:r>
              <a:rPr lang="en-GB" dirty="0"/>
              <a:t>Health issues – any illness can have large impacts on the individual &amp; their ability to manage their business.  If it is a sudden/illness or accident, it can be problematic trying to find someone to care for stock.  If it is a long term illness/issue, then decisions may need to be made about the future of the farm. We can help by offering support, sign posting to other agencies, helping with claiming benefits &amp; we have insurance to help with short term practical tasks such as shearing, ear tagging cattle, TB testing</a:t>
            </a:r>
          </a:p>
          <a:p>
            <a:r>
              <a:rPr lang="en-GB" dirty="0"/>
              <a:t>We have worked with public health in Devon, providing health checks for farmers in markets &amp; farm stores &amp; have picked up those at high risk of Cardio Vascular events &amp; diabetes, &amp; hopefully helped to prevent future problems through detection &amp; referral for treatment</a:t>
            </a:r>
          </a:p>
          <a:p>
            <a:r>
              <a:rPr lang="en-GB" dirty="0"/>
              <a:t>Farmers have the highest rates of depression &amp; suicide for any industry in the UK &amp; we work hard trying to encourage the farming community to be more open about mental health &amp; to seek help when needed – need to change the perception that asking for help is a sign of weakness</a:t>
            </a:r>
          </a:p>
        </p:txBody>
      </p:sp>
      <p:sp>
        <p:nvSpPr>
          <p:cNvPr id="4" name="Slide Number Placeholder 3"/>
          <p:cNvSpPr>
            <a:spLocks noGrp="1"/>
          </p:cNvSpPr>
          <p:nvPr>
            <p:ph type="sldNum" sz="quarter" idx="5"/>
          </p:nvPr>
        </p:nvSpPr>
        <p:spPr/>
        <p:txBody>
          <a:bodyPr/>
          <a:lstStyle/>
          <a:p>
            <a:fld id="{3FF8D0EA-90F5-4A2D-AD8F-5610FADDD8A3}" type="slidenum">
              <a:rPr lang="en-GB" smtClean="0"/>
              <a:t>6</a:t>
            </a:fld>
            <a:endParaRPr lang="en-GB"/>
          </a:p>
        </p:txBody>
      </p:sp>
    </p:spTree>
    <p:extLst>
      <p:ext uri="{BB962C8B-B14F-4D97-AF65-F5344CB8AC3E}">
        <p14:creationId xmlns:p14="http://schemas.microsoft.com/office/powerpoint/2010/main" val="1487874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b="0" baseline="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Finance remains biggest issue</a:t>
            </a:r>
          </a:p>
          <a:p>
            <a:pPr marL="171450" indent="-171450">
              <a:buFont typeface="Arial" panose="020B0604020202020204" pitchFamily="34" charset="0"/>
              <a:buChar char="•"/>
            </a:pPr>
            <a:r>
              <a:rPr lang="en-GB" sz="1200" b="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Around</a:t>
            </a:r>
            <a:r>
              <a:rPr lang="en-GB" sz="1200" b="0" baseline="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 1/3 cases involve Bovine TB – as these are national figures, it would be a greater % if these problems were just Devon based</a:t>
            </a:r>
            <a:endParaRPr lang="en-GB" sz="1200" b="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endParaRPr>
          </a:p>
          <a:p>
            <a:pPr marL="171450" indent="-171450">
              <a:buFont typeface="Arial" panose="020B0604020202020204" pitchFamily="34" charset="0"/>
              <a:buChar char="•"/>
            </a:pPr>
            <a:r>
              <a:rPr lang="en-GB" sz="1200" b="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Most cases now involve several factors and in some situations require more than one volunteer, hence why percentage is greater than 100%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Around 1/3 of cases involved physical health &amp; another 1/3 mental health, but it could be argued anyone who asks for our help is in a degree of mental distress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In Devon each year we have around 80 new cases each year &amp; are involved in over 100 ongoing cases – so far this year we have had over 102 new cases, with financial &amp; mental wellbeing being the main factors in over 50% of the cases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Brexit is also causing major issues – prices for both the sheep &amp; beef sector have fallen dramatically -  as business decisions have to be made often a year or 2 years in advance, cash flows may restrict farmers being able to restock now to sell cattle in 2 years time, so their financial position for the future is also under threat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There is no certainty if there will be any support payment in place if we leave the EU &amp; especially for those traditional smaller &amp; those farmer in upland areas, 50% of farms will make a loss without some degree of 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solidFill>
                  <a:schemeClr val="tx2"/>
                </a:solidFill>
                <a:latin typeface="Palatino Linotype" panose="02040502050505030304" pitchFamily="18" charset="0"/>
                <a:ea typeface="Arial Unicode MS" panose="020B0604020202020204" pitchFamily="34" charset="-128"/>
                <a:cs typeface="Arial Unicode MS" panose="020B0604020202020204" pitchFamily="34" charset="-128"/>
              </a:rPr>
              <a:t>Prices farmers are receiving haven’t altered much for 30 years, but the cost of production has increased dramatically &amp; with the pressure to produce cheap food for the consumer but to a high standard, whilst protecting the environment, requires some degree of farming support payment to make the industry viable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10"/>
          </p:nvPr>
        </p:nvSpPr>
        <p:spPr/>
        <p:txBody>
          <a:bodyPr/>
          <a:lstStyle/>
          <a:p>
            <a:fld id="{4178A4EF-B2AF-4043-899F-1F7FF525BB90}" type="slidenum">
              <a:rPr lang="en-GB" smtClean="0"/>
              <a:t>7</a:t>
            </a:fld>
            <a:endParaRPr lang="en-GB" dirty="0"/>
          </a:p>
        </p:txBody>
      </p:sp>
    </p:spTree>
    <p:extLst>
      <p:ext uri="{BB962C8B-B14F-4D97-AF65-F5344CB8AC3E}">
        <p14:creationId xmlns:p14="http://schemas.microsoft.com/office/powerpoint/2010/main" val="2788277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Food backs across the County</a:t>
            </a:r>
          </a:p>
          <a:p>
            <a:r>
              <a:rPr lang="en-GB" dirty="0"/>
              <a:t>Can get free fire safety checks, including the provision of free smoke &amp; CO2 detectors &amp; can add farm houses to the register for hoarding issues</a:t>
            </a:r>
          </a:p>
          <a:p>
            <a:r>
              <a:rPr lang="en-GB" dirty="0"/>
              <a:t>YFC – mental health training for all clubs across Devon – the main outcome is that 90% now feel comfortable in discussing mental health with their piers &amp; feel more equipped to recognise when someone is experiencing mental distress &amp; would know how to help. There have been some recent suicides in young farmers who have left the organisation recently due to the age boundaries, so we are looking at how we can help set up some social groups for those age 26 plus</a:t>
            </a:r>
          </a:p>
          <a:p>
            <a:r>
              <a:rPr lang="en-GB" dirty="0"/>
              <a:t>WI &amp; MU – encourage ladies to join local clubs + face book page The Crazy Life of a Farmers Wife to help support those who are isolated</a:t>
            </a:r>
          </a:p>
          <a:p>
            <a:r>
              <a:rPr lang="en-GB" dirty="0"/>
              <a:t>Part of County Wide prevention group, working with DPT to look at how policies &amp; provision of care can be made more farmer friendly</a:t>
            </a:r>
          </a:p>
          <a:p>
            <a:r>
              <a:rPr lang="en-GB" dirty="0"/>
              <a:t>Encourage farmers to join plus other local clubs such as NFU, to prevent isolation.  We also can access an NFU fund to provide financial support for framers, especially where they has been health issues – have paid for wet rooms following a CVA as before only had a bathroom upstairs, funded farm business consultant to look at the viability of the farm, paid for animal feed where farmers income has been reduced following a period of illness to prevent a welfare issue</a:t>
            </a:r>
          </a:p>
          <a:p>
            <a:r>
              <a:rPr lang="en-GB" dirty="0"/>
              <a:t>Churches – training ministers in rural problems so they are better supported to support those in their parishes, support fund for small grants for farmers struggling such as for heating oil for their house, fund help on farm in short term</a:t>
            </a:r>
          </a:p>
          <a:p>
            <a:r>
              <a:rPr lang="en-GB" dirty="0"/>
              <a:t>RABI – offer farmers financial help by paying some household bills &amp; again can provide funds to employ staff for a set time if recovering from an illness</a:t>
            </a:r>
          </a:p>
          <a:p>
            <a:r>
              <a:rPr lang="en-GB" dirty="0"/>
              <a:t>Addington – housing trust that help provide housing, especially for tenants who when they leave their farm cant afford to buy a property</a:t>
            </a:r>
          </a:p>
          <a:p>
            <a:r>
              <a:rPr lang="en-GB" dirty="0"/>
              <a:t>Recent awareness training from Devon Carers to support farming families who often provide care for loved ones on farms without any help</a:t>
            </a:r>
          </a:p>
        </p:txBody>
      </p:sp>
      <p:sp>
        <p:nvSpPr>
          <p:cNvPr id="4" name="Slide Number Placeholder 3"/>
          <p:cNvSpPr>
            <a:spLocks noGrp="1"/>
          </p:cNvSpPr>
          <p:nvPr>
            <p:ph type="sldNum" sz="quarter" idx="5"/>
          </p:nvPr>
        </p:nvSpPr>
        <p:spPr/>
        <p:txBody>
          <a:bodyPr/>
          <a:lstStyle/>
          <a:p>
            <a:fld id="{3FF8D0EA-90F5-4A2D-AD8F-5610FADDD8A3}" type="slidenum">
              <a:rPr lang="en-GB" smtClean="0"/>
              <a:t>8</a:t>
            </a:fld>
            <a:endParaRPr lang="en-GB"/>
          </a:p>
        </p:txBody>
      </p:sp>
    </p:spTree>
    <p:extLst>
      <p:ext uri="{BB962C8B-B14F-4D97-AF65-F5344CB8AC3E}">
        <p14:creationId xmlns:p14="http://schemas.microsoft.com/office/powerpoint/2010/main" val="3149086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Increasingly aware of cases where there was a diagnosis of Dementia</a:t>
            </a:r>
          </a:p>
          <a:p>
            <a:r>
              <a:rPr lang="en-GB" sz="1200" dirty="0"/>
              <a:t>Volunteers became Dementia Friends</a:t>
            </a:r>
          </a:p>
          <a:p>
            <a:r>
              <a:rPr lang="en-GB" sz="1200" dirty="0"/>
              <a:t>Invited to join Prime Ministers Rural Dementia Friendly Taskforce</a:t>
            </a:r>
          </a:p>
          <a:p>
            <a:r>
              <a:rPr lang="en-GB" sz="1200" dirty="0"/>
              <a:t>Contacted by Plymouth University to take part in research Project</a:t>
            </a:r>
          </a:p>
          <a:p>
            <a:endParaRPr lang="en-GB" dirty="0"/>
          </a:p>
        </p:txBody>
      </p:sp>
      <p:sp>
        <p:nvSpPr>
          <p:cNvPr id="4" name="Slide Number Placeholder 3"/>
          <p:cNvSpPr>
            <a:spLocks noGrp="1"/>
          </p:cNvSpPr>
          <p:nvPr>
            <p:ph type="sldNum" sz="quarter" idx="5"/>
          </p:nvPr>
        </p:nvSpPr>
        <p:spPr/>
        <p:txBody>
          <a:bodyPr/>
          <a:lstStyle/>
          <a:p>
            <a:fld id="{3FF8D0EA-90F5-4A2D-AD8F-5610FADDD8A3}" type="slidenum">
              <a:rPr lang="en-GB" smtClean="0"/>
              <a:t>9</a:t>
            </a:fld>
            <a:endParaRPr lang="en-GB"/>
          </a:p>
        </p:txBody>
      </p:sp>
    </p:spTree>
    <p:extLst>
      <p:ext uri="{BB962C8B-B14F-4D97-AF65-F5344CB8AC3E}">
        <p14:creationId xmlns:p14="http://schemas.microsoft.com/office/powerpoint/2010/main" val="3777820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D3B23-C1D7-44E4-A088-C5900350AD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671ABEE-C21E-4C54-BF65-68FA90097A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63F7B0D-2156-4470-93BD-729313C1F040}"/>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5" name="Footer Placeholder 4">
            <a:extLst>
              <a:ext uri="{FF2B5EF4-FFF2-40B4-BE49-F238E27FC236}">
                <a16:creationId xmlns:a16="http://schemas.microsoft.com/office/drawing/2014/main" id="{65310C69-834D-4E59-A483-E2354D2B54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5C3659-0839-4BE8-BE63-2A83EE047E35}"/>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2048613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B4914-7E4A-46C0-B669-39444A5B0D4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52419D-06BF-4E86-8518-00FC7E4F103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B5A7C8-C531-457B-9B81-87922BF40818}"/>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5" name="Footer Placeholder 4">
            <a:extLst>
              <a:ext uri="{FF2B5EF4-FFF2-40B4-BE49-F238E27FC236}">
                <a16:creationId xmlns:a16="http://schemas.microsoft.com/office/drawing/2014/main" id="{690DC7AE-B678-463D-846F-28385AB781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E9C3AA-FFDF-49BE-B1CC-54E720BE25DC}"/>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4129851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30770C-3C15-490D-82EB-4EADF31953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174175-48E3-4644-8DC2-5B554F4F28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6B8051-F278-434E-9616-6938C69FED2E}"/>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5" name="Footer Placeholder 4">
            <a:extLst>
              <a:ext uri="{FF2B5EF4-FFF2-40B4-BE49-F238E27FC236}">
                <a16:creationId xmlns:a16="http://schemas.microsoft.com/office/drawing/2014/main" id="{E98A2489-07EF-4D6B-8052-96E37EC6C4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9A07A2-CD73-4C61-86CA-75EB2D5B6F10}"/>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3465874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88343-4025-4242-A22A-0E95C03225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D210F7-D438-49C1-A208-3515005D802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FA4E75-C527-41AF-9846-6F92E554B992}"/>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5" name="Footer Placeholder 4">
            <a:extLst>
              <a:ext uri="{FF2B5EF4-FFF2-40B4-BE49-F238E27FC236}">
                <a16:creationId xmlns:a16="http://schemas.microsoft.com/office/drawing/2014/main" id="{8AAE74A7-A4A9-4EBA-A16B-A72686EC13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56E60E-929E-4751-9259-E18F8526C6A8}"/>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2191328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4F9CA-226F-475B-A472-51587DFA61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118994B-D889-434C-BA9A-9F31C1CA6F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047C129-F4C0-498F-BFC3-F7A4EC578846}"/>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5" name="Footer Placeholder 4">
            <a:extLst>
              <a:ext uri="{FF2B5EF4-FFF2-40B4-BE49-F238E27FC236}">
                <a16:creationId xmlns:a16="http://schemas.microsoft.com/office/drawing/2014/main" id="{3D2F2389-2EE9-4FBD-96C9-7E5A508BC1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11B642-1E83-40D9-95D0-016C1991E2C5}"/>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1413689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10459-7CF1-4834-8527-9F9CCA2AAB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CB33A7-B635-4729-8135-A0535BC8856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E64DF8-074F-484F-8BB4-C7D879EC29C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1C197F8-661F-4FB5-A27A-65A872F38876}"/>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6" name="Footer Placeholder 5">
            <a:extLst>
              <a:ext uri="{FF2B5EF4-FFF2-40B4-BE49-F238E27FC236}">
                <a16:creationId xmlns:a16="http://schemas.microsoft.com/office/drawing/2014/main" id="{8FF78E4F-41AC-417F-84D3-745FAD3FA4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38F759-F058-45EC-B7C0-C86ED40FC289}"/>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99630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7C846-9FD2-4E79-8109-EAE7E2AAEF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44E788-4FEA-414B-8A86-DB3EFB9B22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5886FF-6F9E-4B78-AED6-8F9E33442D0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6878E70-B1A5-4021-9AEB-90FF89371F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277D91F-94DE-46A5-AE8A-A42EBAE61B4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7005CB9-46E6-4EBA-910F-1A361AEF22E8}"/>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8" name="Footer Placeholder 7">
            <a:extLst>
              <a:ext uri="{FF2B5EF4-FFF2-40B4-BE49-F238E27FC236}">
                <a16:creationId xmlns:a16="http://schemas.microsoft.com/office/drawing/2014/main" id="{1596B5A9-A3C2-4C2A-A978-D2470930F19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95D2E0C-5165-4014-BEAC-7E9458462884}"/>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254036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63DCD-0DAD-4066-89C3-E22CAFAF1F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8348388-380E-47C5-BFFA-9D80519DC441}"/>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4" name="Footer Placeholder 3">
            <a:extLst>
              <a:ext uri="{FF2B5EF4-FFF2-40B4-BE49-F238E27FC236}">
                <a16:creationId xmlns:a16="http://schemas.microsoft.com/office/drawing/2014/main" id="{2DB5D560-0A06-4EC5-BFD4-3925A233C2F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43A6AA-C56E-4265-8B4C-D14573E6F23A}"/>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684823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72AD7C-C3F9-41F9-8F09-027A4D1AF874}"/>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3" name="Footer Placeholder 2">
            <a:extLst>
              <a:ext uri="{FF2B5EF4-FFF2-40B4-BE49-F238E27FC236}">
                <a16:creationId xmlns:a16="http://schemas.microsoft.com/office/drawing/2014/main" id="{65A080B5-54CA-443E-8AD5-F2E00BD2775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430DAE-FE1F-4BE1-8D31-1239510BF95B}"/>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366900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8745A-6AC8-47C6-98C6-B6574F909A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E908C1D-B49D-4007-B8E1-EFCA70AF65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8145AA-B3A3-4CFA-AA0C-ED59527FF8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356C5F8-F6B0-4370-86A6-358035EDEA2D}"/>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6" name="Footer Placeholder 5">
            <a:extLst>
              <a:ext uri="{FF2B5EF4-FFF2-40B4-BE49-F238E27FC236}">
                <a16:creationId xmlns:a16="http://schemas.microsoft.com/office/drawing/2014/main" id="{B742E3AB-166C-48B6-9AE7-427C9AD47D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6DF53D-B8D2-4E2F-8492-969ECFA8D4E7}"/>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1383439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33FC5-BDBE-4436-BDCA-D998EA3BA7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7616FC-B8F8-4770-A81E-54D1317112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E8F49F9-68AA-47D1-B41B-E8F351C8BD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392571-6A38-4C74-820F-72E251CB82CA}"/>
              </a:ext>
            </a:extLst>
          </p:cNvPr>
          <p:cNvSpPr>
            <a:spLocks noGrp="1"/>
          </p:cNvSpPr>
          <p:nvPr>
            <p:ph type="dt" sz="half" idx="10"/>
          </p:nvPr>
        </p:nvSpPr>
        <p:spPr/>
        <p:txBody>
          <a:bodyPr/>
          <a:lstStyle/>
          <a:p>
            <a:fld id="{F59EF059-97AA-4314-8E00-2E68A378343D}" type="datetimeFigureOut">
              <a:rPr lang="en-GB" smtClean="0"/>
              <a:t>11/10/2019</a:t>
            </a:fld>
            <a:endParaRPr lang="en-GB"/>
          </a:p>
        </p:txBody>
      </p:sp>
      <p:sp>
        <p:nvSpPr>
          <p:cNvPr id="6" name="Footer Placeholder 5">
            <a:extLst>
              <a:ext uri="{FF2B5EF4-FFF2-40B4-BE49-F238E27FC236}">
                <a16:creationId xmlns:a16="http://schemas.microsoft.com/office/drawing/2014/main" id="{666B7B51-AE74-4C38-9F34-F6DDA2DE69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C22FCB-65A3-41B5-A20B-7F506CAF510C}"/>
              </a:ext>
            </a:extLst>
          </p:cNvPr>
          <p:cNvSpPr>
            <a:spLocks noGrp="1"/>
          </p:cNvSpPr>
          <p:nvPr>
            <p:ph type="sldNum" sz="quarter" idx="12"/>
          </p:nvPr>
        </p:nvSpPr>
        <p:spPr/>
        <p:txBody>
          <a:bodyPr/>
          <a:lstStyle/>
          <a:p>
            <a:fld id="{7A56718B-09C4-48F3-A1E2-76C603E4DAFF}" type="slidenum">
              <a:rPr lang="en-GB" smtClean="0"/>
              <a:t>‹#›</a:t>
            </a:fld>
            <a:endParaRPr lang="en-GB"/>
          </a:p>
        </p:txBody>
      </p:sp>
    </p:spTree>
    <p:extLst>
      <p:ext uri="{BB962C8B-B14F-4D97-AF65-F5344CB8AC3E}">
        <p14:creationId xmlns:p14="http://schemas.microsoft.com/office/powerpoint/2010/main" val="2743578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1A787E-3113-421C-96A0-78C36A52BC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60111A-A594-4A3B-9C15-552D2DCD80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AB7821-E77B-4B2B-A1E6-55272BB2C1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EF059-97AA-4314-8E00-2E68A378343D}" type="datetimeFigureOut">
              <a:rPr lang="en-GB" smtClean="0"/>
              <a:t>11/10/2019</a:t>
            </a:fld>
            <a:endParaRPr lang="en-GB"/>
          </a:p>
        </p:txBody>
      </p:sp>
      <p:sp>
        <p:nvSpPr>
          <p:cNvPr id="5" name="Footer Placeholder 4">
            <a:extLst>
              <a:ext uri="{FF2B5EF4-FFF2-40B4-BE49-F238E27FC236}">
                <a16:creationId xmlns:a16="http://schemas.microsoft.com/office/drawing/2014/main" id="{0A2D2D12-A161-4EA2-87DA-A1CD3051FA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F67BE2E-5BA7-46C6-A628-C4EB1ED49C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6718B-09C4-48F3-A1E2-76C603E4DAFF}" type="slidenum">
              <a:rPr lang="en-GB" smtClean="0"/>
              <a:t>‹#›</a:t>
            </a:fld>
            <a:endParaRPr lang="en-GB"/>
          </a:p>
        </p:txBody>
      </p:sp>
    </p:spTree>
    <p:extLst>
      <p:ext uri="{BB962C8B-B14F-4D97-AF65-F5344CB8AC3E}">
        <p14:creationId xmlns:p14="http://schemas.microsoft.com/office/powerpoint/2010/main" val="715713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4" descr="FCN_logo_4col">
            <a:extLst>
              <a:ext uri="{FF2B5EF4-FFF2-40B4-BE49-F238E27FC236}">
                <a16:creationId xmlns:a16="http://schemas.microsoft.com/office/drawing/2014/main" id="{5876770F-ED84-43A5-BD6B-F9537F0C4A9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120477" y="1622300"/>
            <a:ext cx="9951041" cy="3607254"/>
          </a:xfrm>
          <a:prstGeom prst="rect">
            <a:avLst/>
          </a:prstGeom>
          <a:noFill/>
        </p:spPr>
      </p:pic>
    </p:spTree>
    <p:extLst>
      <p:ext uri="{BB962C8B-B14F-4D97-AF65-F5344CB8AC3E}">
        <p14:creationId xmlns:p14="http://schemas.microsoft.com/office/powerpoint/2010/main" val="3545685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F8405-0167-40DC-A175-D8D26493F029}"/>
              </a:ext>
            </a:extLst>
          </p:cNvPr>
          <p:cNvSpPr>
            <a:spLocks noGrp="1"/>
          </p:cNvSpPr>
          <p:nvPr>
            <p:ph type="title"/>
          </p:nvPr>
        </p:nvSpPr>
        <p:spPr>
          <a:xfrm>
            <a:off x="1136428" y="627564"/>
            <a:ext cx="7474172" cy="1325563"/>
          </a:xfrm>
        </p:spPr>
        <p:txBody>
          <a:bodyPr>
            <a:normAutofit/>
          </a:bodyPr>
          <a:lstStyle/>
          <a:p>
            <a:pPr algn="ctr"/>
            <a:r>
              <a:rPr lang="en-GB" b="1" dirty="0"/>
              <a:t>Dementia &amp; Farming</a:t>
            </a:r>
          </a:p>
        </p:txBody>
      </p:sp>
      <p:sp>
        <p:nvSpPr>
          <p:cNvPr id="3" name="Content Placeholder 2">
            <a:extLst>
              <a:ext uri="{FF2B5EF4-FFF2-40B4-BE49-F238E27FC236}">
                <a16:creationId xmlns:a16="http://schemas.microsoft.com/office/drawing/2014/main" id="{5AA817A3-E897-48DA-A8C9-0FAEEB446DF6}"/>
              </a:ext>
            </a:extLst>
          </p:cNvPr>
          <p:cNvSpPr>
            <a:spLocks noGrp="1"/>
          </p:cNvSpPr>
          <p:nvPr>
            <p:ph idx="1"/>
          </p:nvPr>
        </p:nvSpPr>
        <p:spPr>
          <a:xfrm>
            <a:off x="1136428" y="1968696"/>
            <a:ext cx="7439930" cy="4261740"/>
          </a:xfrm>
        </p:spPr>
        <p:txBody>
          <a:bodyPr anchor="ctr">
            <a:normAutofit/>
          </a:bodyPr>
          <a:lstStyle/>
          <a:p>
            <a:r>
              <a:rPr lang="en-GB" sz="3600" dirty="0"/>
              <a:t>Risks of accidents increased</a:t>
            </a:r>
          </a:p>
          <a:p>
            <a:r>
              <a:rPr lang="en-GB" sz="3600" dirty="0"/>
              <a:t>Risks of depression/suicide increased</a:t>
            </a:r>
          </a:p>
          <a:p>
            <a:r>
              <a:rPr lang="en-GB" sz="3600" dirty="0"/>
              <a:t>Unable to manage paperwork/red tape</a:t>
            </a:r>
          </a:p>
          <a:p>
            <a:r>
              <a:rPr lang="en-GB" sz="3600" dirty="0"/>
              <a:t>Animal welfare</a:t>
            </a:r>
          </a:p>
          <a:p>
            <a:r>
              <a:rPr lang="en-GB" sz="3600" dirty="0"/>
              <a:t>Isolation</a:t>
            </a:r>
          </a:p>
          <a:p>
            <a:r>
              <a:rPr lang="en-GB" sz="3600" dirty="0"/>
              <a:t>Age bracket</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FCN_logo_4col">
            <a:extLst>
              <a:ext uri="{FF2B5EF4-FFF2-40B4-BE49-F238E27FC236}">
                <a16:creationId xmlns:a16="http://schemas.microsoft.com/office/drawing/2014/main" id="{F7F89D0F-B0E5-4728-A58B-7907231D434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63996"/>
            <a:ext cx="1462088" cy="530007"/>
          </a:xfrm>
          <a:prstGeom prst="rect">
            <a:avLst/>
          </a:prstGeom>
          <a:noFill/>
        </p:spPr>
      </p:pic>
    </p:spTree>
    <p:extLst>
      <p:ext uri="{BB962C8B-B14F-4D97-AF65-F5344CB8AC3E}">
        <p14:creationId xmlns:p14="http://schemas.microsoft.com/office/powerpoint/2010/main" val="3714959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6AFBA-C132-4AF4-9FE1-9179AB8839A3}"/>
              </a:ext>
            </a:extLst>
          </p:cNvPr>
          <p:cNvSpPr>
            <a:spLocks noGrp="1"/>
          </p:cNvSpPr>
          <p:nvPr>
            <p:ph type="title"/>
          </p:nvPr>
        </p:nvSpPr>
        <p:spPr>
          <a:xfrm>
            <a:off x="1136428" y="627564"/>
            <a:ext cx="7474172" cy="1325563"/>
          </a:xfrm>
        </p:spPr>
        <p:txBody>
          <a:bodyPr>
            <a:normAutofit/>
          </a:bodyPr>
          <a:lstStyle/>
          <a:p>
            <a:r>
              <a:rPr lang="en-GB" b="1" dirty="0"/>
              <a:t>How we help those in need</a:t>
            </a:r>
          </a:p>
        </p:txBody>
      </p:sp>
      <p:sp>
        <p:nvSpPr>
          <p:cNvPr id="3" name="Content Placeholder 2">
            <a:extLst>
              <a:ext uri="{FF2B5EF4-FFF2-40B4-BE49-F238E27FC236}">
                <a16:creationId xmlns:a16="http://schemas.microsoft.com/office/drawing/2014/main" id="{C9C3DA59-D391-4450-B410-E4B5612AF3BE}"/>
              </a:ext>
            </a:extLst>
          </p:cNvPr>
          <p:cNvSpPr>
            <a:spLocks noGrp="1"/>
          </p:cNvSpPr>
          <p:nvPr>
            <p:ph idx="1"/>
          </p:nvPr>
        </p:nvSpPr>
        <p:spPr>
          <a:xfrm>
            <a:off x="1136429" y="1953127"/>
            <a:ext cx="7302721" cy="4277309"/>
          </a:xfrm>
        </p:spPr>
        <p:txBody>
          <a:bodyPr anchor="ctr">
            <a:normAutofit/>
          </a:bodyPr>
          <a:lstStyle/>
          <a:p>
            <a:r>
              <a:rPr lang="en-GB" sz="3600" dirty="0"/>
              <a:t>List of local support &amp; sign posting</a:t>
            </a:r>
          </a:p>
          <a:p>
            <a:r>
              <a:rPr lang="en-GB" sz="3600" dirty="0"/>
              <a:t>Education </a:t>
            </a:r>
          </a:p>
          <a:p>
            <a:r>
              <a:rPr lang="en-GB" sz="3600" dirty="0"/>
              <a:t>Promote agency understanding</a:t>
            </a:r>
          </a:p>
          <a:p>
            <a:r>
              <a:rPr lang="en-GB" sz="3600" dirty="0"/>
              <a:t>Encourage Wills &amp; P.O.A.</a:t>
            </a:r>
          </a:p>
          <a:p>
            <a:r>
              <a:rPr lang="en-GB" sz="3600" dirty="0"/>
              <a:t>Work with other charities: RABI &amp; Addington</a:t>
            </a:r>
          </a:p>
          <a:p>
            <a:r>
              <a:rPr lang="en-GB" sz="3600" dirty="0"/>
              <a:t>Befriending</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FCN_logo_4col">
            <a:extLst>
              <a:ext uri="{FF2B5EF4-FFF2-40B4-BE49-F238E27FC236}">
                <a16:creationId xmlns:a16="http://schemas.microsoft.com/office/drawing/2014/main" id="{9E1F1957-6409-4578-A014-426C252EEA1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63996"/>
            <a:ext cx="1462088" cy="530007"/>
          </a:xfrm>
          <a:prstGeom prst="rect">
            <a:avLst/>
          </a:prstGeom>
          <a:noFill/>
        </p:spPr>
      </p:pic>
    </p:spTree>
    <p:extLst>
      <p:ext uri="{BB962C8B-B14F-4D97-AF65-F5344CB8AC3E}">
        <p14:creationId xmlns:p14="http://schemas.microsoft.com/office/powerpoint/2010/main" val="298870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6AFBA-C132-4AF4-9FE1-9179AB8839A3}"/>
              </a:ext>
            </a:extLst>
          </p:cNvPr>
          <p:cNvSpPr>
            <a:spLocks noGrp="1"/>
          </p:cNvSpPr>
          <p:nvPr>
            <p:ph type="title"/>
          </p:nvPr>
        </p:nvSpPr>
        <p:spPr>
          <a:xfrm>
            <a:off x="1136428" y="627564"/>
            <a:ext cx="7474172" cy="1325563"/>
          </a:xfrm>
        </p:spPr>
        <p:txBody>
          <a:bodyPr>
            <a:normAutofit/>
          </a:bodyPr>
          <a:lstStyle/>
          <a:p>
            <a:r>
              <a:rPr lang="en-GB" b="1" dirty="0"/>
              <a:t>How to refer to FCN</a:t>
            </a:r>
          </a:p>
        </p:txBody>
      </p:sp>
      <p:sp>
        <p:nvSpPr>
          <p:cNvPr id="3" name="Content Placeholder 2">
            <a:extLst>
              <a:ext uri="{FF2B5EF4-FFF2-40B4-BE49-F238E27FC236}">
                <a16:creationId xmlns:a16="http://schemas.microsoft.com/office/drawing/2014/main" id="{C9C3DA59-D391-4450-B410-E4B5612AF3BE}"/>
              </a:ext>
            </a:extLst>
          </p:cNvPr>
          <p:cNvSpPr>
            <a:spLocks noGrp="1"/>
          </p:cNvSpPr>
          <p:nvPr>
            <p:ph idx="1"/>
          </p:nvPr>
        </p:nvSpPr>
        <p:spPr>
          <a:xfrm>
            <a:off x="1136429" y="2278173"/>
            <a:ext cx="6467867" cy="3450613"/>
          </a:xfrm>
        </p:spPr>
        <p:txBody>
          <a:bodyPr anchor="ctr">
            <a:normAutofit/>
          </a:bodyPr>
          <a:lstStyle/>
          <a:p>
            <a:pPr marL="0" indent="0">
              <a:buNone/>
            </a:pPr>
            <a:r>
              <a:rPr lang="en-GB" sz="3200" dirty="0"/>
              <a:t>National Helpline – 03000 111 999:</a:t>
            </a:r>
          </a:p>
          <a:p>
            <a:pPr marL="0" indent="0">
              <a:buNone/>
            </a:pPr>
            <a:r>
              <a:rPr lang="en-GB" sz="3200" dirty="0"/>
              <a:t>Open from 7am – 11pm every day</a:t>
            </a:r>
          </a:p>
          <a:p>
            <a:pPr marL="0" indent="0">
              <a:buNone/>
            </a:pPr>
            <a:r>
              <a:rPr lang="en-GB" sz="3200" dirty="0"/>
              <a:t>Direct Contact for Devon: </a:t>
            </a:r>
          </a:p>
          <a:p>
            <a:pPr marL="0" indent="0">
              <a:buNone/>
            </a:pPr>
            <a:r>
              <a:rPr lang="en-GB" sz="3200" dirty="0"/>
              <a:t>Colin Smallacombe – 07999 711950</a:t>
            </a:r>
          </a:p>
          <a:p>
            <a:pPr marL="0" indent="0">
              <a:buNone/>
            </a:pPr>
            <a:r>
              <a:rPr lang="en-GB" sz="3200" dirty="0"/>
              <a:t>Joanne Jones – 07897 540278</a:t>
            </a:r>
          </a:p>
          <a:p>
            <a:pPr marL="0" indent="0">
              <a:buNone/>
            </a:pPr>
            <a:r>
              <a:rPr lang="en-GB" sz="3200" dirty="0" err="1"/>
              <a:t>eHelpline</a:t>
            </a:r>
            <a:r>
              <a:rPr lang="en-GB" sz="3200" dirty="0"/>
              <a:t> – help@fcn.org.uk</a:t>
            </a:r>
          </a:p>
          <a:p>
            <a:endParaRPr lang="en-GB" sz="2400"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FCN_logo_4col">
            <a:extLst>
              <a:ext uri="{FF2B5EF4-FFF2-40B4-BE49-F238E27FC236}">
                <a16:creationId xmlns:a16="http://schemas.microsoft.com/office/drawing/2014/main" id="{9E1F1957-6409-4578-A014-426C252EEA1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63996"/>
            <a:ext cx="1462088" cy="530007"/>
          </a:xfrm>
          <a:prstGeom prst="rect">
            <a:avLst/>
          </a:prstGeom>
          <a:noFill/>
        </p:spPr>
      </p:pic>
    </p:spTree>
    <p:extLst>
      <p:ext uri="{BB962C8B-B14F-4D97-AF65-F5344CB8AC3E}">
        <p14:creationId xmlns:p14="http://schemas.microsoft.com/office/powerpoint/2010/main" val="1017622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 help?</a:t>
            </a:r>
          </a:p>
        </p:txBody>
      </p:sp>
      <p:sp>
        <p:nvSpPr>
          <p:cNvPr id="3" name="Content Placeholder 2"/>
          <p:cNvSpPr>
            <a:spLocks noGrp="1"/>
          </p:cNvSpPr>
          <p:nvPr>
            <p:ph idx="1"/>
          </p:nvPr>
        </p:nvSpPr>
        <p:spPr>
          <a:xfrm>
            <a:off x="838200" y="1589903"/>
            <a:ext cx="7984524" cy="4587060"/>
          </a:xfrm>
        </p:spPr>
        <p:txBody>
          <a:bodyPr>
            <a:normAutofit/>
          </a:bodyPr>
          <a:lstStyle/>
          <a:p>
            <a:r>
              <a:rPr lang="en-GB" dirty="0"/>
              <a:t>Publicise our service</a:t>
            </a:r>
          </a:p>
          <a:p>
            <a:r>
              <a:rPr lang="en-GB" dirty="0"/>
              <a:t>Keep literature in your church &amp; the contact numbers in your church newsletters</a:t>
            </a:r>
          </a:p>
          <a:p>
            <a:r>
              <a:rPr lang="en-GB" dirty="0"/>
              <a:t>Make pastoral visits to those who have been mentioned to us where we don’t have permission to visit</a:t>
            </a:r>
          </a:p>
          <a:p>
            <a:r>
              <a:rPr lang="en-GB" dirty="0"/>
              <a:t>Invite us to talk at your church</a:t>
            </a:r>
          </a:p>
          <a:p>
            <a:r>
              <a:rPr lang="en-GB" dirty="0"/>
              <a:t>Have a fundraising event for our 25</a:t>
            </a:r>
            <a:r>
              <a:rPr lang="en-GB" baseline="30000" dirty="0"/>
              <a:t>th</a:t>
            </a:r>
            <a:r>
              <a:rPr lang="en-GB" dirty="0"/>
              <a:t> Anniversary next year</a:t>
            </a:r>
          </a:p>
        </p:txBody>
      </p:sp>
      <p:sp>
        <p:nvSpPr>
          <p:cNvPr id="7" name="Rectangle 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4" descr="FCN_logo_4col">
            <a:extLst>
              <a:ext uri="{FF2B5EF4-FFF2-40B4-BE49-F238E27FC236}">
                <a16:creationId xmlns:a16="http://schemas.microsoft.com/office/drawing/2014/main" id="{9E1F1957-6409-4578-A014-426C252EEA1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38815"/>
            <a:ext cx="1462088" cy="530007"/>
          </a:xfrm>
          <a:prstGeom prst="rect">
            <a:avLst/>
          </a:prstGeom>
          <a:noFill/>
        </p:spPr>
      </p:pic>
    </p:spTree>
    <p:extLst>
      <p:ext uri="{BB962C8B-B14F-4D97-AF65-F5344CB8AC3E}">
        <p14:creationId xmlns:p14="http://schemas.microsoft.com/office/powerpoint/2010/main" val="4098197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1F00-911D-487E-899E-EBB87DB75843}"/>
              </a:ext>
            </a:extLst>
          </p:cNvPr>
          <p:cNvSpPr>
            <a:spLocks noGrp="1"/>
          </p:cNvSpPr>
          <p:nvPr>
            <p:ph type="title"/>
          </p:nvPr>
        </p:nvSpPr>
        <p:spPr>
          <a:xfrm>
            <a:off x="5116878" y="629266"/>
            <a:ext cx="6422849" cy="1676603"/>
          </a:xfrm>
        </p:spPr>
        <p:txBody>
          <a:bodyPr>
            <a:normAutofit/>
          </a:bodyPr>
          <a:lstStyle/>
          <a:p>
            <a:endParaRPr lang="en-GB" dirty="0"/>
          </a:p>
        </p:txBody>
      </p:sp>
      <p:sp>
        <p:nvSpPr>
          <p:cNvPr id="18" name="Rectangle 17">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Help">
            <a:extLst>
              <a:ext uri="{FF2B5EF4-FFF2-40B4-BE49-F238E27FC236}">
                <a16:creationId xmlns:a16="http://schemas.microsoft.com/office/drawing/2014/main" id="{82106800-C4F5-45F0-A6FA-BB2F9571B3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82632" y="803049"/>
            <a:ext cx="2470743" cy="2470743"/>
          </a:xfrm>
          <a:prstGeom prst="rect">
            <a:avLst/>
          </a:prstGeom>
          <a:effectLst/>
        </p:spPr>
      </p:pic>
      <p:pic>
        <p:nvPicPr>
          <p:cNvPr id="4" name="Picture 4" descr="FCN_logo_4col">
            <a:extLst>
              <a:ext uri="{FF2B5EF4-FFF2-40B4-BE49-F238E27FC236}">
                <a16:creationId xmlns:a16="http://schemas.microsoft.com/office/drawing/2014/main" id="{7E0C7541-4A77-49B2-ADAD-3ACF7D29FEA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804672" y="4131961"/>
            <a:ext cx="3026663" cy="1097166"/>
          </a:xfrm>
          <a:prstGeom prst="rect">
            <a:avLst/>
          </a:prstGeom>
          <a:noFill/>
        </p:spPr>
      </p:pic>
      <p:sp>
        <p:nvSpPr>
          <p:cNvPr id="3" name="Content Placeholder 2">
            <a:extLst>
              <a:ext uri="{FF2B5EF4-FFF2-40B4-BE49-F238E27FC236}">
                <a16:creationId xmlns:a16="http://schemas.microsoft.com/office/drawing/2014/main" id="{29C4AAB4-F826-4D28-86E2-7DC132404CA6}"/>
              </a:ext>
            </a:extLst>
          </p:cNvPr>
          <p:cNvSpPr>
            <a:spLocks noGrp="1"/>
          </p:cNvSpPr>
          <p:nvPr>
            <p:ph idx="1"/>
          </p:nvPr>
        </p:nvSpPr>
        <p:spPr>
          <a:xfrm>
            <a:off x="5116880" y="2438400"/>
            <a:ext cx="6422848" cy="3785419"/>
          </a:xfrm>
        </p:spPr>
        <p:txBody>
          <a:bodyPr>
            <a:normAutofit/>
          </a:bodyPr>
          <a:lstStyle/>
          <a:p>
            <a:pPr marL="0" indent="0" algn="ctr">
              <a:buNone/>
            </a:pPr>
            <a:r>
              <a:rPr lang="en-GB" sz="7200" b="1" dirty="0"/>
              <a:t>Any Questions?</a:t>
            </a:r>
          </a:p>
        </p:txBody>
      </p:sp>
    </p:spTree>
    <p:extLst>
      <p:ext uri="{BB962C8B-B14F-4D97-AF65-F5344CB8AC3E}">
        <p14:creationId xmlns:p14="http://schemas.microsoft.com/office/powerpoint/2010/main" val="1951078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GB" altLang="en-US" b="1" dirty="0"/>
              <a:t>Our Mission:</a:t>
            </a:r>
          </a:p>
        </p:txBody>
      </p:sp>
      <p:pic>
        <p:nvPicPr>
          <p:cNvPr id="10243" name="Picture 4" descr="FCN_logo_4col"/>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8929549" y="5440015"/>
            <a:ext cx="1747837" cy="636587"/>
          </a:xfrm>
          <a:noFill/>
        </p:spPr>
      </p:pic>
      <p:sp>
        <p:nvSpPr>
          <p:cNvPr id="10244" name="Rectangle 5"/>
          <p:cNvSpPr>
            <a:spLocks noChangeArrowheads="1"/>
          </p:cNvSpPr>
          <p:nvPr/>
        </p:nvSpPr>
        <p:spPr bwMode="auto">
          <a:xfrm>
            <a:off x="2351089" y="1949243"/>
            <a:ext cx="7705725"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400" dirty="0"/>
              <a:t>To provide free, confidential, non-judgemental support to all those in need of help in the farming community</a:t>
            </a:r>
            <a:r>
              <a:rPr lang="en-GB" altLang="en-US" sz="3200" dirty="0"/>
              <a:t> </a:t>
            </a:r>
          </a:p>
        </p:txBody>
      </p:sp>
    </p:spTree>
  </p:cSld>
  <p:clrMapOvr>
    <a:masterClrMapping/>
  </p:clrMapOvr>
  <mc:AlternateContent xmlns:mc="http://schemas.openxmlformats.org/markup-compatibility/2006" xmlns:p14="http://schemas.microsoft.com/office/powerpoint/2010/main">
    <mc:Choice Requires="p14">
      <p:transition p14:dur="10" advTm="10995"/>
    </mc:Choice>
    <mc:Fallback xmlns="">
      <p:transition advTm="1099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2C907C-524E-41EA-B33E-EB492507971B}"/>
              </a:ext>
            </a:extLst>
          </p:cNvPr>
          <p:cNvSpPr>
            <a:spLocks noGrp="1"/>
          </p:cNvSpPr>
          <p:nvPr>
            <p:ph idx="1"/>
          </p:nvPr>
        </p:nvSpPr>
        <p:spPr>
          <a:xfrm>
            <a:off x="1136429" y="743579"/>
            <a:ext cx="6467867" cy="4985208"/>
          </a:xfrm>
        </p:spPr>
        <p:txBody>
          <a:bodyPr anchor="ctr">
            <a:normAutofit/>
          </a:bodyPr>
          <a:lstStyle/>
          <a:p>
            <a:pPr marL="0" indent="0" algn="ctr">
              <a:buNone/>
            </a:pPr>
            <a:r>
              <a:rPr lang="en-GB" altLang="en-US" sz="4400" dirty="0"/>
              <a:t>We have over 400 volunteers, who have close links with agriculture</a:t>
            </a:r>
          </a:p>
          <a:p>
            <a:pPr marL="0" indent="0" algn="ctr">
              <a:buNone/>
            </a:pPr>
            <a:r>
              <a:rPr lang="en-GB" altLang="en-US" sz="4400" dirty="0"/>
              <a:t>&amp;</a:t>
            </a:r>
          </a:p>
          <a:p>
            <a:pPr marL="0" indent="0" algn="ctr">
              <a:buNone/>
            </a:pPr>
            <a:r>
              <a:rPr lang="en-GB" altLang="en-US" sz="4400" dirty="0"/>
              <a:t> have an understanding of the issues faced by the farming community</a:t>
            </a:r>
          </a:p>
          <a:p>
            <a:endParaRPr lang="en-GB" sz="24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FCN_logo_4col">
            <a:extLst>
              <a:ext uri="{FF2B5EF4-FFF2-40B4-BE49-F238E27FC236}">
                <a16:creationId xmlns:a16="http://schemas.microsoft.com/office/drawing/2014/main" id="{944FED66-614F-420D-A96F-099A97BCD8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63996"/>
            <a:ext cx="1462088" cy="530007"/>
          </a:xfrm>
          <a:prstGeom prst="rect">
            <a:avLst/>
          </a:prstGeom>
          <a:noFill/>
        </p:spPr>
      </p:pic>
    </p:spTree>
    <p:extLst>
      <p:ext uri="{BB962C8B-B14F-4D97-AF65-F5344CB8AC3E}">
        <p14:creationId xmlns:p14="http://schemas.microsoft.com/office/powerpoint/2010/main" val="1268793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136428" y="627564"/>
            <a:ext cx="7474172" cy="1325563"/>
          </a:xfrm>
        </p:spPr>
        <p:txBody>
          <a:bodyPr>
            <a:normAutofit/>
          </a:bodyPr>
          <a:lstStyle/>
          <a:p>
            <a:pPr>
              <a:defRPr/>
            </a:pPr>
            <a:r>
              <a:rPr lang="en-GB" b="1" dirty="0"/>
              <a:t>Setting the Scene</a:t>
            </a:r>
          </a:p>
        </p:txBody>
      </p:sp>
      <p:sp>
        <p:nvSpPr>
          <p:cNvPr id="2" name="Content Placeholder 1"/>
          <p:cNvSpPr>
            <a:spLocks noGrp="1"/>
          </p:cNvSpPr>
          <p:nvPr>
            <p:ph idx="1"/>
          </p:nvPr>
        </p:nvSpPr>
        <p:spPr>
          <a:xfrm>
            <a:off x="1136429" y="1736035"/>
            <a:ext cx="6467867" cy="4704522"/>
          </a:xfrm>
        </p:spPr>
        <p:txBody>
          <a:bodyPr anchor="ctr">
            <a:normAutofit fontScale="92500" lnSpcReduction="10000"/>
          </a:bodyPr>
          <a:lstStyle/>
          <a:p>
            <a:pPr marL="109728" indent="0">
              <a:buNone/>
              <a:defRPr/>
            </a:pPr>
            <a:endParaRPr lang="en-GB" sz="2400" dirty="0"/>
          </a:p>
          <a:p>
            <a:pPr marL="365760" indent="-256032">
              <a:buFont typeface="Wingdings 3"/>
              <a:buChar char=""/>
              <a:defRPr/>
            </a:pPr>
            <a:r>
              <a:rPr lang="en-GB" sz="4400" dirty="0"/>
              <a:t>Farming Charity</a:t>
            </a:r>
          </a:p>
          <a:p>
            <a:pPr marL="365760" indent="-256032">
              <a:buFont typeface="Wingdings 3"/>
              <a:buChar char=""/>
              <a:defRPr/>
            </a:pPr>
            <a:r>
              <a:rPr lang="en-GB" sz="4400" dirty="0"/>
              <a:t>Christian organisation</a:t>
            </a:r>
          </a:p>
          <a:p>
            <a:pPr marL="365760" indent="-256032">
              <a:buFont typeface="Wingdings 3"/>
              <a:buChar char=""/>
              <a:defRPr/>
            </a:pPr>
            <a:r>
              <a:rPr lang="en-GB" sz="4400" dirty="0"/>
              <a:t>Here to help anyone linked to the farming community in need</a:t>
            </a:r>
          </a:p>
          <a:p>
            <a:pPr marL="365760" indent="-256032">
              <a:buFont typeface="Wingdings 3"/>
              <a:buChar char=""/>
              <a:defRPr/>
            </a:pPr>
            <a:r>
              <a:rPr lang="en-GB" sz="4400" dirty="0"/>
              <a:t>Free support</a:t>
            </a:r>
          </a:p>
          <a:p>
            <a:pPr marL="365760" indent="-256032">
              <a:buFont typeface="Wingdings 3"/>
              <a:buChar char=""/>
              <a:defRPr/>
            </a:pPr>
            <a:r>
              <a:rPr lang="en-GB" sz="4400" dirty="0"/>
              <a:t>Confidential</a:t>
            </a:r>
          </a:p>
          <a:p>
            <a:pPr marL="109728" indent="0">
              <a:buNone/>
              <a:defRPr/>
            </a:pPr>
            <a:endParaRPr lang="en-GB" sz="2400"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FCN_logo_4col">
            <a:extLst>
              <a:ext uri="{FF2B5EF4-FFF2-40B4-BE49-F238E27FC236}">
                <a16:creationId xmlns:a16="http://schemas.microsoft.com/office/drawing/2014/main" id="{49F7E1B6-7C49-4E81-A983-E9FEEC024D2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63996"/>
            <a:ext cx="1462088" cy="530007"/>
          </a:xfrm>
          <a:prstGeom prst="rect">
            <a:avLst/>
          </a:prstGeom>
          <a:noFill/>
        </p:spPr>
      </p:pic>
    </p:spTree>
  </p:cSld>
  <p:clrMapOvr>
    <a:masterClrMapping/>
  </p:clrMapOvr>
  <p:transition>
    <p:cover dir="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Rectangle 2"/>
          <p:cNvSpPr>
            <a:spLocks noGrp="1" noChangeArrowheads="1"/>
          </p:cNvSpPr>
          <p:nvPr>
            <p:ph type="title" idx="4294967295"/>
          </p:nvPr>
        </p:nvSpPr>
        <p:spPr>
          <a:xfrm>
            <a:off x="6746628" y="1783959"/>
            <a:ext cx="4645250" cy="2889114"/>
          </a:xfrm>
        </p:spPr>
        <p:txBody>
          <a:bodyPr vert="horz" lIns="91440" tIns="45720" rIns="91440" bIns="45720" rtlCol="0" anchor="b">
            <a:normAutofit fontScale="90000"/>
          </a:bodyPr>
          <a:lstStyle/>
          <a:p>
            <a:br>
              <a:rPr lang="en-US" altLang="en-US" sz="3300" kern="1200" dirty="0">
                <a:solidFill>
                  <a:schemeClr val="bg1"/>
                </a:solidFill>
                <a:latin typeface="+mj-lt"/>
                <a:ea typeface="+mj-ea"/>
                <a:cs typeface="+mj-cs"/>
              </a:rPr>
            </a:br>
            <a:br>
              <a:rPr lang="en-US" altLang="en-US" sz="3300" kern="1200" dirty="0">
                <a:solidFill>
                  <a:schemeClr val="bg1"/>
                </a:solidFill>
                <a:latin typeface="+mj-lt"/>
                <a:ea typeface="+mj-ea"/>
                <a:cs typeface="+mj-cs"/>
              </a:rPr>
            </a:br>
            <a:br>
              <a:rPr lang="en-US" altLang="en-US" sz="3300" kern="1200" dirty="0">
                <a:solidFill>
                  <a:schemeClr val="bg1"/>
                </a:solidFill>
                <a:latin typeface="+mj-lt"/>
                <a:ea typeface="+mj-ea"/>
                <a:cs typeface="+mj-cs"/>
              </a:rPr>
            </a:br>
            <a:br>
              <a:rPr lang="en-US" altLang="en-US" sz="3300" kern="1200" dirty="0">
                <a:solidFill>
                  <a:schemeClr val="bg1"/>
                </a:solidFill>
                <a:latin typeface="+mj-lt"/>
                <a:ea typeface="+mj-ea"/>
                <a:cs typeface="+mj-cs"/>
              </a:rPr>
            </a:br>
            <a:br>
              <a:rPr lang="en-US" altLang="en-US" sz="3300" kern="1200" dirty="0">
                <a:solidFill>
                  <a:schemeClr val="bg1"/>
                </a:solidFill>
                <a:latin typeface="+mj-lt"/>
                <a:ea typeface="+mj-ea"/>
                <a:cs typeface="+mj-cs"/>
              </a:rPr>
            </a:br>
            <a:r>
              <a:rPr lang="en-US" altLang="en-US" sz="7300" b="1" kern="1200" dirty="0">
                <a:solidFill>
                  <a:schemeClr val="bg1"/>
                </a:solidFill>
                <a:latin typeface="+mj-lt"/>
                <a:ea typeface="+mj-ea"/>
                <a:cs typeface="+mj-cs"/>
              </a:rPr>
              <a:t>The Areas We Help With:</a:t>
            </a:r>
          </a:p>
        </p:txBody>
      </p:sp>
      <p:sp>
        <p:nvSpPr>
          <p:cNvPr id="74" name="Freeform: Shape 73">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Freeform: Shape 75">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315" name="Picture 5" descr="FCN_logo_4c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382" y="2006183"/>
            <a:ext cx="4047843" cy="14774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6130"/>
    </mc:Choice>
    <mc:Fallback xmlns="">
      <p:transition spd="slow" advTm="613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F1799-8EF3-44A3-93A0-5471BAAB1F8E}"/>
              </a:ext>
            </a:extLst>
          </p:cNvPr>
          <p:cNvSpPr>
            <a:spLocks noGrp="1"/>
          </p:cNvSpPr>
          <p:nvPr>
            <p:ph type="title"/>
          </p:nvPr>
        </p:nvSpPr>
        <p:spPr>
          <a:xfrm>
            <a:off x="1136428" y="627564"/>
            <a:ext cx="7474172" cy="1325563"/>
          </a:xfrm>
        </p:spPr>
        <p:txBody>
          <a:bodyPr>
            <a:normAutofit/>
          </a:bodyPr>
          <a:lstStyle/>
          <a:p>
            <a:pPr algn="ctr"/>
            <a:endParaRPr lang="en-GB" b="1" dirty="0"/>
          </a:p>
        </p:txBody>
      </p:sp>
      <p:sp>
        <p:nvSpPr>
          <p:cNvPr id="3" name="Content Placeholder 2">
            <a:extLst>
              <a:ext uri="{FF2B5EF4-FFF2-40B4-BE49-F238E27FC236}">
                <a16:creationId xmlns:a16="http://schemas.microsoft.com/office/drawing/2014/main" id="{5ACEC00C-A4A1-444E-A6AA-7DE93E6552B0}"/>
              </a:ext>
            </a:extLst>
          </p:cNvPr>
          <p:cNvSpPr>
            <a:spLocks noGrp="1"/>
          </p:cNvSpPr>
          <p:nvPr>
            <p:ph idx="1"/>
          </p:nvPr>
        </p:nvSpPr>
        <p:spPr>
          <a:xfrm>
            <a:off x="-616879" y="2073457"/>
            <a:ext cx="6467867" cy="3450613"/>
          </a:xfrm>
        </p:spPr>
        <p:txBody>
          <a:bodyPr anchor="ctr">
            <a:noAutofit/>
          </a:bodyPr>
          <a:lstStyle/>
          <a:p>
            <a:pPr marL="0" indent="0">
              <a:buNone/>
            </a:pPr>
            <a:endParaRPr lang="en-GB" sz="3200"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FCN_logo_4col">
            <a:extLst>
              <a:ext uri="{FF2B5EF4-FFF2-40B4-BE49-F238E27FC236}">
                <a16:creationId xmlns:a16="http://schemas.microsoft.com/office/drawing/2014/main" id="{3FD6ED9F-FABC-4B94-BC06-2B0AB3CCC32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63996"/>
            <a:ext cx="1462088" cy="530007"/>
          </a:xfrm>
          <a:prstGeom prst="rect">
            <a:avLst/>
          </a:prstGeom>
          <a:noFill/>
        </p:spPr>
      </p:pic>
      <p:sp>
        <p:nvSpPr>
          <p:cNvPr id="5" name="Rectangle 4"/>
          <p:cNvSpPr/>
          <p:nvPr/>
        </p:nvSpPr>
        <p:spPr>
          <a:xfrm>
            <a:off x="1136428" y="2275269"/>
            <a:ext cx="8007572" cy="3046988"/>
          </a:xfrm>
          <a:prstGeom prst="rect">
            <a:avLst/>
          </a:prstGeom>
        </p:spPr>
        <p:txBody>
          <a:bodyPr wrap="square">
            <a:spAutoFit/>
          </a:bodyPr>
          <a:lstStyle/>
          <a:p>
            <a:r>
              <a:rPr lang="en-US" altLang="en-US" sz="4800" dirty="0"/>
              <a:t>Business</a:t>
            </a:r>
          </a:p>
          <a:p>
            <a:r>
              <a:rPr lang="en-US" altLang="en-US" sz="4800" dirty="0"/>
              <a:t>Family</a:t>
            </a:r>
          </a:p>
          <a:p>
            <a:r>
              <a:rPr lang="en-US" altLang="en-US" sz="4800" dirty="0"/>
              <a:t>Farm</a:t>
            </a:r>
          </a:p>
          <a:p>
            <a:r>
              <a:rPr lang="en-US" altLang="en-US" sz="4800" dirty="0"/>
              <a:t>Health</a:t>
            </a:r>
          </a:p>
        </p:txBody>
      </p:sp>
    </p:spTree>
    <p:extLst>
      <p:ext uri="{BB962C8B-B14F-4D97-AF65-F5344CB8AC3E}">
        <p14:creationId xmlns:p14="http://schemas.microsoft.com/office/powerpoint/2010/main" val="46297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6E123087-EA01-AD43-A568-1969C5CE0C01}"/>
              </a:ext>
            </a:extLst>
          </p:cNvPr>
          <p:cNvCxnSpPr>
            <a:cxnSpLocks/>
          </p:cNvCxnSpPr>
          <p:nvPr/>
        </p:nvCxnSpPr>
        <p:spPr>
          <a:xfrm>
            <a:off x="413362" y="413915"/>
            <a:ext cx="11404455" cy="0"/>
          </a:xfrm>
          <a:prstGeom prst="line">
            <a:avLst/>
          </a:prstGeom>
          <a:ln w="15875">
            <a:solidFill>
              <a:srgbClr val="81BC00"/>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8CA34B0-C396-3D48-9704-5B93C4852FF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2741"/>
          <a:stretch/>
        </p:blipFill>
        <p:spPr>
          <a:xfrm>
            <a:off x="10042527" y="683790"/>
            <a:ext cx="1783387" cy="345813"/>
          </a:xfrm>
          <a:prstGeom prst="rect">
            <a:avLst/>
          </a:prstGeom>
        </p:spPr>
      </p:pic>
      <p:graphicFrame>
        <p:nvGraphicFramePr>
          <p:cNvPr id="4" name="Chart 3"/>
          <p:cNvGraphicFramePr>
            <a:graphicFrameLocks noChangeAspect="1"/>
          </p:cNvGraphicFramePr>
          <p:nvPr/>
        </p:nvGraphicFramePr>
        <p:xfrm>
          <a:off x="1354948" y="1085124"/>
          <a:ext cx="9482104" cy="5695346"/>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193040" y="559253"/>
            <a:ext cx="9981567" cy="421654"/>
          </a:xfrm>
          <a:prstGeom prst="rect">
            <a:avLst/>
          </a:prstGeom>
        </p:spPr>
        <p:txBody>
          <a:bodyPr wrap="square">
            <a:spAutoFit/>
          </a:bodyPr>
          <a:lstStyle/>
          <a:p>
            <a:pPr algn="ctr">
              <a:lnSpc>
                <a:spcPct val="107000"/>
              </a:lnSpc>
              <a:spcAft>
                <a:spcPts val="800"/>
              </a:spcAft>
            </a:pPr>
            <a:r>
              <a:rPr lang="en-GB" sz="2000" b="1" dirty="0">
                <a:latin typeface="Helvetica" panose="020B0604020202020204" pitchFamily="34" charset="0"/>
                <a:ea typeface="Arial Unicode MS" panose="020B0604020202020204" pitchFamily="34" charset="-128"/>
                <a:cs typeface="Helvetica" panose="020B0604020202020204" pitchFamily="34" charset="0"/>
              </a:rPr>
              <a:t>Frequency of problems presenting in cases reported April 2017 – March 2018</a:t>
            </a:r>
          </a:p>
        </p:txBody>
      </p:sp>
    </p:spTree>
    <p:extLst>
      <p:ext uri="{BB962C8B-B14F-4D97-AF65-F5344CB8AC3E}">
        <p14:creationId xmlns:p14="http://schemas.microsoft.com/office/powerpoint/2010/main" val="1738714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2D24F-1894-451D-A499-48B4DFEC8ACE}"/>
              </a:ext>
            </a:extLst>
          </p:cNvPr>
          <p:cNvSpPr>
            <a:spLocks noGrp="1"/>
          </p:cNvSpPr>
          <p:nvPr>
            <p:ph type="title"/>
          </p:nvPr>
        </p:nvSpPr>
        <p:spPr>
          <a:xfrm>
            <a:off x="1136428" y="627564"/>
            <a:ext cx="7474172" cy="1325563"/>
          </a:xfrm>
        </p:spPr>
        <p:txBody>
          <a:bodyPr>
            <a:normAutofit/>
          </a:bodyPr>
          <a:lstStyle/>
          <a:p>
            <a:r>
              <a:rPr lang="en-GB" dirty="0"/>
              <a:t>Organisations we work with:</a:t>
            </a:r>
          </a:p>
        </p:txBody>
      </p:sp>
      <p:sp>
        <p:nvSpPr>
          <p:cNvPr id="3" name="Content Placeholder 2">
            <a:extLst>
              <a:ext uri="{FF2B5EF4-FFF2-40B4-BE49-F238E27FC236}">
                <a16:creationId xmlns:a16="http://schemas.microsoft.com/office/drawing/2014/main" id="{1C61795A-4EF4-4419-9C49-8511650AB3F5}"/>
              </a:ext>
            </a:extLst>
          </p:cNvPr>
          <p:cNvSpPr>
            <a:spLocks noGrp="1"/>
          </p:cNvSpPr>
          <p:nvPr>
            <p:ph idx="1"/>
          </p:nvPr>
        </p:nvSpPr>
        <p:spPr>
          <a:xfrm>
            <a:off x="1136429" y="2278173"/>
            <a:ext cx="6467867" cy="3450613"/>
          </a:xfrm>
        </p:spPr>
        <p:txBody>
          <a:bodyPr anchor="ctr">
            <a:noAutofit/>
          </a:bodyPr>
          <a:lstStyle/>
          <a:p>
            <a:r>
              <a:rPr lang="en-GB" dirty="0"/>
              <a:t>Food banks</a:t>
            </a:r>
          </a:p>
          <a:p>
            <a:r>
              <a:rPr lang="en-GB" dirty="0"/>
              <a:t>Fire Service</a:t>
            </a:r>
          </a:p>
          <a:p>
            <a:r>
              <a:rPr lang="en-GB" dirty="0"/>
              <a:t>YFC</a:t>
            </a:r>
          </a:p>
          <a:p>
            <a:r>
              <a:rPr lang="en-GB" dirty="0"/>
              <a:t>W.I./M.U.</a:t>
            </a:r>
          </a:p>
          <a:p>
            <a:r>
              <a:rPr lang="en-GB" dirty="0"/>
              <a:t>Suicide Prevention</a:t>
            </a:r>
          </a:p>
          <a:p>
            <a:r>
              <a:rPr lang="en-GB" dirty="0"/>
              <a:t>NFU</a:t>
            </a:r>
          </a:p>
          <a:p>
            <a:r>
              <a:rPr lang="en-GB" dirty="0"/>
              <a:t>Churches</a:t>
            </a:r>
          </a:p>
          <a:p>
            <a:r>
              <a:rPr lang="en-GB" dirty="0"/>
              <a:t>Farming Help Charities – RABI, Addington</a:t>
            </a:r>
          </a:p>
          <a:p>
            <a:r>
              <a:rPr lang="en-GB" dirty="0"/>
              <a:t>Devon Carers</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FCN_logo_4col">
            <a:extLst>
              <a:ext uri="{FF2B5EF4-FFF2-40B4-BE49-F238E27FC236}">
                <a16:creationId xmlns:a16="http://schemas.microsoft.com/office/drawing/2014/main" id="{D4050785-2629-485C-90D0-F29661D0951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63996"/>
            <a:ext cx="1462088" cy="530007"/>
          </a:xfrm>
          <a:prstGeom prst="rect">
            <a:avLst/>
          </a:prstGeom>
          <a:noFill/>
        </p:spPr>
      </p:pic>
    </p:spTree>
    <p:extLst>
      <p:ext uri="{BB962C8B-B14F-4D97-AF65-F5344CB8AC3E}">
        <p14:creationId xmlns:p14="http://schemas.microsoft.com/office/powerpoint/2010/main" val="1013535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EEAC9-B87C-44F8-9889-802B60A3DE06}"/>
              </a:ext>
            </a:extLst>
          </p:cNvPr>
          <p:cNvSpPr>
            <a:spLocks noGrp="1"/>
          </p:cNvSpPr>
          <p:nvPr>
            <p:ph type="title"/>
          </p:nvPr>
        </p:nvSpPr>
        <p:spPr>
          <a:xfrm>
            <a:off x="1136428" y="627564"/>
            <a:ext cx="7474172" cy="1325563"/>
          </a:xfrm>
        </p:spPr>
        <p:txBody>
          <a:bodyPr>
            <a:normAutofit/>
          </a:bodyPr>
          <a:lstStyle/>
          <a:p>
            <a:endParaRPr lang="en-GB" dirty="0"/>
          </a:p>
        </p:txBody>
      </p:sp>
      <p:sp>
        <p:nvSpPr>
          <p:cNvPr id="3" name="Content Placeholder 2">
            <a:extLst>
              <a:ext uri="{FF2B5EF4-FFF2-40B4-BE49-F238E27FC236}">
                <a16:creationId xmlns:a16="http://schemas.microsoft.com/office/drawing/2014/main" id="{4701A258-F6DC-4E7A-9255-B26272DCC55B}"/>
              </a:ext>
            </a:extLst>
          </p:cNvPr>
          <p:cNvSpPr>
            <a:spLocks noGrp="1"/>
          </p:cNvSpPr>
          <p:nvPr>
            <p:ph idx="1"/>
          </p:nvPr>
        </p:nvSpPr>
        <p:spPr>
          <a:xfrm>
            <a:off x="1136429" y="2278173"/>
            <a:ext cx="6467867" cy="3450613"/>
          </a:xfrm>
        </p:spPr>
        <p:txBody>
          <a:bodyPr anchor="ctr">
            <a:noAutofit/>
          </a:bodyPr>
          <a:lstStyle/>
          <a:p>
            <a:pPr marL="0" indent="0">
              <a:buNone/>
            </a:pPr>
            <a:r>
              <a:rPr lang="en-GB" sz="5400" dirty="0"/>
              <a:t>Dementia &amp; farming</a:t>
            </a:r>
          </a:p>
          <a:p>
            <a:pPr marL="0" indent="0">
              <a:buNone/>
            </a:pPr>
            <a:r>
              <a:rPr lang="en-GB" sz="5400" dirty="0"/>
              <a:t>The challenges it brings &amp; support we offer</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3B9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1E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FCN_logo_4col">
            <a:extLst>
              <a:ext uri="{FF2B5EF4-FFF2-40B4-BE49-F238E27FC236}">
                <a16:creationId xmlns:a16="http://schemas.microsoft.com/office/drawing/2014/main" id="{D3A296FB-E815-4121-8875-44F8D037152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254442" y="3163996"/>
            <a:ext cx="1462088" cy="530007"/>
          </a:xfrm>
          <a:prstGeom prst="rect">
            <a:avLst/>
          </a:prstGeom>
          <a:noFill/>
        </p:spPr>
      </p:pic>
    </p:spTree>
    <p:extLst>
      <p:ext uri="{BB962C8B-B14F-4D97-AF65-F5344CB8AC3E}">
        <p14:creationId xmlns:p14="http://schemas.microsoft.com/office/powerpoint/2010/main" val="2227460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2302</Words>
  <Application>Microsoft Office PowerPoint</Application>
  <PresentationFormat>Widescreen</PresentationFormat>
  <Paragraphs>157</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Helvetica</vt:lpstr>
      <vt:lpstr>Palatino Linotype</vt:lpstr>
      <vt:lpstr>Wingdings 3</vt:lpstr>
      <vt:lpstr>Office Theme</vt:lpstr>
      <vt:lpstr>PowerPoint Presentation</vt:lpstr>
      <vt:lpstr>Our Mission:</vt:lpstr>
      <vt:lpstr>PowerPoint Presentation</vt:lpstr>
      <vt:lpstr>Setting the Scene</vt:lpstr>
      <vt:lpstr>     The Areas We Help With:</vt:lpstr>
      <vt:lpstr>PowerPoint Presentation</vt:lpstr>
      <vt:lpstr>PowerPoint Presentation</vt:lpstr>
      <vt:lpstr>Organisations we work with:</vt:lpstr>
      <vt:lpstr>PowerPoint Presentation</vt:lpstr>
      <vt:lpstr>Dementia &amp; Farming</vt:lpstr>
      <vt:lpstr>How we help those in need</vt:lpstr>
      <vt:lpstr>How to refer to FCN</vt:lpstr>
      <vt:lpstr>How can you help?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jones</dc:creator>
  <cp:lastModifiedBy>nick jones</cp:lastModifiedBy>
  <cp:revision>17</cp:revision>
  <cp:lastPrinted>2019-10-10T10:06:38Z</cp:lastPrinted>
  <dcterms:created xsi:type="dcterms:W3CDTF">2018-12-18T11:13:45Z</dcterms:created>
  <dcterms:modified xsi:type="dcterms:W3CDTF">2019-10-11T21:44:09Z</dcterms:modified>
</cp:coreProperties>
</file>