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6"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542A00"/>
    <a:srgbClr val="603000"/>
    <a:srgbClr val="4C2600"/>
    <a:srgbClr val="3A1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64B04-408B-4C2C-8439-8330D3F432DD}" type="datetimeFigureOut">
              <a:rPr lang="en-GB" smtClean="0"/>
              <a:t>13/02/2019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081D5-89BB-420F-BD54-A0ED12F58EA3}" type="slidenum">
              <a:rPr lang="en-GB" smtClean="0"/>
              <a:t>‹#›</a:t>
            </a:fld>
            <a:endParaRPr lang="en-GB"/>
          </a:p>
        </p:txBody>
      </p:sp>
    </p:spTree>
    <p:extLst>
      <p:ext uri="{BB962C8B-B14F-4D97-AF65-F5344CB8AC3E}">
        <p14:creationId xmlns:p14="http://schemas.microsoft.com/office/powerpoint/2010/main" val="425613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4F8F5F9-5D10-4070-91FC-661FB68D2231}" type="slidenum">
              <a:rPr lang="en-GB" smtClean="0"/>
              <a:t>1</a:t>
            </a:fld>
            <a:endParaRPr lang="en-GB"/>
          </a:p>
        </p:txBody>
      </p:sp>
    </p:spTree>
    <p:extLst>
      <p:ext uri="{BB962C8B-B14F-4D97-AF65-F5344CB8AC3E}">
        <p14:creationId xmlns:p14="http://schemas.microsoft.com/office/powerpoint/2010/main" val="58644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DC0F45-64A6-4211-B9EF-5D54F1097139}"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80E4A7-C821-4342-AE9D-61E3D537064A}" type="slidenum">
              <a:rPr lang="en-GB" smtClean="0"/>
              <a:t>‹#›</a:t>
            </a:fld>
            <a:endParaRPr lang="en-GB"/>
          </a:p>
        </p:txBody>
      </p:sp>
    </p:spTree>
    <p:extLst>
      <p:ext uri="{BB962C8B-B14F-4D97-AF65-F5344CB8AC3E}">
        <p14:creationId xmlns:p14="http://schemas.microsoft.com/office/powerpoint/2010/main" val="170892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DC0F45-64A6-4211-B9EF-5D54F1097139}"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80E4A7-C821-4342-AE9D-61E3D537064A}" type="slidenum">
              <a:rPr lang="en-GB" smtClean="0"/>
              <a:t>‹#›</a:t>
            </a:fld>
            <a:endParaRPr lang="en-GB"/>
          </a:p>
        </p:txBody>
      </p:sp>
    </p:spTree>
    <p:extLst>
      <p:ext uri="{BB962C8B-B14F-4D97-AF65-F5344CB8AC3E}">
        <p14:creationId xmlns:p14="http://schemas.microsoft.com/office/powerpoint/2010/main" val="33969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DC0F45-64A6-4211-B9EF-5D54F1097139}"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80E4A7-C821-4342-AE9D-61E3D537064A}" type="slidenum">
              <a:rPr lang="en-GB" smtClean="0"/>
              <a:t>‹#›</a:t>
            </a:fld>
            <a:endParaRPr lang="en-GB"/>
          </a:p>
        </p:txBody>
      </p:sp>
    </p:spTree>
    <p:extLst>
      <p:ext uri="{BB962C8B-B14F-4D97-AF65-F5344CB8AC3E}">
        <p14:creationId xmlns:p14="http://schemas.microsoft.com/office/powerpoint/2010/main" val="560198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435" y="188640"/>
            <a:ext cx="10363200" cy="936104"/>
          </a:xfrm>
        </p:spPr>
        <p:txBody>
          <a:bodyPr/>
          <a:lstStyle/>
          <a:p>
            <a:r>
              <a:rPr lang="en-US" dirty="0" smtClean="0"/>
              <a:t>Click to edit Master title style</a:t>
            </a: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2011" y="5575733"/>
            <a:ext cx="5747019" cy="1102027"/>
          </a:xfrm>
          <a:prstGeom prst="rect">
            <a:avLst/>
          </a:prstGeom>
        </p:spPr>
      </p:pic>
      <p:sp>
        <p:nvSpPr>
          <p:cNvPr id="10" name="Text Placeholder 9"/>
          <p:cNvSpPr>
            <a:spLocks noGrp="1"/>
          </p:cNvSpPr>
          <p:nvPr>
            <p:ph type="body" sz="quarter" idx="10"/>
          </p:nvPr>
        </p:nvSpPr>
        <p:spPr>
          <a:xfrm>
            <a:off x="1199457" y="1484784"/>
            <a:ext cx="10079567" cy="35283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771" y="167620"/>
            <a:ext cx="1790803" cy="1343102"/>
          </a:xfrm>
          <a:prstGeom prst="rect">
            <a:avLst/>
          </a:prstGeom>
        </p:spPr>
      </p:pic>
    </p:spTree>
    <p:extLst>
      <p:ext uri="{BB962C8B-B14F-4D97-AF65-F5344CB8AC3E}">
        <p14:creationId xmlns:p14="http://schemas.microsoft.com/office/powerpoint/2010/main" val="40954511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DC0F45-64A6-4211-B9EF-5D54F1097139}"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80E4A7-C821-4342-AE9D-61E3D537064A}" type="slidenum">
              <a:rPr lang="en-GB" smtClean="0"/>
              <a:t>‹#›</a:t>
            </a:fld>
            <a:endParaRPr lang="en-GB"/>
          </a:p>
        </p:txBody>
      </p:sp>
    </p:spTree>
    <p:extLst>
      <p:ext uri="{BB962C8B-B14F-4D97-AF65-F5344CB8AC3E}">
        <p14:creationId xmlns:p14="http://schemas.microsoft.com/office/powerpoint/2010/main" val="306577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DC0F45-64A6-4211-B9EF-5D54F1097139}" type="datetimeFigureOut">
              <a:rPr lang="en-GB" smtClean="0"/>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80E4A7-C821-4342-AE9D-61E3D537064A}" type="slidenum">
              <a:rPr lang="en-GB" smtClean="0"/>
              <a:t>‹#›</a:t>
            </a:fld>
            <a:endParaRPr lang="en-GB"/>
          </a:p>
        </p:txBody>
      </p:sp>
    </p:spTree>
    <p:extLst>
      <p:ext uri="{BB962C8B-B14F-4D97-AF65-F5344CB8AC3E}">
        <p14:creationId xmlns:p14="http://schemas.microsoft.com/office/powerpoint/2010/main" val="260327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DC0F45-64A6-4211-B9EF-5D54F1097139}" type="datetimeFigureOut">
              <a:rPr lang="en-GB" smtClean="0"/>
              <a:t>13/02/2019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80E4A7-C821-4342-AE9D-61E3D537064A}" type="slidenum">
              <a:rPr lang="en-GB" smtClean="0"/>
              <a:t>‹#›</a:t>
            </a:fld>
            <a:endParaRPr lang="en-GB"/>
          </a:p>
        </p:txBody>
      </p:sp>
    </p:spTree>
    <p:extLst>
      <p:ext uri="{BB962C8B-B14F-4D97-AF65-F5344CB8AC3E}">
        <p14:creationId xmlns:p14="http://schemas.microsoft.com/office/powerpoint/2010/main" val="44611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DC0F45-64A6-4211-B9EF-5D54F1097139}" type="datetimeFigureOut">
              <a:rPr lang="en-GB" smtClean="0"/>
              <a:t>13/02/2019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80E4A7-C821-4342-AE9D-61E3D537064A}" type="slidenum">
              <a:rPr lang="en-GB" smtClean="0"/>
              <a:t>‹#›</a:t>
            </a:fld>
            <a:endParaRPr lang="en-GB"/>
          </a:p>
        </p:txBody>
      </p:sp>
    </p:spTree>
    <p:extLst>
      <p:ext uri="{BB962C8B-B14F-4D97-AF65-F5344CB8AC3E}">
        <p14:creationId xmlns:p14="http://schemas.microsoft.com/office/powerpoint/2010/main" val="44751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DC0F45-64A6-4211-B9EF-5D54F1097139}" type="datetimeFigureOut">
              <a:rPr lang="en-GB" smtClean="0"/>
              <a:t>13/02/2019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80E4A7-C821-4342-AE9D-61E3D537064A}" type="slidenum">
              <a:rPr lang="en-GB" smtClean="0"/>
              <a:t>‹#›</a:t>
            </a:fld>
            <a:endParaRPr lang="en-GB"/>
          </a:p>
        </p:txBody>
      </p:sp>
    </p:spTree>
    <p:extLst>
      <p:ext uri="{BB962C8B-B14F-4D97-AF65-F5344CB8AC3E}">
        <p14:creationId xmlns:p14="http://schemas.microsoft.com/office/powerpoint/2010/main" val="653045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C0F45-64A6-4211-B9EF-5D54F1097139}" type="datetimeFigureOut">
              <a:rPr lang="en-GB" smtClean="0"/>
              <a:t>13/02/2019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80E4A7-C821-4342-AE9D-61E3D537064A}" type="slidenum">
              <a:rPr lang="en-GB" smtClean="0"/>
              <a:t>‹#›</a:t>
            </a:fld>
            <a:endParaRPr lang="en-GB"/>
          </a:p>
        </p:txBody>
      </p:sp>
    </p:spTree>
    <p:extLst>
      <p:ext uri="{BB962C8B-B14F-4D97-AF65-F5344CB8AC3E}">
        <p14:creationId xmlns:p14="http://schemas.microsoft.com/office/powerpoint/2010/main" val="328371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DC0F45-64A6-4211-B9EF-5D54F1097139}" type="datetimeFigureOut">
              <a:rPr lang="en-GB" smtClean="0"/>
              <a:t>13/02/2019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80E4A7-C821-4342-AE9D-61E3D537064A}" type="slidenum">
              <a:rPr lang="en-GB" smtClean="0"/>
              <a:t>‹#›</a:t>
            </a:fld>
            <a:endParaRPr lang="en-GB"/>
          </a:p>
        </p:txBody>
      </p:sp>
    </p:spTree>
    <p:extLst>
      <p:ext uri="{BB962C8B-B14F-4D97-AF65-F5344CB8AC3E}">
        <p14:creationId xmlns:p14="http://schemas.microsoft.com/office/powerpoint/2010/main" val="325992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DC0F45-64A6-4211-B9EF-5D54F1097139}" type="datetimeFigureOut">
              <a:rPr lang="en-GB" smtClean="0"/>
              <a:t>13/02/2019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80E4A7-C821-4342-AE9D-61E3D537064A}" type="slidenum">
              <a:rPr lang="en-GB" smtClean="0"/>
              <a:t>‹#›</a:t>
            </a:fld>
            <a:endParaRPr lang="en-GB"/>
          </a:p>
        </p:txBody>
      </p:sp>
    </p:spTree>
    <p:extLst>
      <p:ext uri="{BB962C8B-B14F-4D97-AF65-F5344CB8AC3E}">
        <p14:creationId xmlns:p14="http://schemas.microsoft.com/office/powerpoint/2010/main" val="1190716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C0F45-64A6-4211-B9EF-5D54F1097139}" type="datetimeFigureOut">
              <a:rPr lang="en-GB" smtClean="0"/>
              <a:t>13/02/2019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0E4A7-C821-4342-AE9D-61E3D537064A}" type="slidenum">
              <a:rPr lang="en-GB" smtClean="0"/>
              <a:t>‹#›</a:t>
            </a:fld>
            <a:endParaRPr lang="en-GB"/>
          </a:p>
        </p:txBody>
      </p:sp>
    </p:spTree>
    <p:extLst>
      <p:ext uri="{BB962C8B-B14F-4D97-AF65-F5344CB8AC3E}">
        <p14:creationId xmlns:p14="http://schemas.microsoft.com/office/powerpoint/2010/main" val="51073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47528" y="1124744"/>
            <a:ext cx="8496944" cy="4032448"/>
          </a:xfrm>
        </p:spPr>
        <p:txBody>
          <a:bodyPr>
            <a:normAutofit/>
          </a:bodyPr>
          <a:lstStyle/>
          <a:p>
            <a:pPr algn="r"/>
            <a:r>
              <a:rPr lang="en-GB" sz="4800" dirty="0">
                <a:solidFill>
                  <a:schemeClr val="accent4">
                    <a:lumMod val="50000"/>
                  </a:schemeClr>
                </a:solidFill>
                <a:latin typeface="Gill Sans MT" panose="020B0502020104020203" pitchFamily="34" charset="0"/>
              </a:rPr>
              <a:t>Growing the Rural Church</a:t>
            </a:r>
            <a:br>
              <a:rPr lang="en-GB" sz="4800" dirty="0">
                <a:solidFill>
                  <a:schemeClr val="accent4">
                    <a:lumMod val="50000"/>
                  </a:schemeClr>
                </a:solidFill>
                <a:latin typeface="Gill Sans MT" panose="020B0502020104020203" pitchFamily="34" charset="0"/>
              </a:rPr>
            </a:br>
            <a:r>
              <a:rPr lang="en-GB" sz="4800" dirty="0">
                <a:solidFill>
                  <a:schemeClr val="accent4">
                    <a:lumMod val="50000"/>
                  </a:schemeClr>
                </a:solidFill>
                <a:latin typeface="Gill Sans MT" panose="020B0502020104020203" pitchFamily="34" charset="0"/>
              </a:rPr>
              <a:t>  	   	    </a:t>
            </a:r>
            <a:r>
              <a:rPr lang="en-GB" sz="3600" dirty="0" smtClean="0">
                <a:solidFill>
                  <a:schemeClr val="accent4">
                    <a:lumMod val="50000"/>
                  </a:schemeClr>
                </a:solidFill>
                <a:latin typeface="Gill Sans MT" panose="020B0502020104020203" pitchFamily="34" charset="0"/>
              </a:rPr>
              <a:t>Devon Churches Rural Forum </a:t>
            </a:r>
            <a:r>
              <a:rPr lang="en-GB" sz="3600" dirty="0">
                <a:solidFill>
                  <a:schemeClr val="accent4">
                    <a:lumMod val="50000"/>
                  </a:schemeClr>
                </a:solidFill>
                <a:latin typeface="Gill Sans MT" panose="020B0502020104020203" pitchFamily="34" charset="0"/>
              </a:rPr>
              <a:t>Presentation</a:t>
            </a:r>
            <a:br>
              <a:rPr lang="en-GB" sz="3600" dirty="0">
                <a:solidFill>
                  <a:schemeClr val="accent4">
                    <a:lumMod val="50000"/>
                  </a:schemeClr>
                </a:solidFill>
                <a:latin typeface="Gill Sans MT" panose="020B0502020104020203" pitchFamily="34" charset="0"/>
              </a:rPr>
            </a:br>
            <a:r>
              <a:rPr lang="en-GB" sz="3600" dirty="0">
                <a:solidFill>
                  <a:schemeClr val="accent4">
                    <a:lumMod val="50000"/>
                  </a:schemeClr>
                </a:solidFill>
                <a:latin typeface="Gill Sans MT" panose="020B0502020104020203" pitchFamily="34" charset="0"/>
              </a:rPr>
              <a:t>				              </a:t>
            </a:r>
            <a:br>
              <a:rPr lang="en-GB" sz="3600" dirty="0">
                <a:solidFill>
                  <a:schemeClr val="accent4">
                    <a:lumMod val="50000"/>
                  </a:schemeClr>
                </a:solidFill>
                <a:latin typeface="Gill Sans MT" panose="020B0502020104020203" pitchFamily="34" charset="0"/>
              </a:rPr>
            </a:br>
            <a:r>
              <a:rPr lang="en-GB" sz="3600" dirty="0">
                <a:solidFill>
                  <a:schemeClr val="accent4">
                    <a:lumMod val="50000"/>
                  </a:schemeClr>
                </a:solidFill>
                <a:latin typeface="Gill Sans MT" panose="020B0502020104020203" pitchFamily="34" charset="0"/>
              </a:rPr>
              <a:t>Sarah Cracknell</a:t>
            </a:r>
            <a:br>
              <a:rPr lang="en-GB" sz="3600" dirty="0">
                <a:solidFill>
                  <a:schemeClr val="accent4">
                    <a:lumMod val="50000"/>
                  </a:schemeClr>
                </a:solidFill>
                <a:latin typeface="Gill Sans MT" panose="020B0502020104020203" pitchFamily="34" charset="0"/>
              </a:rPr>
            </a:br>
            <a:r>
              <a:rPr lang="en-GB" sz="3600" dirty="0" smtClean="0">
                <a:solidFill>
                  <a:schemeClr val="accent4">
                    <a:lumMod val="50000"/>
                  </a:schemeClr>
                </a:solidFill>
                <a:latin typeface="Gill Sans MT" panose="020B0502020104020203" pitchFamily="34" charset="0"/>
              </a:rPr>
              <a:t>February </a:t>
            </a:r>
            <a:r>
              <a:rPr lang="en-GB" sz="3600" dirty="0">
                <a:solidFill>
                  <a:schemeClr val="accent4">
                    <a:lumMod val="50000"/>
                  </a:schemeClr>
                </a:solidFill>
                <a:latin typeface="Gill Sans MT" panose="020B0502020104020203" pitchFamily="34" charset="0"/>
              </a:rPr>
              <a:t>2019</a:t>
            </a:r>
            <a:endParaRPr lang="en-GB" sz="3200" dirty="0">
              <a:solidFill>
                <a:schemeClr val="accent4">
                  <a:lumMod val="50000"/>
                </a:schemeClr>
              </a:solidFill>
              <a:latin typeface="Gill Sans MT" panose="020B0502020104020203" pitchFamily="34" charset="0"/>
            </a:endParaRPr>
          </a:p>
        </p:txBody>
      </p:sp>
    </p:spTree>
    <p:extLst>
      <p:ext uri="{BB962C8B-B14F-4D97-AF65-F5344CB8AC3E}">
        <p14:creationId xmlns:p14="http://schemas.microsoft.com/office/powerpoint/2010/main" val="2917984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03512" y="332657"/>
            <a:ext cx="8856984" cy="1846659"/>
          </a:xfrm>
          <a:prstGeom prst="rect">
            <a:avLst/>
          </a:prstGeom>
          <a:noFill/>
        </p:spPr>
        <p:txBody>
          <a:bodyPr wrap="square" rtlCol="0">
            <a:spAutoFit/>
          </a:bodyPr>
          <a:lstStyle/>
          <a:p>
            <a:r>
              <a:rPr lang="en-GB" sz="2800" b="1" dirty="0">
                <a:solidFill>
                  <a:schemeClr val="accent4">
                    <a:lumMod val="50000"/>
                  </a:schemeClr>
                </a:solidFill>
                <a:latin typeface="Gill Sans MT" panose="020B0502020104020203" pitchFamily="34" charset="0"/>
              </a:rPr>
              <a:t>Growing the Rural Church: Mission Statement</a:t>
            </a:r>
          </a:p>
          <a:p>
            <a:endParaRPr lang="en-GB" sz="1400" dirty="0">
              <a:solidFill>
                <a:schemeClr val="accent4">
                  <a:lumMod val="50000"/>
                </a:schemeClr>
              </a:solidFill>
              <a:latin typeface="Gill Sans MT" panose="020B0502020104020203" pitchFamily="34" charset="0"/>
            </a:endParaRPr>
          </a:p>
          <a:p>
            <a:pPr algn="just"/>
            <a:r>
              <a:rPr lang="en-GB" sz="2400" dirty="0">
                <a:solidFill>
                  <a:schemeClr val="accent4">
                    <a:lumMod val="50000"/>
                  </a:schemeClr>
                </a:solidFill>
                <a:latin typeface="Gill Sans MT" panose="020B0502020104020203" pitchFamily="34" charset="0"/>
              </a:rPr>
              <a:t>We work with rural Mission Communities to develop their resources to enable them to grow in prayer, make new disciples and serve the people of Devon with joy.</a:t>
            </a:r>
          </a:p>
        </p:txBody>
      </p:sp>
      <p:sp>
        <p:nvSpPr>
          <p:cNvPr id="5" name="TextBox 4"/>
          <p:cNvSpPr txBox="1"/>
          <p:nvPr/>
        </p:nvSpPr>
        <p:spPr>
          <a:xfrm>
            <a:off x="1703512" y="2348881"/>
            <a:ext cx="3528392" cy="4062651"/>
          </a:xfrm>
          <a:prstGeom prst="rect">
            <a:avLst/>
          </a:prstGeom>
          <a:noFill/>
        </p:spPr>
        <p:txBody>
          <a:bodyPr wrap="square" rtlCol="0">
            <a:spAutoFit/>
          </a:bodyPr>
          <a:lstStyle/>
          <a:p>
            <a:r>
              <a:rPr lang="en-GB" sz="2400" dirty="0">
                <a:solidFill>
                  <a:schemeClr val="accent4">
                    <a:lumMod val="50000"/>
                  </a:schemeClr>
                </a:solidFill>
                <a:latin typeface="Gill Sans MT" panose="020B0502020104020203" pitchFamily="34" charset="0"/>
              </a:rPr>
              <a:t>We do this by supporting rural Mission Communities to partner with their local communities and external agencies to find sustainable missional, community, commercial or cultural uses for their church buildings, which benefit the whole community. </a:t>
            </a:r>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1864" y="2649651"/>
            <a:ext cx="5608152" cy="3150258"/>
          </a:xfrm>
          <a:prstGeom prst="rect">
            <a:avLst/>
          </a:prstGeom>
          <a:ln>
            <a:solidFill>
              <a:schemeClr val="tx1"/>
            </a:solidFill>
          </a:ln>
        </p:spPr>
      </p:pic>
    </p:spTree>
    <p:extLst>
      <p:ext uri="{BB962C8B-B14F-4D97-AF65-F5344CB8AC3E}">
        <p14:creationId xmlns:p14="http://schemas.microsoft.com/office/powerpoint/2010/main" val="119404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5999" y="412720"/>
            <a:ext cx="7514706" cy="1077218"/>
          </a:xfrm>
          <a:prstGeom prst="rect">
            <a:avLst/>
          </a:prstGeom>
          <a:noFill/>
        </p:spPr>
        <p:txBody>
          <a:bodyPr wrap="square" rtlCol="0">
            <a:spAutoFit/>
          </a:bodyPr>
          <a:lstStyle/>
          <a:p>
            <a:r>
              <a:rPr lang="en-GB" sz="2400" dirty="0" smtClean="0">
                <a:solidFill>
                  <a:srgbClr val="542A00"/>
                </a:solidFill>
                <a:latin typeface="Gill Sans MT" panose="020B0502020104020203" pitchFamily="34" charset="0"/>
              </a:rPr>
              <a:t>Rural Church Buildings Project Target: </a:t>
            </a:r>
            <a:r>
              <a:rPr lang="en-GB" sz="2400" b="1" dirty="0" smtClean="0">
                <a:solidFill>
                  <a:srgbClr val="542A00"/>
                </a:solidFill>
                <a:latin typeface="Gill Sans MT" panose="020B0502020104020203" pitchFamily="34" charset="0"/>
              </a:rPr>
              <a:t>100</a:t>
            </a:r>
          </a:p>
          <a:p>
            <a:endParaRPr lang="en-GB" sz="1600" b="1" dirty="0">
              <a:solidFill>
                <a:srgbClr val="542A00"/>
              </a:solidFill>
              <a:latin typeface="Gill Sans MT" panose="020B0502020104020203" pitchFamily="34" charset="0"/>
            </a:endParaRPr>
          </a:p>
          <a:p>
            <a:r>
              <a:rPr lang="en-GB" sz="2400" dirty="0" smtClean="0">
                <a:solidFill>
                  <a:srgbClr val="542A00"/>
                </a:solidFill>
                <a:latin typeface="Gill Sans MT" panose="020B0502020104020203" pitchFamily="34" charset="0"/>
              </a:rPr>
              <a:t>Cumulative Target of Live and Complete to Dec 2018: </a:t>
            </a:r>
            <a:r>
              <a:rPr lang="en-GB" sz="2400" b="1" dirty="0" smtClean="0">
                <a:solidFill>
                  <a:srgbClr val="542A00"/>
                </a:solidFill>
                <a:latin typeface="Gill Sans MT" panose="020B0502020104020203" pitchFamily="34" charset="0"/>
              </a:rPr>
              <a:t>25</a:t>
            </a:r>
            <a:endParaRPr lang="en-GB" dirty="0" smtClean="0"/>
          </a:p>
        </p:txBody>
      </p:sp>
      <p:pic>
        <p:nvPicPr>
          <p:cNvPr id="2" name="Picture 1"/>
          <p:cNvPicPr>
            <a:picLocks noChangeAspect="1"/>
          </p:cNvPicPr>
          <p:nvPr/>
        </p:nvPicPr>
        <p:blipFill>
          <a:blip r:embed="rId2"/>
          <a:stretch>
            <a:fillRect/>
          </a:stretch>
        </p:blipFill>
        <p:spPr>
          <a:xfrm>
            <a:off x="2394066" y="1739928"/>
            <a:ext cx="7082444" cy="4347402"/>
          </a:xfrm>
          <a:prstGeom prst="rect">
            <a:avLst/>
          </a:prstGeom>
        </p:spPr>
      </p:pic>
    </p:spTree>
    <p:extLst>
      <p:ext uri="{BB962C8B-B14F-4D97-AF65-F5344CB8AC3E}">
        <p14:creationId xmlns:p14="http://schemas.microsoft.com/office/powerpoint/2010/main" val="712100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4825" y="102239"/>
            <a:ext cx="9531720" cy="523220"/>
          </a:xfrm>
          <a:prstGeom prst="rect">
            <a:avLst/>
          </a:prstGeom>
          <a:noFill/>
        </p:spPr>
        <p:txBody>
          <a:bodyPr wrap="square" rtlCol="0">
            <a:spAutoFit/>
          </a:bodyPr>
          <a:lstStyle/>
          <a:p>
            <a:r>
              <a:rPr lang="en-GB" sz="2800" b="1" dirty="0" smtClean="0">
                <a:solidFill>
                  <a:schemeClr val="accent4">
                    <a:lumMod val="50000"/>
                  </a:schemeClr>
                </a:solidFill>
                <a:latin typeface="Gill Sans MT" panose="020B0502020104020203" pitchFamily="34" charset="0"/>
              </a:rPr>
              <a:t>Growing the Rural Church: St John the Baptist, Meshaw</a:t>
            </a:r>
            <a:endParaRPr lang="en-GB" sz="2400" b="1" dirty="0" smtClean="0">
              <a:solidFill>
                <a:schemeClr val="accent4">
                  <a:lumMod val="50000"/>
                </a:schemeClr>
              </a:solidFill>
              <a:latin typeface="Gill Sans MT" panose="020B05020201040202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8503" y="711860"/>
            <a:ext cx="3815831" cy="4735022"/>
          </a:xfrm>
          <a:prstGeom prst="rect">
            <a:avLst/>
          </a:prstGeom>
        </p:spPr>
      </p:pic>
      <p:sp>
        <p:nvSpPr>
          <p:cNvPr id="6" name="TextBox 5"/>
          <p:cNvSpPr txBox="1"/>
          <p:nvPr/>
        </p:nvSpPr>
        <p:spPr>
          <a:xfrm>
            <a:off x="5945952" y="711860"/>
            <a:ext cx="4752528" cy="5632311"/>
          </a:xfrm>
          <a:prstGeom prst="rect">
            <a:avLst/>
          </a:prstGeom>
          <a:noFill/>
        </p:spPr>
        <p:txBody>
          <a:bodyPr wrap="square" rtlCol="0">
            <a:spAutoFit/>
          </a:bodyPr>
          <a:lstStyle/>
          <a:p>
            <a:r>
              <a:rPr lang="en-GB" sz="2400" dirty="0" err="1" smtClean="0">
                <a:solidFill>
                  <a:schemeClr val="accent4">
                    <a:lumMod val="50000"/>
                  </a:schemeClr>
                </a:solidFill>
                <a:latin typeface="Gill Sans MT" panose="020B0502020104020203" pitchFamily="34" charset="0"/>
              </a:rPr>
              <a:t>Meshaw</a:t>
            </a:r>
            <a:r>
              <a:rPr lang="en-GB" sz="2400" dirty="0" smtClean="0">
                <a:solidFill>
                  <a:schemeClr val="accent4">
                    <a:lumMod val="50000"/>
                  </a:schemeClr>
                </a:solidFill>
                <a:latin typeface="Gill Sans MT" panose="020B0502020104020203" pitchFamily="34" charset="0"/>
              </a:rPr>
              <a:t> is a small community in the Little Dart Mission Community. </a:t>
            </a:r>
          </a:p>
          <a:p>
            <a:endParaRPr lang="en-GB" sz="2400" dirty="0">
              <a:solidFill>
                <a:schemeClr val="accent4">
                  <a:lumMod val="50000"/>
                </a:schemeClr>
              </a:solidFill>
              <a:latin typeface="Gill Sans MT" panose="020B0502020104020203" pitchFamily="34" charset="0"/>
            </a:endParaRPr>
          </a:p>
          <a:p>
            <a:r>
              <a:rPr lang="en-GB" sz="2400" dirty="0" smtClean="0">
                <a:solidFill>
                  <a:schemeClr val="accent4">
                    <a:lumMod val="50000"/>
                  </a:schemeClr>
                </a:solidFill>
                <a:latin typeface="Gill Sans MT" panose="020B0502020104020203" pitchFamily="34" charset="0"/>
              </a:rPr>
              <a:t>The Parish Council and PCC have initiated a joint project to look at re-ordering the church as a more flexible community space.</a:t>
            </a:r>
          </a:p>
          <a:p>
            <a:endParaRPr lang="en-GB" sz="2400" dirty="0">
              <a:solidFill>
                <a:schemeClr val="accent4">
                  <a:lumMod val="50000"/>
                </a:schemeClr>
              </a:solidFill>
              <a:latin typeface="Gill Sans MT" panose="020B0502020104020203" pitchFamily="34" charset="0"/>
            </a:endParaRPr>
          </a:p>
          <a:p>
            <a:r>
              <a:rPr lang="en-GB" sz="2400" dirty="0" smtClean="0">
                <a:solidFill>
                  <a:schemeClr val="accent4">
                    <a:lumMod val="50000"/>
                  </a:schemeClr>
                </a:solidFill>
                <a:latin typeface="Gill Sans MT" panose="020B0502020104020203" pitchFamily="34" charset="0"/>
              </a:rPr>
              <a:t>We have partnered with Devon Communities Together to support with this and the project team have just been awarded a £10,000 grant from the Big Lottery Fund to conduct a properly resourced feasibility study.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9174" y="5619684"/>
            <a:ext cx="1855111" cy="1081687"/>
          </a:xfrm>
          <a:prstGeom prst="rect">
            <a:avLst/>
          </a:prstGeom>
        </p:spPr>
      </p:pic>
    </p:spTree>
    <p:extLst>
      <p:ext uri="{BB962C8B-B14F-4D97-AF65-F5344CB8AC3E}">
        <p14:creationId xmlns:p14="http://schemas.microsoft.com/office/powerpoint/2010/main" val="3801911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4825" y="102239"/>
            <a:ext cx="9531720" cy="523220"/>
          </a:xfrm>
          <a:prstGeom prst="rect">
            <a:avLst/>
          </a:prstGeom>
          <a:noFill/>
        </p:spPr>
        <p:txBody>
          <a:bodyPr wrap="square" rtlCol="0">
            <a:spAutoFit/>
          </a:bodyPr>
          <a:lstStyle/>
          <a:p>
            <a:r>
              <a:rPr lang="en-GB" sz="2800" b="1" dirty="0" smtClean="0">
                <a:solidFill>
                  <a:schemeClr val="accent4">
                    <a:lumMod val="50000"/>
                  </a:schemeClr>
                </a:solidFill>
                <a:latin typeface="Gill Sans MT" panose="020B0502020104020203" pitchFamily="34" charset="0"/>
              </a:rPr>
              <a:t>Growing the Rural Church: St James, Parkham</a:t>
            </a:r>
            <a:endParaRPr lang="en-GB" sz="2400" b="1" dirty="0" smtClean="0">
              <a:solidFill>
                <a:schemeClr val="accent4">
                  <a:lumMod val="50000"/>
                </a:schemeClr>
              </a:solidFill>
              <a:latin typeface="Gill Sans MT" panose="020B0502020104020203" pitchFamily="34" charset="0"/>
            </a:endParaRPr>
          </a:p>
        </p:txBody>
      </p:sp>
      <p:sp>
        <p:nvSpPr>
          <p:cNvPr id="5" name="TextBox 4"/>
          <p:cNvSpPr txBox="1"/>
          <p:nvPr/>
        </p:nvSpPr>
        <p:spPr>
          <a:xfrm>
            <a:off x="753791" y="750149"/>
            <a:ext cx="5228705" cy="3293209"/>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rgbClr val="663300"/>
                </a:solidFill>
              </a:rPr>
              <a:t>Develop facilities for existing activities – room to grow</a:t>
            </a:r>
          </a:p>
          <a:p>
            <a:pPr marL="171450" indent="-171450">
              <a:buFont typeface="Arial" panose="020B0604020202020204" pitchFamily="34" charset="0"/>
              <a:buChar char="•"/>
            </a:pPr>
            <a:endParaRPr lang="en-GB" sz="600" dirty="0" smtClean="0">
              <a:solidFill>
                <a:srgbClr val="663300"/>
              </a:solidFill>
            </a:endParaRPr>
          </a:p>
          <a:p>
            <a:pPr marL="171450" indent="-171450">
              <a:buFont typeface="Arial" panose="020B0604020202020204" pitchFamily="34" charset="0"/>
              <a:buChar char="•"/>
            </a:pPr>
            <a:endParaRPr lang="en-GB" sz="600" dirty="0">
              <a:solidFill>
                <a:srgbClr val="663300"/>
              </a:solidFill>
            </a:endParaRPr>
          </a:p>
          <a:p>
            <a:pPr marL="342900" indent="-342900">
              <a:buFont typeface="Arial" panose="020B0604020202020204" pitchFamily="34" charset="0"/>
              <a:buChar char="•"/>
            </a:pPr>
            <a:r>
              <a:rPr lang="en-GB" sz="2400" dirty="0" smtClean="0">
                <a:solidFill>
                  <a:srgbClr val="663300"/>
                </a:solidFill>
              </a:rPr>
              <a:t>Open up church for wider community use – support cafes</a:t>
            </a:r>
          </a:p>
          <a:p>
            <a:pPr marL="171450" indent="-171450">
              <a:buFont typeface="Arial" panose="020B0604020202020204" pitchFamily="34" charset="0"/>
              <a:buChar char="•"/>
            </a:pPr>
            <a:endParaRPr lang="en-GB" sz="900" dirty="0">
              <a:solidFill>
                <a:srgbClr val="663300"/>
              </a:solidFill>
            </a:endParaRPr>
          </a:p>
          <a:p>
            <a:pPr marL="342900" indent="-342900">
              <a:buFont typeface="Arial" panose="020B0604020202020204" pitchFamily="34" charset="0"/>
              <a:buChar char="•"/>
            </a:pPr>
            <a:r>
              <a:rPr lang="en-GB" sz="2400" dirty="0" smtClean="0">
                <a:solidFill>
                  <a:srgbClr val="663300"/>
                </a:solidFill>
              </a:rPr>
              <a:t>Exploring opportunity for hosting local library</a:t>
            </a:r>
          </a:p>
          <a:p>
            <a:endParaRPr lang="en-GB" dirty="0"/>
          </a:p>
          <a:p>
            <a:r>
              <a:rPr lang="en-GB" dirty="0" smtClean="0"/>
              <a:t> </a:t>
            </a:r>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4729" y="3459676"/>
            <a:ext cx="4006476" cy="2988108"/>
          </a:xfrm>
          <a:prstGeom prst="rect">
            <a:avLst/>
          </a:prstGeom>
        </p:spPr>
      </p:pic>
      <p:sp>
        <p:nvSpPr>
          <p:cNvPr id="7" name="TextBox 6"/>
          <p:cNvSpPr txBox="1"/>
          <p:nvPr/>
        </p:nvSpPr>
        <p:spPr>
          <a:xfrm>
            <a:off x="6402005" y="3459676"/>
            <a:ext cx="5087388" cy="2708434"/>
          </a:xfrm>
          <a:prstGeom prst="rect">
            <a:avLst/>
          </a:prstGeom>
          <a:noFill/>
        </p:spPr>
        <p:txBody>
          <a:bodyPr wrap="square" rtlCol="0">
            <a:spAutoFit/>
          </a:bodyPr>
          <a:lstStyle/>
          <a:p>
            <a:r>
              <a:rPr lang="en-GB" sz="2800" b="1" dirty="0" smtClean="0">
                <a:solidFill>
                  <a:srgbClr val="663300"/>
                </a:solidFill>
              </a:rPr>
              <a:t>Consultation to date:</a:t>
            </a:r>
          </a:p>
          <a:p>
            <a:pPr marL="342900" indent="-342900">
              <a:buFont typeface="Arial" panose="020B0604020202020204" pitchFamily="34" charset="0"/>
              <a:buChar char="•"/>
            </a:pPr>
            <a:endParaRPr lang="en-GB" dirty="0">
              <a:solidFill>
                <a:srgbClr val="663300"/>
              </a:solidFill>
            </a:endParaRPr>
          </a:p>
          <a:p>
            <a:pPr marL="342900" indent="-342900">
              <a:buFont typeface="Arial" panose="020B0604020202020204" pitchFamily="34" charset="0"/>
              <a:buChar char="•"/>
            </a:pPr>
            <a:r>
              <a:rPr lang="en-GB" sz="2800" dirty="0" smtClean="0">
                <a:solidFill>
                  <a:srgbClr val="663300"/>
                </a:solidFill>
              </a:rPr>
              <a:t>Stall at Village Fete  - conversation and 1:1 surveys</a:t>
            </a:r>
          </a:p>
          <a:p>
            <a:pPr marL="342900" indent="-342900">
              <a:buFont typeface="Arial" panose="020B0604020202020204" pitchFamily="34" charset="0"/>
              <a:buChar char="•"/>
            </a:pPr>
            <a:endParaRPr lang="en-GB" sz="1200" dirty="0">
              <a:solidFill>
                <a:srgbClr val="663300"/>
              </a:solidFill>
            </a:endParaRPr>
          </a:p>
          <a:p>
            <a:pPr marL="342900" indent="-342900">
              <a:buFont typeface="Arial" panose="020B0604020202020204" pitchFamily="34" charset="0"/>
              <a:buChar char="•"/>
            </a:pPr>
            <a:r>
              <a:rPr lang="en-GB" sz="2800" dirty="0" smtClean="0">
                <a:solidFill>
                  <a:srgbClr val="663300"/>
                </a:solidFill>
              </a:rPr>
              <a:t>Postal Surveys to all households</a:t>
            </a:r>
          </a:p>
        </p:txBody>
      </p:sp>
      <p:sp>
        <p:nvSpPr>
          <p:cNvPr id="8" name="TextBox 7"/>
          <p:cNvSpPr txBox="1"/>
          <p:nvPr/>
        </p:nvSpPr>
        <p:spPr>
          <a:xfrm>
            <a:off x="6162142" y="887858"/>
            <a:ext cx="5567115" cy="2246769"/>
          </a:xfrm>
          <a:prstGeom prst="rect">
            <a:avLst/>
          </a:prstGeom>
          <a:noFill/>
        </p:spPr>
        <p:txBody>
          <a:bodyPr wrap="square" rtlCol="0">
            <a:spAutoFit/>
          </a:bodyPr>
          <a:lstStyle/>
          <a:p>
            <a:r>
              <a:rPr lang="en-GB" sz="2800" b="1" dirty="0" smtClean="0">
                <a:solidFill>
                  <a:srgbClr val="603000"/>
                </a:solidFill>
              </a:rPr>
              <a:t>Current activities:</a:t>
            </a:r>
          </a:p>
          <a:p>
            <a:endParaRPr lang="en-GB" sz="1400" dirty="0" smtClean="0">
              <a:solidFill>
                <a:srgbClr val="603000"/>
              </a:solidFill>
            </a:endParaRPr>
          </a:p>
          <a:p>
            <a:pPr marL="342900" indent="-342900">
              <a:buFont typeface="Arial" panose="020B0604020202020204" pitchFamily="34" charset="0"/>
              <a:buChar char="•"/>
            </a:pPr>
            <a:r>
              <a:rPr lang="en-GB" sz="2800" dirty="0">
                <a:solidFill>
                  <a:srgbClr val="603000"/>
                </a:solidFill>
              </a:rPr>
              <a:t>T</a:t>
            </a:r>
            <a:r>
              <a:rPr lang="en-GB" sz="2800" dirty="0" smtClean="0">
                <a:solidFill>
                  <a:srgbClr val="603000"/>
                </a:solidFill>
              </a:rPr>
              <a:t>endering for an architect</a:t>
            </a:r>
          </a:p>
          <a:p>
            <a:pPr marL="342900" indent="-342900">
              <a:buFont typeface="Arial" panose="020B0604020202020204" pitchFamily="34" charset="0"/>
              <a:buChar char="•"/>
            </a:pPr>
            <a:endParaRPr lang="en-GB" sz="1400" dirty="0">
              <a:solidFill>
                <a:srgbClr val="603000"/>
              </a:solidFill>
            </a:endParaRPr>
          </a:p>
          <a:p>
            <a:pPr marL="342900" indent="-342900">
              <a:buFont typeface="Arial" panose="020B0604020202020204" pitchFamily="34" charset="0"/>
              <a:buChar char="•"/>
            </a:pPr>
            <a:r>
              <a:rPr lang="en-GB" sz="2800" dirty="0" smtClean="0">
                <a:solidFill>
                  <a:srgbClr val="603000"/>
                </a:solidFill>
              </a:rPr>
              <a:t>Developing feasibility plan to apply for funding to Awards for All</a:t>
            </a:r>
            <a:endParaRPr lang="en-GB" sz="2800" dirty="0">
              <a:solidFill>
                <a:srgbClr val="603000"/>
              </a:solidFill>
            </a:endParaRPr>
          </a:p>
        </p:txBody>
      </p:sp>
    </p:spTree>
    <p:extLst>
      <p:ext uri="{BB962C8B-B14F-4D97-AF65-F5344CB8AC3E}">
        <p14:creationId xmlns:p14="http://schemas.microsoft.com/office/powerpoint/2010/main" val="1832139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4825" y="102239"/>
            <a:ext cx="9531720" cy="523220"/>
          </a:xfrm>
          <a:prstGeom prst="rect">
            <a:avLst/>
          </a:prstGeom>
          <a:noFill/>
        </p:spPr>
        <p:txBody>
          <a:bodyPr wrap="square" rtlCol="0">
            <a:spAutoFit/>
          </a:bodyPr>
          <a:lstStyle/>
          <a:p>
            <a:r>
              <a:rPr lang="en-GB" sz="2800" b="1" dirty="0" smtClean="0">
                <a:solidFill>
                  <a:schemeClr val="accent4">
                    <a:lumMod val="50000"/>
                  </a:schemeClr>
                </a:solidFill>
                <a:latin typeface="Gill Sans MT" panose="020B0502020104020203" pitchFamily="34" charset="0"/>
              </a:rPr>
              <a:t>Growing the Rural Church: St George’s, Monkleigh</a:t>
            </a:r>
            <a:endParaRPr lang="en-GB" sz="2400" b="1" dirty="0" smtClean="0">
              <a:solidFill>
                <a:schemeClr val="accent4">
                  <a:lumMod val="50000"/>
                </a:schemeClr>
              </a:solidFill>
              <a:latin typeface="Gill Sans MT" panose="020B0502020104020203" pitchFamily="34" charset="0"/>
            </a:endParaRPr>
          </a:p>
        </p:txBody>
      </p:sp>
      <p:sp>
        <p:nvSpPr>
          <p:cNvPr id="5" name="TextBox 4"/>
          <p:cNvSpPr txBox="1"/>
          <p:nvPr/>
        </p:nvSpPr>
        <p:spPr>
          <a:xfrm>
            <a:off x="5020888" y="922710"/>
            <a:ext cx="6076604" cy="5632311"/>
          </a:xfrm>
          <a:prstGeom prst="rect">
            <a:avLst/>
          </a:prstGeom>
          <a:noFill/>
        </p:spPr>
        <p:txBody>
          <a:bodyPr wrap="square" rtlCol="0">
            <a:spAutoFit/>
          </a:bodyPr>
          <a:lstStyle/>
          <a:p>
            <a:r>
              <a:rPr lang="en-GB" sz="2400" dirty="0" smtClean="0">
                <a:solidFill>
                  <a:srgbClr val="542A00"/>
                </a:solidFill>
              </a:rPr>
              <a:t>Initial consultation failed to raise any interest amongst the community for a wider use of the church building. </a:t>
            </a:r>
          </a:p>
          <a:p>
            <a:endParaRPr lang="en-GB" sz="2400" dirty="0">
              <a:solidFill>
                <a:srgbClr val="542A00"/>
              </a:solidFill>
            </a:endParaRPr>
          </a:p>
          <a:p>
            <a:r>
              <a:rPr lang="en-GB" sz="2400" dirty="0" smtClean="0">
                <a:solidFill>
                  <a:srgbClr val="542A00"/>
                </a:solidFill>
              </a:rPr>
              <a:t>However, individuals building relationships with others at the school, on the Village Hall Committee and at the Parish Council is leading to the development of a joint stakeholder project team.</a:t>
            </a:r>
          </a:p>
          <a:p>
            <a:endParaRPr lang="en-GB" sz="2400" dirty="0">
              <a:solidFill>
                <a:srgbClr val="542A00"/>
              </a:solidFill>
            </a:endParaRPr>
          </a:p>
          <a:p>
            <a:r>
              <a:rPr lang="en-GB" sz="2400" dirty="0" smtClean="0">
                <a:solidFill>
                  <a:srgbClr val="542A00"/>
                </a:solidFill>
              </a:rPr>
              <a:t>The Monkleigh project team will then plan a detailed feasibility study to explore the needs of the wider community and the fabric of all the village facilities to develop a longer term plan for the village.</a:t>
            </a:r>
            <a:endParaRPr lang="en-GB" sz="2400" dirty="0">
              <a:solidFill>
                <a:srgbClr val="542A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334" y="798022"/>
            <a:ext cx="3715896" cy="5365476"/>
          </a:xfrm>
          <a:prstGeom prst="rect">
            <a:avLst/>
          </a:prstGeom>
        </p:spPr>
      </p:pic>
    </p:spTree>
    <p:extLst>
      <p:ext uri="{BB962C8B-B14F-4D97-AF65-F5344CB8AC3E}">
        <p14:creationId xmlns:p14="http://schemas.microsoft.com/office/powerpoint/2010/main" val="3980040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4825" y="168743"/>
            <a:ext cx="9531720" cy="523220"/>
          </a:xfrm>
          <a:prstGeom prst="rect">
            <a:avLst/>
          </a:prstGeom>
          <a:noFill/>
        </p:spPr>
        <p:txBody>
          <a:bodyPr wrap="square" rtlCol="0">
            <a:spAutoFit/>
          </a:bodyPr>
          <a:lstStyle/>
          <a:p>
            <a:r>
              <a:rPr lang="en-GB" sz="2800" b="1" dirty="0" smtClean="0">
                <a:solidFill>
                  <a:schemeClr val="accent4">
                    <a:lumMod val="50000"/>
                  </a:schemeClr>
                </a:solidFill>
                <a:latin typeface="Gill Sans MT" panose="020B0502020104020203" pitchFamily="34" charset="0"/>
              </a:rPr>
              <a:t>Festival Churches: St James, Arlington</a:t>
            </a:r>
            <a:endParaRPr lang="en-GB" sz="2400" b="1" dirty="0" smtClean="0">
              <a:solidFill>
                <a:schemeClr val="accent4">
                  <a:lumMod val="50000"/>
                </a:schemeClr>
              </a:solidFill>
              <a:latin typeface="Gill Sans MT" panose="020B0502020104020203"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673" y="1338348"/>
            <a:ext cx="5630487" cy="4222865"/>
          </a:xfrm>
          <a:prstGeom prst="rect">
            <a:avLst/>
          </a:prstGeom>
        </p:spPr>
      </p:pic>
      <p:sp>
        <p:nvSpPr>
          <p:cNvPr id="6" name="TextBox 5"/>
          <p:cNvSpPr txBox="1"/>
          <p:nvPr/>
        </p:nvSpPr>
        <p:spPr>
          <a:xfrm>
            <a:off x="847898" y="959201"/>
            <a:ext cx="4405746" cy="3108543"/>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rgbClr val="542A00"/>
                </a:solidFill>
              </a:rPr>
              <a:t>Chapel of Ease in East Down with Arlington Parish</a:t>
            </a:r>
          </a:p>
          <a:p>
            <a:pPr marL="342900" indent="-342900">
              <a:buFont typeface="Arial" panose="020B0604020202020204" pitchFamily="34" charset="0"/>
              <a:buChar char="•"/>
            </a:pPr>
            <a:endParaRPr lang="en-GB" sz="1400" dirty="0">
              <a:solidFill>
                <a:srgbClr val="542A00"/>
              </a:solidFill>
            </a:endParaRPr>
          </a:p>
          <a:p>
            <a:pPr marL="342900" indent="-342900">
              <a:buFont typeface="Arial" panose="020B0604020202020204" pitchFamily="34" charset="0"/>
              <a:buChar char="•"/>
            </a:pPr>
            <a:r>
              <a:rPr lang="en-GB" sz="2400" dirty="0" smtClean="0">
                <a:solidFill>
                  <a:srgbClr val="542A00"/>
                </a:solidFill>
              </a:rPr>
              <a:t>Set in the grounds of National Trust property Arlington Grange</a:t>
            </a:r>
          </a:p>
          <a:p>
            <a:pPr marL="342900" indent="-342900">
              <a:buFont typeface="Arial" panose="020B0604020202020204" pitchFamily="34" charset="0"/>
              <a:buChar char="•"/>
            </a:pPr>
            <a:endParaRPr lang="en-GB" sz="1400" dirty="0">
              <a:solidFill>
                <a:srgbClr val="542A00"/>
              </a:solidFill>
            </a:endParaRPr>
          </a:p>
          <a:p>
            <a:pPr marL="342900" indent="-342900">
              <a:buFont typeface="Arial" panose="020B0604020202020204" pitchFamily="34" charset="0"/>
              <a:buChar char="•"/>
            </a:pPr>
            <a:r>
              <a:rPr lang="en-GB" sz="2400" dirty="0" smtClean="0">
                <a:solidFill>
                  <a:srgbClr val="542A00"/>
                </a:solidFill>
              </a:rPr>
              <a:t>High footfall throughout the tourist season</a:t>
            </a:r>
            <a:endParaRPr lang="en-GB" sz="2400" dirty="0">
              <a:solidFill>
                <a:srgbClr val="542A00"/>
              </a:solidFill>
            </a:endParaRPr>
          </a:p>
        </p:txBody>
      </p:sp>
      <p:sp>
        <p:nvSpPr>
          <p:cNvPr id="7" name="TextBox 6"/>
          <p:cNvSpPr txBox="1"/>
          <p:nvPr/>
        </p:nvSpPr>
        <p:spPr>
          <a:xfrm>
            <a:off x="1022465" y="4267250"/>
            <a:ext cx="4231179" cy="1569660"/>
          </a:xfrm>
          <a:prstGeom prst="rect">
            <a:avLst/>
          </a:prstGeom>
          <a:noFill/>
        </p:spPr>
        <p:txBody>
          <a:bodyPr wrap="square" rtlCol="0">
            <a:spAutoFit/>
          </a:bodyPr>
          <a:lstStyle/>
          <a:p>
            <a:r>
              <a:rPr lang="en-GB" sz="2400" dirty="0" smtClean="0">
                <a:solidFill>
                  <a:srgbClr val="663300"/>
                </a:solidFill>
              </a:rPr>
              <a:t>Working with </a:t>
            </a:r>
            <a:r>
              <a:rPr lang="en-GB" sz="2400" dirty="0">
                <a:solidFill>
                  <a:srgbClr val="663300"/>
                </a:solidFill>
              </a:rPr>
              <a:t>Diocesan Worship, Prayer and Spirituality </a:t>
            </a:r>
            <a:r>
              <a:rPr lang="en-GB" sz="2400" dirty="0" smtClean="0">
                <a:solidFill>
                  <a:srgbClr val="663300"/>
                </a:solidFill>
              </a:rPr>
              <a:t>Group to develop and pilot Worship resources over this summer</a:t>
            </a:r>
            <a:endParaRPr lang="en-GB" sz="2400" dirty="0">
              <a:solidFill>
                <a:srgbClr val="663300"/>
              </a:solidFill>
            </a:endParaRPr>
          </a:p>
        </p:txBody>
      </p:sp>
      <p:sp>
        <p:nvSpPr>
          <p:cNvPr id="8" name="TextBox 7"/>
          <p:cNvSpPr txBox="1"/>
          <p:nvPr/>
        </p:nvSpPr>
        <p:spPr>
          <a:xfrm>
            <a:off x="1030775" y="6018415"/>
            <a:ext cx="9567949" cy="461665"/>
          </a:xfrm>
          <a:prstGeom prst="rect">
            <a:avLst/>
          </a:prstGeom>
          <a:noFill/>
        </p:spPr>
        <p:txBody>
          <a:bodyPr wrap="square" rtlCol="0">
            <a:spAutoFit/>
          </a:bodyPr>
          <a:lstStyle/>
          <a:p>
            <a:r>
              <a:rPr lang="en-GB" sz="2400" dirty="0" smtClean="0">
                <a:solidFill>
                  <a:srgbClr val="603000"/>
                </a:solidFill>
              </a:rPr>
              <a:t>Piloting digital donation unit for impact of giving figures</a:t>
            </a:r>
            <a:endParaRPr lang="en-GB" sz="2400" dirty="0">
              <a:solidFill>
                <a:srgbClr val="603000"/>
              </a:solidFill>
            </a:endParaRPr>
          </a:p>
        </p:txBody>
      </p:sp>
    </p:spTree>
    <p:extLst>
      <p:ext uri="{BB962C8B-B14F-4D97-AF65-F5344CB8AC3E}">
        <p14:creationId xmlns:p14="http://schemas.microsoft.com/office/powerpoint/2010/main" val="2907534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74825" y="160430"/>
            <a:ext cx="9531720" cy="523220"/>
          </a:xfrm>
          <a:prstGeom prst="rect">
            <a:avLst/>
          </a:prstGeom>
          <a:noFill/>
        </p:spPr>
        <p:txBody>
          <a:bodyPr wrap="square" rtlCol="0">
            <a:spAutoFit/>
          </a:bodyPr>
          <a:lstStyle/>
          <a:p>
            <a:r>
              <a:rPr lang="en-GB" sz="2800" b="1" dirty="0" smtClean="0">
                <a:solidFill>
                  <a:schemeClr val="accent4">
                    <a:lumMod val="50000"/>
                  </a:schemeClr>
                </a:solidFill>
                <a:latin typeface="Gill Sans MT" panose="020B0502020104020203" pitchFamily="34" charset="0"/>
              </a:rPr>
              <a:t>Pilgrimage: Devon Pilgrim</a:t>
            </a:r>
            <a:endParaRPr lang="en-GB" sz="2400" b="1" dirty="0" smtClean="0">
              <a:solidFill>
                <a:schemeClr val="accent4">
                  <a:lumMod val="50000"/>
                </a:schemeClr>
              </a:solidFill>
              <a:latin typeface="Gill Sans MT" panose="020B0502020104020203"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302" y="891482"/>
            <a:ext cx="4762500" cy="3571875"/>
          </a:xfrm>
          <a:prstGeom prst="rect">
            <a:avLst/>
          </a:prstGeom>
        </p:spPr>
      </p:pic>
      <p:sp>
        <p:nvSpPr>
          <p:cNvPr id="3" name="TextBox 2"/>
          <p:cNvSpPr txBox="1"/>
          <p:nvPr/>
        </p:nvSpPr>
        <p:spPr>
          <a:xfrm>
            <a:off x="6209087" y="683650"/>
            <a:ext cx="5677592" cy="4339650"/>
          </a:xfrm>
          <a:prstGeom prst="rect">
            <a:avLst/>
          </a:prstGeom>
          <a:noFill/>
        </p:spPr>
        <p:txBody>
          <a:bodyPr wrap="square" rtlCol="0">
            <a:spAutoFit/>
          </a:bodyPr>
          <a:lstStyle/>
          <a:p>
            <a:r>
              <a:rPr lang="en-GB" sz="2400" dirty="0" smtClean="0"/>
              <a:t>Two new routes:</a:t>
            </a:r>
          </a:p>
          <a:p>
            <a:r>
              <a:rPr lang="en-GB" sz="2400" b="1" dirty="0" smtClean="0"/>
              <a:t>The Archangel’s Way </a:t>
            </a:r>
            <a:r>
              <a:rPr lang="en-GB" sz="2400" dirty="0" smtClean="0"/>
              <a:t>– </a:t>
            </a:r>
            <a:r>
              <a:rPr lang="en-GB" sz="2400" dirty="0" err="1" smtClean="0"/>
              <a:t>Brentor</a:t>
            </a:r>
            <a:r>
              <a:rPr lang="en-GB" sz="2400" dirty="0" smtClean="0"/>
              <a:t> to Chagford</a:t>
            </a:r>
          </a:p>
          <a:p>
            <a:pPr marL="342900" indent="-342900">
              <a:buFont typeface="Arial" panose="020B0604020202020204" pitchFamily="34" charset="0"/>
              <a:buChar char="•"/>
            </a:pPr>
            <a:r>
              <a:rPr lang="en-GB" sz="2000" dirty="0" smtClean="0"/>
              <a:t>10 churches </a:t>
            </a:r>
            <a:r>
              <a:rPr lang="en-GB" sz="2000" dirty="0" err="1" smtClean="0"/>
              <a:t>inc.</a:t>
            </a:r>
            <a:r>
              <a:rPr lang="en-GB" sz="2000" dirty="0" smtClean="0"/>
              <a:t> 1 Methodist Chapel</a:t>
            </a:r>
          </a:p>
          <a:p>
            <a:pPr marL="342900" indent="-342900">
              <a:buFont typeface="Arial" panose="020B0604020202020204" pitchFamily="34" charset="0"/>
              <a:buChar char="•"/>
            </a:pPr>
            <a:r>
              <a:rPr lang="en-GB" sz="2000" dirty="0" smtClean="0"/>
              <a:t>Focus on hospitality and Welcome</a:t>
            </a:r>
          </a:p>
          <a:p>
            <a:pPr marL="342900" indent="-342900">
              <a:buFont typeface="Arial" panose="020B0604020202020204" pitchFamily="34" charset="0"/>
              <a:buChar char="•"/>
            </a:pPr>
            <a:r>
              <a:rPr lang="en-GB" sz="2000" dirty="0" smtClean="0"/>
              <a:t>Opportunities for encounter</a:t>
            </a:r>
          </a:p>
          <a:p>
            <a:pPr marL="342900" indent="-342900">
              <a:buFont typeface="Arial" panose="020B0604020202020204" pitchFamily="34" charset="0"/>
              <a:buChar char="•"/>
            </a:pPr>
            <a:r>
              <a:rPr lang="en-GB" sz="2000" dirty="0" smtClean="0"/>
              <a:t>Partnerships with local businesses and artists</a:t>
            </a:r>
          </a:p>
          <a:p>
            <a:pPr marL="342900" indent="-342900">
              <a:buFont typeface="Arial" panose="020B0604020202020204" pitchFamily="34" charset="0"/>
              <a:buChar char="•"/>
            </a:pPr>
            <a:r>
              <a:rPr lang="en-GB" sz="2000" dirty="0" smtClean="0"/>
              <a:t>Launch at Dartmoor Walking Festival</a:t>
            </a:r>
          </a:p>
          <a:p>
            <a:endParaRPr lang="en-GB" sz="2400" dirty="0" smtClean="0"/>
          </a:p>
          <a:p>
            <a:r>
              <a:rPr lang="en-GB" sz="2400" b="1" dirty="0" smtClean="0"/>
              <a:t>One ending at the Cathedral</a:t>
            </a:r>
          </a:p>
          <a:p>
            <a:pPr marL="342900" indent="-342900">
              <a:buFont typeface="Arial" panose="020B0604020202020204" pitchFamily="34" charset="0"/>
              <a:buChar char="•"/>
            </a:pPr>
            <a:r>
              <a:rPr lang="en-GB" sz="2000" dirty="0" smtClean="0"/>
              <a:t>Route unconfirmed  - St Peter’s</a:t>
            </a:r>
          </a:p>
          <a:p>
            <a:pPr marL="342900" indent="-342900">
              <a:buFont typeface="Arial" panose="020B0604020202020204" pitchFamily="34" charset="0"/>
              <a:buChar char="•"/>
            </a:pPr>
            <a:r>
              <a:rPr lang="en-GB" sz="2000" dirty="0" smtClean="0"/>
              <a:t>Cycle route</a:t>
            </a:r>
          </a:p>
          <a:p>
            <a:pPr marL="342900" indent="-342900">
              <a:buFont typeface="Arial" panose="020B0604020202020204" pitchFamily="34" charset="0"/>
              <a:buChar char="•"/>
            </a:pPr>
            <a:r>
              <a:rPr lang="en-GB" sz="2000" dirty="0" smtClean="0"/>
              <a:t>Potential launch on Ride and Stride Day</a:t>
            </a:r>
          </a:p>
          <a:p>
            <a:pPr marL="342900" indent="-342900">
              <a:buFont typeface="Arial" panose="020B0604020202020204" pitchFamily="34" charset="0"/>
              <a:buChar char="•"/>
            </a:pPr>
            <a:r>
              <a:rPr lang="en-GB" sz="2000" dirty="0" smtClean="0"/>
              <a:t>Partnership with Cathedral</a:t>
            </a:r>
            <a:endParaRPr lang="en-GB" sz="2000" dirty="0"/>
          </a:p>
        </p:txBody>
      </p:sp>
      <p:sp>
        <p:nvSpPr>
          <p:cNvPr id="5" name="TextBox 4"/>
          <p:cNvSpPr txBox="1"/>
          <p:nvPr/>
        </p:nvSpPr>
        <p:spPr>
          <a:xfrm>
            <a:off x="1071302" y="5403273"/>
            <a:ext cx="10275571" cy="1200329"/>
          </a:xfrm>
          <a:prstGeom prst="rect">
            <a:avLst/>
          </a:prstGeom>
          <a:noFill/>
        </p:spPr>
        <p:txBody>
          <a:bodyPr wrap="square" rtlCol="0">
            <a:spAutoFit/>
          </a:bodyPr>
          <a:lstStyle/>
          <a:p>
            <a:r>
              <a:rPr lang="en-GB" sz="2400" b="1" dirty="0" smtClean="0"/>
              <a:t>Devon Pilgrim website </a:t>
            </a:r>
            <a:r>
              <a:rPr lang="en-GB" sz="2400" dirty="0" smtClean="0"/>
              <a:t>– Information about routes, accommodation, churches (A Church </a:t>
            </a:r>
            <a:r>
              <a:rPr lang="en-GB" sz="2400" dirty="0"/>
              <a:t>N</a:t>
            </a:r>
            <a:r>
              <a:rPr lang="en-GB" sz="2400" dirty="0" smtClean="0"/>
              <a:t>ear You), local services, news and events e.g. guided </a:t>
            </a:r>
            <a:r>
              <a:rPr lang="en-GB" sz="2400" dirty="0"/>
              <a:t>p</a:t>
            </a:r>
            <a:r>
              <a:rPr lang="en-GB" sz="2400" dirty="0" smtClean="0"/>
              <a:t>ilgrimage days, </a:t>
            </a:r>
            <a:r>
              <a:rPr lang="en-GB" sz="2400" dirty="0"/>
              <a:t>c</a:t>
            </a:r>
            <a:r>
              <a:rPr lang="en-GB" sz="2400" dirty="0" smtClean="0"/>
              <a:t>ontemplative worship</a:t>
            </a:r>
            <a:endParaRPr lang="en-GB" sz="2400" dirty="0"/>
          </a:p>
        </p:txBody>
      </p:sp>
    </p:spTree>
    <p:extLst>
      <p:ext uri="{BB962C8B-B14F-4D97-AF65-F5344CB8AC3E}">
        <p14:creationId xmlns:p14="http://schemas.microsoft.com/office/powerpoint/2010/main" val="12477840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503</Words>
  <Application>Microsoft Office PowerPoint</Application>
  <PresentationFormat>Widescreen</PresentationFormat>
  <Paragraphs>63</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Gill Sans MT</vt:lpstr>
      <vt:lpstr>Office Theme</vt:lpstr>
      <vt:lpstr>Growing the Rural Church            Devon Churches Rural Forum Presentation                    Sarah Cracknell February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the Rural Church            Devon Churches Rural Forum Presentation                    Sarah Cracknell February 2019</dc:title>
  <dc:creator>Sarah Cracknell</dc:creator>
  <cp:lastModifiedBy>Sarah Cracknell</cp:lastModifiedBy>
  <cp:revision>14</cp:revision>
  <dcterms:created xsi:type="dcterms:W3CDTF">2019-02-12T08:53:52Z</dcterms:created>
  <dcterms:modified xsi:type="dcterms:W3CDTF">2019-02-13T14:02:55Z</dcterms:modified>
</cp:coreProperties>
</file>