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6" r:id="rId3"/>
    <p:sldId id="899" r:id="rId4"/>
    <p:sldId id="302" r:id="rId5"/>
    <p:sldId id="306" r:id="rId6"/>
    <p:sldId id="900" r:id="rId7"/>
    <p:sldId id="806" r:id="rId8"/>
    <p:sldId id="393" r:id="rId9"/>
    <p:sldId id="394" r:id="rId10"/>
    <p:sldId id="408" r:id="rId11"/>
    <p:sldId id="407" r:id="rId12"/>
    <p:sldId id="901" r:id="rId13"/>
    <p:sldId id="401" r:id="rId14"/>
    <p:sldId id="385" r:id="rId15"/>
    <p:sldId id="902" r:id="rId16"/>
    <p:sldId id="90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p:scale>
          <a:sx n="80" d="100"/>
          <a:sy n="80" d="100"/>
        </p:scale>
        <p:origin x="-84"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28009-AF09-4112-8DFD-19057740414A}" type="datetimeFigureOut">
              <a:rPr lang="en-GB" smtClean="0"/>
              <a:t>23/10/2018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523B2-99D8-4EBF-A13A-EDE670B81642}" type="slidenum">
              <a:rPr lang="en-GB" smtClean="0"/>
              <a:t>‹#›</a:t>
            </a:fld>
            <a:endParaRPr lang="en-GB"/>
          </a:p>
        </p:txBody>
      </p:sp>
    </p:spTree>
    <p:extLst>
      <p:ext uri="{BB962C8B-B14F-4D97-AF65-F5344CB8AC3E}">
        <p14:creationId xmlns:p14="http://schemas.microsoft.com/office/powerpoint/2010/main" val="3588937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ncbi.nlm.nih.gov/pmc/articles/PMC3241518/"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mentalhealthresearchuk.org.uk/home/the-economic-and-social-burden" TargetMode="External"/><Relationship Id="rId4" Type="http://schemas.openxmlformats.org/officeDocument/2006/relationships/hyperlink" Target="http://www.rcpsych.ac.uk/mediacentre/pressreleases2016/underfundedcamhsresearch.asp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3233DC-1BCD-445D-AC73-B0060CD6B5EF}" type="slidenum">
              <a:rPr lang="en-GB" smtClean="0"/>
              <a:pPr/>
              <a:t>1</a:t>
            </a:fld>
            <a:endParaRPr lang="en-GB" dirty="0"/>
          </a:p>
        </p:txBody>
      </p:sp>
    </p:spTree>
    <p:extLst>
      <p:ext uri="{BB962C8B-B14F-4D97-AF65-F5344CB8AC3E}">
        <p14:creationId xmlns:p14="http://schemas.microsoft.com/office/powerpoint/2010/main" val="62429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xmlns="" id="{85AB3EE2-7EDB-46A7-B42E-AC011951142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xmlns="" id="{DC7AF3E1-2209-4A70-8EF0-7F991CF7B3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This slide shows  the risk factors at a child, family, school and community level that will increase the likelihood of a CYP experiencing challenges to their EHWB. Some of these may or may not come as a surprise to some of you. On your table you have a hard copy of what this means for our CYPS living in Devon. </a:t>
            </a:r>
          </a:p>
          <a:p>
            <a:endParaRPr lang="en-GB" altLang="en-US"/>
          </a:p>
          <a:p>
            <a:r>
              <a:rPr lang="en-GB" altLang="en-US"/>
              <a:t>This should reflect what you are experiencing on the ground so to speak.  Sign-post to thoughts cloud.  Does the data match on the on-the ground experience?</a:t>
            </a:r>
          </a:p>
          <a:p>
            <a:endParaRPr lang="en-GB" altLang="en-US"/>
          </a:p>
          <a:p>
            <a:r>
              <a:rPr lang="en-GB" altLang="en-US"/>
              <a:t>By Devon I am referring to the county or the STP footprint. </a:t>
            </a:r>
          </a:p>
          <a:p>
            <a:endParaRPr lang="en-GB" altLang="en-US"/>
          </a:p>
          <a:p>
            <a:r>
              <a:rPr lang="en-GB" altLang="en-US"/>
              <a:t>For your information, the STP is the Sustainability and Transformation Partnership through which Health and social care across this larger geographical area are working together and with other key stakeholders (such as education) to  enable delivery of quality, sustainable services.  It is really strong that in Devon we have one our strategic priorities being ‘Children and Young People’.  Under this are several programmes of work including one that focuses on CYP EHWB. </a:t>
            </a:r>
          </a:p>
          <a:p>
            <a:endParaRPr lang="en-GB" altLang="en-US"/>
          </a:p>
        </p:txBody>
      </p:sp>
      <p:sp>
        <p:nvSpPr>
          <p:cNvPr id="16388" name="Slide Number Placeholder 3">
            <a:extLst>
              <a:ext uri="{FF2B5EF4-FFF2-40B4-BE49-F238E27FC236}">
                <a16:creationId xmlns:a16="http://schemas.microsoft.com/office/drawing/2014/main" xmlns="" id="{F39AE2AE-9959-499C-AA5F-D494C676C3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72AFACD7-F646-46E5-A7E0-9F42723FC368}"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3528716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3233DC-1BCD-445D-AC73-B0060CD6B5EF}" type="slidenum">
              <a:rPr lang="en-GB" smtClean="0"/>
              <a:pPr/>
              <a:t>4</a:t>
            </a:fld>
            <a:endParaRPr lang="en-GB" dirty="0"/>
          </a:p>
        </p:txBody>
      </p:sp>
    </p:spTree>
    <p:extLst>
      <p:ext uri="{BB962C8B-B14F-4D97-AF65-F5344CB8AC3E}">
        <p14:creationId xmlns:p14="http://schemas.microsoft.com/office/powerpoint/2010/main" val="3576719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3233DC-1BCD-445D-AC73-B0060CD6B5EF}" type="slidenum">
              <a:rPr lang="en-GB" smtClean="0"/>
              <a:pPr/>
              <a:t>5</a:t>
            </a:fld>
            <a:endParaRPr lang="en-GB" dirty="0"/>
          </a:p>
        </p:txBody>
      </p:sp>
    </p:spTree>
    <p:extLst>
      <p:ext uri="{BB962C8B-B14F-4D97-AF65-F5344CB8AC3E}">
        <p14:creationId xmlns:p14="http://schemas.microsoft.com/office/powerpoint/2010/main" val="4251942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xmlns="" id="{F9F212EF-E2B3-407B-A4CB-5A405DCE3E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xmlns="" id="{ED574C5C-2AB3-4658-92D8-A05946CE59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Implications for the classroom therefore:..</a:t>
            </a:r>
          </a:p>
          <a:p>
            <a:endParaRPr lang="en-US" altLang="en-US"/>
          </a:p>
          <a:p>
            <a:r>
              <a:rPr lang="en-US" altLang="en-US"/>
              <a:t>Why children’s emotional health and wellbeing is important:</a:t>
            </a:r>
          </a:p>
          <a:p>
            <a:endParaRPr lang="en-US" altLang="en-US"/>
          </a:p>
          <a:p>
            <a:r>
              <a:rPr lang="en-US" altLang="en-US"/>
              <a:t>Children’s emotional health and wellbeing influences their cognitive development and learning, as well as their physical, social and mental wellbeing in adulthood 2</a:t>
            </a:r>
          </a:p>
          <a:p>
            <a:endParaRPr lang="en-US" altLang="en-US"/>
          </a:p>
          <a:p>
            <a:r>
              <a:rPr lang="en-US" altLang="en-US"/>
              <a:t>Over half of all mental health problems (excluding dementia) start by the age of 14 and 75% by the age 18</a:t>
            </a:r>
          </a:p>
          <a:p>
            <a:r>
              <a:rPr lang="en-US" altLang="en-US"/>
              <a:t>1 in 10 have a mental health conditions, 1 in 4 experience distress</a:t>
            </a:r>
          </a:p>
          <a:p>
            <a:r>
              <a:rPr lang="en-US" altLang="en-US"/>
              <a:t>Mental health problems in children can result in lower educational attainment and this is strongly associated with risky health behaviours such as smoking, drug &amp; alcohol abuse and risky sexual behaviour</a:t>
            </a:r>
          </a:p>
          <a:p>
            <a:r>
              <a:rPr lang="en-US" altLang="en-US"/>
              <a:t>So we know that promoting good mental health at the earliest stages and working collaboratively to prevent mental ill health and offer early intervention is really important</a:t>
            </a:r>
          </a:p>
          <a:p>
            <a:r>
              <a:rPr lang="en-US" altLang="en-US"/>
              <a:t>Supporting good mental health is everyone’s business and school settings can have an enormous potential to support and impact on children and young people’s well-being</a:t>
            </a:r>
          </a:p>
          <a:p>
            <a:endParaRPr lang="en-US" altLang="en-US"/>
          </a:p>
          <a:p>
            <a:r>
              <a:rPr lang="en-US" altLang="en-US"/>
              <a:t>1 Chief Medical Officer Annual Report 2012</a:t>
            </a:r>
          </a:p>
          <a:p>
            <a:r>
              <a:rPr lang="en-US" altLang="en-US"/>
              <a:t>2 PHE Promoting children and young people’s emotional health and wellbeing 2015</a:t>
            </a:r>
          </a:p>
          <a:p>
            <a:r>
              <a:rPr lang="en-US" altLang="en-US"/>
              <a:t>Our last slide and in the room we have some key evidence and documents.</a:t>
            </a:r>
          </a:p>
          <a:p>
            <a:endParaRPr lang="en-US" altLang="en-US"/>
          </a:p>
          <a:p>
            <a:endParaRPr lang="en-GB" altLang="en-US"/>
          </a:p>
        </p:txBody>
      </p:sp>
      <p:sp>
        <p:nvSpPr>
          <p:cNvPr id="17412" name="Slide Number Placeholder 3">
            <a:extLst>
              <a:ext uri="{FF2B5EF4-FFF2-40B4-BE49-F238E27FC236}">
                <a16:creationId xmlns:a16="http://schemas.microsoft.com/office/drawing/2014/main" xmlns="" id="{6E4FD55D-889F-4909-A0CF-33AE4BABBE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2C303096-D784-4348-9897-C5D85AE663F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4572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extLst>
      <p:ext uri="{BB962C8B-B14F-4D97-AF65-F5344CB8AC3E}">
        <p14:creationId xmlns:p14="http://schemas.microsoft.com/office/powerpoint/2010/main" val="1551336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GB" sz="1200" kern="1200" dirty="0">
                <a:solidFill>
                  <a:schemeClr val="tx1"/>
                </a:solidFill>
                <a:effectLst/>
                <a:latin typeface="+mn-lt"/>
                <a:ea typeface="+mn-ea"/>
                <a:cs typeface="+mn-cs"/>
              </a:rPr>
              <a:t>For us in the UK….</a:t>
            </a:r>
          </a:p>
          <a:p>
            <a:pPr lvl="0"/>
            <a:r>
              <a:rPr lang="en-GB" sz="1200" kern="1200" dirty="0">
                <a:solidFill>
                  <a:schemeClr val="tx1"/>
                </a:solidFill>
                <a:effectLst/>
                <a:latin typeface="+mn-lt"/>
                <a:ea typeface="+mn-ea"/>
                <a:cs typeface="+mn-cs"/>
              </a:rPr>
              <a:t>1 in 10 children and young people between the ages of five and 16 have a clinically diagnosed mental health disorder </a:t>
            </a:r>
          </a:p>
          <a:p>
            <a:pPr lvl="0"/>
            <a:r>
              <a:rPr lang="en-GB" sz="1200" kern="1200" dirty="0">
                <a:solidFill>
                  <a:schemeClr val="tx1"/>
                </a:solidFill>
                <a:effectLst/>
                <a:latin typeface="+mn-lt"/>
                <a:ea typeface="+mn-ea"/>
                <a:cs typeface="+mn-cs"/>
              </a:rPr>
              <a:t>50% of all adult mental health problems start before the age of 14.</a:t>
            </a:r>
          </a:p>
          <a:p>
            <a:pPr lvl="0"/>
            <a:r>
              <a:rPr lang="en-GB" sz="1200" kern="1200" dirty="0">
                <a:solidFill>
                  <a:schemeClr val="tx1"/>
                </a:solidFill>
                <a:effectLst/>
                <a:latin typeface="+mn-lt"/>
                <a:ea typeface="+mn-ea"/>
                <a:cs typeface="+mn-cs"/>
              </a:rPr>
              <a:t>Children and young people receive less than 5% of mental healthcare funding.</a:t>
            </a:r>
          </a:p>
          <a:p>
            <a:pPr lvl="0"/>
            <a:r>
              <a:rPr lang="en-GB" sz="1200" kern="1200" dirty="0">
                <a:solidFill>
                  <a:schemeClr val="tx1"/>
                </a:solidFill>
                <a:effectLst/>
                <a:latin typeface="+mn-lt"/>
                <a:ea typeface="+mn-ea"/>
                <a:cs typeface="+mn-cs"/>
              </a:rPr>
              <a:t>Fewer than 35% of young people with mental health problems get the support they need. </a:t>
            </a:r>
          </a:p>
          <a:p>
            <a:pPr lvl="0"/>
            <a:r>
              <a:rPr lang="en-GB" sz="1200" kern="1200" dirty="0">
                <a:solidFill>
                  <a:schemeClr val="tx1"/>
                </a:solidFill>
                <a:effectLst/>
                <a:latin typeface="+mn-lt"/>
                <a:ea typeface="+mn-ea"/>
                <a:cs typeface="+mn-cs"/>
              </a:rPr>
              <a:t>Having a mental health problem increases your risk of physical illness and premature death by more than 50% </a:t>
            </a:r>
          </a:p>
          <a:p>
            <a:pPr lvl="0"/>
            <a:r>
              <a:rPr lang="en-GB" sz="1200" kern="1200" dirty="0">
                <a:solidFill>
                  <a:schemeClr val="tx1"/>
                </a:solidFill>
                <a:effectLst/>
                <a:latin typeface="+mn-lt"/>
                <a:ea typeface="+mn-ea"/>
                <a:cs typeface="+mn-cs"/>
              </a:rPr>
              <a:t>World Health Organisation predict that by 2020 depression will be the biggest cause of death and disability in industrialised nations</a:t>
            </a:r>
          </a:p>
          <a:p>
            <a:pPr lvl="0"/>
            <a:r>
              <a:rPr lang="en-GB" sz="1200" kern="1200" dirty="0">
                <a:solidFill>
                  <a:schemeClr val="tx1"/>
                </a:solidFill>
                <a:effectLst/>
                <a:latin typeface="+mn-lt"/>
                <a:ea typeface="+mn-ea"/>
                <a:cs typeface="+mn-cs"/>
              </a:rPr>
              <a:t>It is estimated that it takes 17 years for treatment options to be translated from research to practice. </a:t>
            </a:r>
          </a:p>
          <a:p>
            <a:pPr lvl="0"/>
            <a:r>
              <a:rPr lang="en-GB" sz="1200" kern="1200" dirty="0">
                <a:solidFill>
                  <a:schemeClr val="tx1"/>
                </a:solidFill>
                <a:effectLst/>
                <a:latin typeface="+mn-lt"/>
                <a:ea typeface="+mn-ea"/>
                <a:cs typeface="+mn-cs"/>
              </a:rPr>
              <a:t>The wider economic costs of mental illness in England are estimated at £105 billion each year.</a:t>
            </a:r>
          </a:p>
          <a:p>
            <a:endParaRPr lang="en-US" dirty="0"/>
          </a:p>
          <a:p>
            <a:r>
              <a:rPr lang="en-US" dirty="0"/>
              <a:t>R</a:t>
            </a:r>
            <a:r>
              <a:rPr lang="en-GB" dirty="0" err="1"/>
              <a:t>eferences</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a:t>
            </a:r>
            <a:r>
              <a:rPr lang="en-GB" dirty="0"/>
              <a:t>act 1- (From left to right horizontally)- </a:t>
            </a:r>
            <a:r>
              <a:rPr lang="de-DE" sz="1200" i="1" kern="1200" dirty="0">
                <a:solidFill>
                  <a:schemeClr val="tx1"/>
                </a:solidFill>
                <a:effectLst/>
                <a:latin typeface="+mn-lt"/>
                <a:ea typeface="+mn-ea"/>
                <a:cs typeface="+mn-cs"/>
              </a:rPr>
              <a:t>Kessler RC, Berglund P, Demler O, Jin R, Merikangas KR, Walters EE. </a:t>
            </a:r>
            <a:r>
              <a:rPr lang="en-GB" sz="1200" b="1" i="1" kern="1200" dirty="0">
                <a:solidFill>
                  <a:schemeClr val="tx1"/>
                </a:solidFill>
                <a:effectLst/>
                <a:latin typeface="+mn-lt"/>
                <a:ea typeface="+mn-ea"/>
                <a:cs typeface="+mn-cs"/>
              </a:rPr>
              <a:t>(2005).</a:t>
            </a:r>
            <a:r>
              <a:rPr lang="en-GB" sz="1200" i="1" kern="1200" dirty="0">
                <a:solidFill>
                  <a:schemeClr val="tx1"/>
                </a:solidFill>
                <a:effectLst/>
                <a:latin typeface="+mn-lt"/>
                <a:ea typeface="+mn-ea"/>
                <a:cs typeface="+mn-cs"/>
              </a:rPr>
              <a:t> Lifetime Prevalence and Age-of-Onset Distributions of DSM-IV Disorders in the National Comorbidity Survey Replication. Archives of General Psychiatry, 62 (6) pp. 593-602.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a:t>
            </a:r>
            <a:r>
              <a:rPr lang="en-GB" sz="1200" i="0" kern="1200" dirty="0">
                <a:solidFill>
                  <a:schemeClr val="tx1"/>
                </a:solidFill>
                <a:effectLst/>
                <a:latin typeface="+mn-lt"/>
                <a:ea typeface="+mn-ea"/>
                <a:cs typeface="+mn-cs"/>
              </a:rPr>
              <a:t>act 2- Ref: </a:t>
            </a:r>
            <a:r>
              <a:rPr lang="en-GB" sz="1200" i="0" kern="1200" dirty="0" err="1">
                <a:solidFill>
                  <a:schemeClr val="tx1"/>
                </a:solidFill>
                <a:effectLst/>
                <a:latin typeface="+mn-lt"/>
                <a:ea typeface="+mn-ea"/>
                <a:cs typeface="+mn-cs"/>
              </a:rPr>
              <a:t>Demyttenaere</a:t>
            </a:r>
            <a:r>
              <a:rPr lang="en-GB" sz="1200" i="0" kern="1200" dirty="0">
                <a:solidFill>
                  <a:schemeClr val="tx1"/>
                </a:solidFill>
                <a:effectLst/>
                <a:latin typeface="+mn-lt"/>
                <a:ea typeface="+mn-ea"/>
                <a:cs typeface="+mn-cs"/>
              </a:rPr>
              <a:t>, K., </a:t>
            </a:r>
            <a:r>
              <a:rPr lang="en-GB" sz="1200" i="0" kern="1200" dirty="0" err="1">
                <a:solidFill>
                  <a:schemeClr val="tx1"/>
                </a:solidFill>
                <a:effectLst/>
                <a:latin typeface="+mn-lt"/>
                <a:ea typeface="+mn-ea"/>
                <a:cs typeface="+mn-cs"/>
              </a:rPr>
              <a:t>Bruffaerts</a:t>
            </a:r>
            <a:r>
              <a:rPr lang="en-GB" sz="1200" i="0" kern="1200" dirty="0">
                <a:solidFill>
                  <a:schemeClr val="tx1"/>
                </a:solidFill>
                <a:effectLst/>
                <a:latin typeface="+mn-lt"/>
                <a:ea typeface="+mn-ea"/>
                <a:cs typeface="+mn-cs"/>
              </a:rPr>
              <a:t>, R., Posada-Villa, J., </a:t>
            </a:r>
            <a:r>
              <a:rPr lang="en-GB" sz="1200" i="0" kern="1200" dirty="0" err="1">
                <a:solidFill>
                  <a:schemeClr val="tx1"/>
                </a:solidFill>
                <a:effectLst/>
                <a:latin typeface="+mn-lt"/>
                <a:ea typeface="+mn-ea"/>
                <a:cs typeface="+mn-cs"/>
              </a:rPr>
              <a:t>Gasquet</a:t>
            </a:r>
            <a:r>
              <a:rPr lang="en-GB" sz="1200" i="0" kern="1200" dirty="0">
                <a:solidFill>
                  <a:schemeClr val="tx1"/>
                </a:solidFill>
                <a:effectLst/>
                <a:latin typeface="+mn-lt"/>
                <a:ea typeface="+mn-ea"/>
                <a:cs typeface="+mn-cs"/>
              </a:rPr>
              <a:t>, I., </a:t>
            </a:r>
            <a:r>
              <a:rPr lang="en-GB" sz="1200" i="0" kern="1200" dirty="0" err="1">
                <a:solidFill>
                  <a:schemeClr val="tx1"/>
                </a:solidFill>
                <a:effectLst/>
                <a:latin typeface="+mn-lt"/>
                <a:ea typeface="+mn-ea"/>
                <a:cs typeface="+mn-cs"/>
              </a:rPr>
              <a:t>Kovess</a:t>
            </a:r>
            <a:r>
              <a:rPr lang="en-GB" sz="1200" i="0" kern="1200" dirty="0">
                <a:solidFill>
                  <a:schemeClr val="tx1"/>
                </a:solidFill>
                <a:effectLst/>
                <a:latin typeface="+mn-lt"/>
                <a:ea typeface="+mn-ea"/>
                <a:cs typeface="+mn-cs"/>
              </a:rPr>
              <a:t>, V., </a:t>
            </a:r>
            <a:r>
              <a:rPr lang="en-GB" sz="1200" i="0" kern="1200" dirty="0" err="1">
                <a:solidFill>
                  <a:schemeClr val="tx1"/>
                </a:solidFill>
                <a:effectLst/>
                <a:latin typeface="+mn-lt"/>
                <a:ea typeface="+mn-ea"/>
                <a:cs typeface="+mn-cs"/>
              </a:rPr>
              <a:t>Lepine</a:t>
            </a:r>
            <a:r>
              <a:rPr lang="en-GB" sz="1200" i="0" kern="1200" dirty="0">
                <a:solidFill>
                  <a:schemeClr val="tx1"/>
                </a:solidFill>
                <a:effectLst/>
                <a:latin typeface="+mn-lt"/>
                <a:ea typeface="+mn-ea"/>
                <a:cs typeface="+mn-cs"/>
              </a:rPr>
              <a:t>, J.P., … &amp; </a:t>
            </a:r>
            <a:r>
              <a:rPr lang="en-GB" sz="1200" i="0" kern="1200" dirty="0" err="1">
                <a:solidFill>
                  <a:schemeClr val="tx1"/>
                </a:solidFill>
                <a:effectLst/>
                <a:latin typeface="+mn-lt"/>
                <a:ea typeface="+mn-ea"/>
                <a:cs typeface="+mn-cs"/>
              </a:rPr>
              <a:t>Chatterji</a:t>
            </a:r>
            <a:r>
              <a:rPr lang="en-GB" sz="1200" i="0" kern="1200" dirty="0">
                <a:solidFill>
                  <a:schemeClr val="tx1"/>
                </a:solidFill>
                <a:effectLst/>
                <a:latin typeface="+mn-lt"/>
                <a:ea typeface="+mn-ea"/>
                <a:cs typeface="+mn-cs"/>
              </a:rPr>
              <a:t>, S. </a:t>
            </a:r>
            <a:r>
              <a:rPr lang="en-GB" sz="1200" b="1" i="0" kern="1200" dirty="0">
                <a:solidFill>
                  <a:schemeClr val="tx1"/>
                </a:solidFill>
                <a:effectLst/>
                <a:latin typeface="+mn-lt"/>
                <a:ea typeface="+mn-ea"/>
                <a:cs typeface="+mn-cs"/>
              </a:rPr>
              <a:t>(2004).</a:t>
            </a:r>
            <a:r>
              <a:rPr lang="en-GB" sz="1200" i="0" kern="1200" dirty="0">
                <a:solidFill>
                  <a:schemeClr val="tx1"/>
                </a:solidFill>
                <a:effectLst/>
                <a:latin typeface="+mn-lt"/>
                <a:ea typeface="+mn-ea"/>
                <a:cs typeface="+mn-cs"/>
              </a:rPr>
              <a:t> Prevalence, severity, and unmet need for treatment of mental disorders in the World Health Organization World Mental Health Surveys. JAMA, 292(21), 2581–2590.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Fact 3- </a:t>
            </a:r>
            <a:r>
              <a:rPr lang="en-GB" sz="1200" u="sng" kern="1200" dirty="0">
                <a:solidFill>
                  <a:schemeClr val="tx1"/>
                </a:solidFill>
                <a:effectLst/>
                <a:latin typeface="+mn-lt"/>
                <a:ea typeface="+mn-ea"/>
                <a:cs typeface="+mn-cs"/>
                <a:hlinkClick r:id="rId3"/>
              </a:rPr>
              <a:t>https://www.ncbi.nlm.nih.gov/pmc/articles/PMC3241518/</a:t>
            </a:r>
            <a:r>
              <a:rPr lang="en-GB" sz="1200" kern="1200" dirty="0">
                <a:solidFill>
                  <a:schemeClr val="tx1"/>
                </a:solidFill>
                <a:effectLst/>
                <a:latin typeface="+mn-lt"/>
                <a:ea typeface="+mn-ea"/>
                <a:cs typeface="+mn-cs"/>
              </a:rPr>
              <a:t> (2011)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a:t>
            </a:r>
            <a:r>
              <a:rPr lang="en-GB" sz="1200" i="0" kern="1200" dirty="0">
                <a:solidFill>
                  <a:schemeClr val="tx1"/>
                </a:solidFill>
                <a:effectLst/>
                <a:latin typeface="+mn-lt"/>
                <a:ea typeface="+mn-ea"/>
                <a:cs typeface="+mn-cs"/>
              </a:rPr>
              <a:t>act 4- </a:t>
            </a:r>
            <a:r>
              <a:rPr lang="de-DE" sz="1200" i="1" kern="1200" dirty="0">
                <a:solidFill>
                  <a:schemeClr val="tx1"/>
                </a:solidFill>
                <a:effectLst/>
                <a:latin typeface="+mn-lt"/>
                <a:ea typeface="+mn-ea"/>
                <a:cs typeface="+mn-cs"/>
              </a:rPr>
              <a:t>Kessler RC, Berglund P, Demler O, Jin R, Merikangas KR, Walters EE. </a:t>
            </a:r>
            <a:r>
              <a:rPr lang="en-GB" sz="1200" b="1" i="1" kern="1200" dirty="0">
                <a:solidFill>
                  <a:schemeClr val="tx1"/>
                </a:solidFill>
                <a:effectLst/>
                <a:latin typeface="+mn-lt"/>
                <a:ea typeface="+mn-ea"/>
                <a:cs typeface="+mn-cs"/>
              </a:rPr>
              <a:t>(2005).</a:t>
            </a:r>
            <a:r>
              <a:rPr lang="en-GB" sz="1200" i="1" kern="1200" dirty="0">
                <a:solidFill>
                  <a:schemeClr val="tx1"/>
                </a:solidFill>
                <a:effectLst/>
                <a:latin typeface="+mn-lt"/>
                <a:ea typeface="+mn-ea"/>
                <a:cs typeface="+mn-cs"/>
              </a:rPr>
              <a:t> Lifetime Prevalence and Age-of-Onset Distributions of DSM-IV Disorders in the National Comorbidity Survey Replication. Archives of General Psychiatry, 62 (6) pp. 593-602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F</a:t>
            </a:r>
            <a:r>
              <a:rPr lang="en-GB" sz="1200" i="1" kern="1200" dirty="0">
                <a:solidFill>
                  <a:schemeClr val="tx1"/>
                </a:solidFill>
                <a:effectLst/>
                <a:latin typeface="+mn-lt"/>
                <a:ea typeface="+mn-ea"/>
                <a:cs typeface="+mn-cs"/>
              </a:rPr>
              <a:t>act 5- </a:t>
            </a:r>
            <a:r>
              <a:rPr lang="en-GB" sz="1200" u="sng" kern="1200" dirty="0">
                <a:solidFill>
                  <a:schemeClr val="tx1"/>
                </a:solidFill>
                <a:effectLst/>
                <a:latin typeface="+mn-lt"/>
                <a:ea typeface="+mn-ea"/>
                <a:cs typeface="+mn-cs"/>
                <a:hlinkClick r:id="rId4"/>
              </a:rPr>
              <a:t>http://www.rcpsych.ac.uk/mediacentre/pressreleases2016/underfundedcamhsresearch.aspx</a:t>
            </a:r>
            <a:r>
              <a:rPr lang="en-GB" sz="1200" kern="1200" dirty="0">
                <a:solidFill>
                  <a:schemeClr val="tx1"/>
                </a:solidFill>
                <a:effectLst/>
                <a:latin typeface="+mn-lt"/>
                <a:ea typeface="+mn-ea"/>
                <a:cs typeface="+mn-cs"/>
              </a:rPr>
              <a:t> (2016)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F</a:t>
            </a:r>
            <a:r>
              <a:rPr lang="en-GB" sz="1200" i="0" kern="1200" dirty="0">
                <a:solidFill>
                  <a:schemeClr val="tx1"/>
                </a:solidFill>
                <a:effectLst/>
                <a:latin typeface="+mn-lt"/>
                <a:ea typeface="+mn-ea"/>
                <a:cs typeface="+mn-cs"/>
              </a:rPr>
              <a:t>act 6- </a:t>
            </a:r>
            <a:r>
              <a:rPr lang="en-GB" sz="1200" u="sng" kern="1200" dirty="0">
                <a:solidFill>
                  <a:schemeClr val="tx1"/>
                </a:solidFill>
                <a:effectLst/>
                <a:latin typeface="+mn-lt"/>
                <a:ea typeface="+mn-ea"/>
                <a:cs typeface="+mn-cs"/>
                <a:hlinkClick r:id="rId5"/>
              </a:rPr>
              <a:t>http://www.mentalhealthresearchuk.org.uk/home/the-economic-and-social-burden</a:t>
            </a:r>
            <a:r>
              <a:rPr lang="en-GB" sz="1200" kern="1200" dirty="0">
                <a:solidFill>
                  <a:schemeClr val="tx1"/>
                </a:solidFill>
                <a:effectLst/>
                <a:latin typeface="+mn-lt"/>
                <a:ea typeface="+mn-ea"/>
                <a:cs typeface="+mn-cs"/>
              </a:rPr>
              <a:t> (June 2012)</a:t>
            </a:r>
            <a:endParaRPr lang="en-GB" sz="1200" i="0" kern="1200" dirty="0">
              <a:solidFill>
                <a:schemeClr val="tx1"/>
              </a:solidFill>
              <a:effectLst/>
              <a:latin typeface="+mn-lt"/>
              <a:ea typeface="+mn-ea"/>
              <a:cs typeface="+mn-cs"/>
            </a:endParaRPr>
          </a:p>
          <a:p>
            <a:endParaRPr lang="en-US" dirty="0"/>
          </a:p>
          <a:p>
            <a:endParaRPr lang="en-GB" dirty="0"/>
          </a:p>
        </p:txBody>
      </p:sp>
      <p:sp>
        <p:nvSpPr>
          <p:cNvPr id="4" name="Slide Number Placeholder 3"/>
          <p:cNvSpPr>
            <a:spLocks noGrp="1"/>
          </p:cNvSpPr>
          <p:nvPr>
            <p:ph type="sldNum" sz="quarter" idx="10"/>
          </p:nvPr>
        </p:nvSpPr>
        <p:spPr/>
        <p:txBody>
          <a:bodyPr/>
          <a:lstStyle/>
          <a:p>
            <a:fld id="{26F2082C-31B8-AB44-8099-091513F65D26}"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036477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1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5ECEDD-C293-412D-A01C-A0D20528B320}" type="slidenum">
              <a:rPr lang="en-GB" altLang="en-US" smtClean="0"/>
              <a:pPr eaLnBrk="1" hangingPunct="1">
                <a:spcBef>
                  <a:spcPct val="0"/>
                </a:spcBef>
              </a:pPr>
              <a:t>11</a:t>
            </a:fld>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9CE6F6-08FD-4EDB-897C-1920D5A85F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xmlns="" id="{4CF300BF-E24A-433D-84F4-C761DE14C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xmlns="" id="{95334F05-7A14-46BB-97B2-E4C99E037457}"/>
              </a:ext>
            </a:extLst>
          </p:cNvPr>
          <p:cNvSpPr>
            <a:spLocks noGrp="1"/>
          </p:cNvSpPr>
          <p:nvPr>
            <p:ph type="dt" sz="half" idx="10"/>
          </p:nvPr>
        </p:nvSpPr>
        <p:spPr/>
        <p:txBody>
          <a:bodyPr/>
          <a:lstStyle/>
          <a:p>
            <a:fld id="{498664AE-229B-47F4-AFA9-B54174E23931}" type="datetimeFigureOut">
              <a:rPr lang="en-GB" smtClean="0"/>
              <a:t>23/10/2018</a:t>
            </a:fld>
            <a:endParaRPr lang="en-GB"/>
          </a:p>
        </p:txBody>
      </p:sp>
      <p:sp>
        <p:nvSpPr>
          <p:cNvPr id="5" name="Footer Placeholder 4">
            <a:extLst>
              <a:ext uri="{FF2B5EF4-FFF2-40B4-BE49-F238E27FC236}">
                <a16:creationId xmlns:a16="http://schemas.microsoft.com/office/drawing/2014/main" xmlns="" id="{A2981D3E-EBD6-4503-ACAE-378EE7EE94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5823E0F9-29A7-47D5-AD53-597BABCF714B}"/>
              </a:ext>
            </a:extLst>
          </p:cNvPr>
          <p:cNvSpPr>
            <a:spLocks noGrp="1"/>
          </p:cNvSpPr>
          <p:nvPr>
            <p:ph type="sldNum" sz="quarter" idx="12"/>
          </p:nvPr>
        </p:nvSpPr>
        <p:spPr/>
        <p:txBody>
          <a:bodyPr/>
          <a:lstStyle/>
          <a:p>
            <a:fld id="{411F165C-3194-44A9-B48A-B473AD87C06F}" type="slidenum">
              <a:rPr lang="en-GB" smtClean="0"/>
              <a:t>‹#›</a:t>
            </a:fld>
            <a:endParaRPr lang="en-GB"/>
          </a:p>
        </p:txBody>
      </p:sp>
    </p:spTree>
    <p:extLst>
      <p:ext uri="{BB962C8B-B14F-4D97-AF65-F5344CB8AC3E}">
        <p14:creationId xmlns:p14="http://schemas.microsoft.com/office/powerpoint/2010/main" val="3135001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139FC-2809-4DD8-85F6-DC91ED3E11C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A4E5766-0D53-4F04-A28B-91C60BBCA03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0D30C7B-B0A3-438D-A8DD-B10237CB945F}"/>
              </a:ext>
            </a:extLst>
          </p:cNvPr>
          <p:cNvSpPr>
            <a:spLocks noGrp="1"/>
          </p:cNvSpPr>
          <p:nvPr>
            <p:ph type="dt" sz="half" idx="10"/>
          </p:nvPr>
        </p:nvSpPr>
        <p:spPr/>
        <p:txBody>
          <a:bodyPr/>
          <a:lstStyle/>
          <a:p>
            <a:fld id="{498664AE-229B-47F4-AFA9-B54174E23931}" type="datetimeFigureOut">
              <a:rPr lang="en-GB" smtClean="0"/>
              <a:t>23/10/2018</a:t>
            </a:fld>
            <a:endParaRPr lang="en-GB"/>
          </a:p>
        </p:txBody>
      </p:sp>
      <p:sp>
        <p:nvSpPr>
          <p:cNvPr id="5" name="Footer Placeholder 4">
            <a:extLst>
              <a:ext uri="{FF2B5EF4-FFF2-40B4-BE49-F238E27FC236}">
                <a16:creationId xmlns:a16="http://schemas.microsoft.com/office/drawing/2014/main" xmlns="" id="{70CAC256-DCA7-4B1C-81F9-ACE7BCB20A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A647A59-D6D0-4FBF-9215-37D4FBCA4ABC}"/>
              </a:ext>
            </a:extLst>
          </p:cNvPr>
          <p:cNvSpPr>
            <a:spLocks noGrp="1"/>
          </p:cNvSpPr>
          <p:nvPr>
            <p:ph type="sldNum" sz="quarter" idx="12"/>
          </p:nvPr>
        </p:nvSpPr>
        <p:spPr/>
        <p:txBody>
          <a:bodyPr/>
          <a:lstStyle/>
          <a:p>
            <a:fld id="{411F165C-3194-44A9-B48A-B473AD87C06F}" type="slidenum">
              <a:rPr lang="en-GB" smtClean="0"/>
              <a:t>‹#›</a:t>
            </a:fld>
            <a:endParaRPr lang="en-GB"/>
          </a:p>
        </p:txBody>
      </p:sp>
    </p:spTree>
    <p:extLst>
      <p:ext uri="{BB962C8B-B14F-4D97-AF65-F5344CB8AC3E}">
        <p14:creationId xmlns:p14="http://schemas.microsoft.com/office/powerpoint/2010/main" val="2161617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CD7FDD8B-D8B3-4AAF-9A3A-20BD078FE7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xmlns="" id="{DC58F5EF-D8C3-40AE-B496-388C5C6C5A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CBA6FFA2-3715-4BB1-9582-989058BE97A1}"/>
              </a:ext>
            </a:extLst>
          </p:cNvPr>
          <p:cNvSpPr>
            <a:spLocks noGrp="1"/>
          </p:cNvSpPr>
          <p:nvPr>
            <p:ph type="dt" sz="half" idx="10"/>
          </p:nvPr>
        </p:nvSpPr>
        <p:spPr/>
        <p:txBody>
          <a:bodyPr/>
          <a:lstStyle/>
          <a:p>
            <a:fld id="{498664AE-229B-47F4-AFA9-B54174E23931}" type="datetimeFigureOut">
              <a:rPr lang="en-GB" smtClean="0"/>
              <a:t>23/10/2018</a:t>
            </a:fld>
            <a:endParaRPr lang="en-GB"/>
          </a:p>
        </p:txBody>
      </p:sp>
      <p:sp>
        <p:nvSpPr>
          <p:cNvPr id="5" name="Footer Placeholder 4">
            <a:extLst>
              <a:ext uri="{FF2B5EF4-FFF2-40B4-BE49-F238E27FC236}">
                <a16:creationId xmlns:a16="http://schemas.microsoft.com/office/drawing/2014/main" xmlns="" id="{26118F01-98AF-48AF-80DB-7312A79A47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2E79DE0-85C9-4C5E-A26D-4AA86940B4D6}"/>
              </a:ext>
            </a:extLst>
          </p:cNvPr>
          <p:cNvSpPr>
            <a:spLocks noGrp="1"/>
          </p:cNvSpPr>
          <p:nvPr>
            <p:ph type="sldNum" sz="quarter" idx="12"/>
          </p:nvPr>
        </p:nvSpPr>
        <p:spPr/>
        <p:txBody>
          <a:bodyPr/>
          <a:lstStyle/>
          <a:p>
            <a:fld id="{411F165C-3194-44A9-B48A-B473AD87C06F}" type="slidenum">
              <a:rPr lang="en-GB" smtClean="0"/>
              <a:t>‹#›</a:t>
            </a:fld>
            <a:endParaRPr lang="en-GB"/>
          </a:p>
        </p:txBody>
      </p:sp>
    </p:spTree>
    <p:extLst>
      <p:ext uri="{BB962C8B-B14F-4D97-AF65-F5344CB8AC3E}">
        <p14:creationId xmlns:p14="http://schemas.microsoft.com/office/powerpoint/2010/main" val="1728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k slide -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p>
        </p:txBody>
      </p:sp>
      <p:cxnSp>
        <p:nvCxnSpPr>
          <p:cNvPr id="8" name="Straight Connector 7"/>
          <p:cNvCxnSpPr/>
          <p:nvPr userDrawn="1"/>
        </p:nvCxnSpPr>
        <p:spPr>
          <a:xfrm>
            <a:off x="477085" y="491437"/>
            <a:ext cx="5483153" cy="1588"/>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6285349" y="491437"/>
            <a:ext cx="5483153" cy="1588"/>
          </a:xfrm>
          <a:prstGeom prst="line">
            <a:avLst/>
          </a:prstGeom>
          <a:ln w="12700" cap="flat" cmpd="sng" algn="ctr">
            <a:solidFill>
              <a:schemeClr val="bg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0" name="Footer Placeholder 4"/>
          <p:cNvSpPr>
            <a:spLocks noGrp="1"/>
          </p:cNvSpPr>
          <p:nvPr>
            <p:ph type="ftr" sz="quarter" idx="3"/>
          </p:nvPr>
        </p:nvSpPr>
        <p:spPr>
          <a:xfrm>
            <a:off x="6181409" y="202721"/>
            <a:ext cx="4700100" cy="230832"/>
          </a:xfrm>
          <a:prstGeom prst="rect">
            <a:avLst/>
          </a:prstGeom>
        </p:spPr>
        <p:txBody>
          <a:bodyPr vert="horz" lIns="91440" tIns="45720" rIns="91440" bIns="45720" rtlCol="0" anchor="t" anchorCtr="0"/>
          <a:lstStyle>
            <a:lvl1pPr algn="l">
              <a:defRPr sz="800">
                <a:solidFill>
                  <a:schemeClr val="bg2"/>
                </a:solidFill>
                <a:latin typeface="+mn-lt"/>
                <a:cs typeface="Verdana"/>
              </a:defRPr>
            </a:lvl1pPr>
          </a:lstStyle>
          <a:p>
            <a:pPr defTabSz="457200"/>
            <a:r>
              <a:rPr lang="en-GB">
                <a:solidFill>
                  <a:srgbClr val="FFFFFF"/>
                </a:solidFill>
              </a:rPr>
              <a:t>MH and School Link Programme Day 1</a:t>
            </a:r>
            <a:endParaRPr lang="en-US" dirty="0">
              <a:solidFill>
                <a:srgbClr val="FFFFFF"/>
              </a:solidFill>
            </a:endParaRPr>
          </a:p>
        </p:txBody>
      </p:sp>
      <p:sp>
        <p:nvSpPr>
          <p:cNvPr id="11" name="Slide Number Placeholder 5"/>
          <p:cNvSpPr>
            <a:spLocks noGrp="1"/>
          </p:cNvSpPr>
          <p:nvPr>
            <p:ph type="sldNum" sz="quarter" idx="4"/>
          </p:nvPr>
        </p:nvSpPr>
        <p:spPr>
          <a:xfrm>
            <a:off x="11131828" y="202721"/>
            <a:ext cx="705593" cy="230832"/>
          </a:xfrm>
          <a:prstGeom prst="rect">
            <a:avLst/>
          </a:prstGeom>
        </p:spPr>
        <p:txBody>
          <a:bodyPr vert="horz" lIns="91440" tIns="45720" rIns="91440" bIns="45720" rtlCol="0" anchor="t" anchorCtr="0"/>
          <a:lstStyle>
            <a:lvl1pPr algn="r">
              <a:defRPr sz="900" b="1">
                <a:solidFill>
                  <a:schemeClr val="bg2"/>
                </a:solidFill>
                <a:latin typeface="+mn-lt"/>
                <a:cs typeface="Verdana"/>
              </a:defRPr>
            </a:lvl1pPr>
          </a:lstStyle>
          <a:p>
            <a:fld id="{462AC695-DD95-4246-9D7F-71FDA65D9A0C}" type="slidenum">
              <a:rPr lang="en-US" smtClean="0">
                <a:solidFill>
                  <a:srgbClr val="FFFFFF"/>
                </a:solidFill>
              </a:rPr>
              <a:pPr/>
              <a:t>‹#›</a:t>
            </a:fld>
            <a:endParaRPr lang="en-US" dirty="0">
              <a:solidFill>
                <a:srgbClr val="FFFFFF"/>
              </a:solidFill>
            </a:endParaRPr>
          </a:p>
        </p:txBody>
      </p:sp>
      <p:pic>
        <p:nvPicPr>
          <p:cNvPr id="1026" name="Picture 2" descr="T:\Branding\LOGOS AND ASSETS\Master Logos &amp; Assets\Anna Freud Master Logos\White, Greyscale &amp; Black\White\PNG\AF-logo-White.pn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77085" y="6181941"/>
            <a:ext cx="2109887" cy="35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509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Subtitle 2"/>
          <p:cNvSpPr>
            <a:spLocks noGrp="1"/>
          </p:cNvSpPr>
          <p:nvPr>
            <p:ph type="subTitle" idx="1"/>
          </p:nvPr>
        </p:nvSpPr>
        <p:spPr>
          <a:xfrm>
            <a:off x="609601" y="1654845"/>
            <a:ext cx="11050207" cy="556093"/>
          </a:xfrm>
          <a:prstGeom prst="rect">
            <a:avLst/>
          </a:prstGeom>
        </p:spPr>
        <p:txBody>
          <a:bodyPr/>
          <a:lstStyle>
            <a:lvl1pPr marL="0" indent="0" algn="l">
              <a:buNone/>
              <a:defRPr sz="2400" b="1">
                <a:solidFill>
                  <a:srgbClr val="0072BB"/>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p>
        </p:txBody>
      </p:sp>
      <p:sp>
        <p:nvSpPr>
          <p:cNvPr id="11" name="Title 1"/>
          <p:cNvSpPr>
            <a:spLocks noGrp="1"/>
          </p:cNvSpPr>
          <p:nvPr>
            <p:ph type="title"/>
          </p:nvPr>
        </p:nvSpPr>
        <p:spPr>
          <a:xfrm>
            <a:off x="498027" y="155359"/>
            <a:ext cx="11331116" cy="824362"/>
          </a:xfrm>
        </p:spPr>
        <p:txBody>
          <a:bodyPr/>
          <a:lstStyle/>
          <a:p>
            <a:r>
              <a:rPr lang="en-GB" dirty="0"/>
              <a:t>Click to edit Master title style</a:t>
            </a:r>
            <a:endParaRPr lang="en-US" dirty="0"/>
          </a:p>
        </p:txBody>
      </p:sp>
      <p:sp>
        <p:nvSpPr>
          <p:cNvPr id="5" name="Text Placeholder 4"/>
          <p:cNvSpPr>
            <a:spLocks noGrp="1"/>
          </p:cNvSpPr>
          <p:nvPr>
            <p:ph type="body" sz="quarter" idx="10"/>
          </p:nvPr>
        </p:nvSpPr>
        <p:spPr>
          <a:xfrm>
            <a:off x="609600" y="2497139"/>
            <a:ext cx="11051117" cy="4040187"/>
          </a:xfrm>
          <a:prstGeom prst="rect">
            <a:avLst/>
          </a:prstGeom>
        </p:spPr>
        <p:txBody>
          <a:bodyPr/>
          <a:lstStyle>
            <a:lvl1pPr marL="0" indent="0">
              <a:buNone/>
              <a:defRPr sz="1800">
                <a:latin typeface="Arial" panose="020B0604020202020204" pitchFamily="34" charset="0"/>
                <a:cs typeface="Arial" panose="020B0604020202020204" pitchFamily="34" charset="0"/>
              </a:defRPr>
            </a:lvl1pPr>
          </a:lstStyle>
          <a:p>
            <a:pPr lvl="0"/>
            <a:endParaRPr lang="en-GB" dirty="0"/>
          </a:p>
        </p:txBody>
      </p:sp>
    </p:spTree>
    <p:extLst>
      <p:ext uri="{BB962C8B-B14F-4D97-AF65-F5344CB8AC3E}">
        <p14:creationId xmlns:p14="http://schemas.microsoft.com/office/powerpoint/2010/main" val="4134078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6" name="Text Placeholder 4"/>
          <p:cNvSpPr>
            <a:spLocks noGrp="1"/>
          </p:cNvSpPr>
          <p:nvPr>
            <p:ph type="body" sz="quarter" idx="10"/>
          </p:nvPr>
        </p:nvSpPr>
        <p:spPr>
          <a:xfrm>
            <a:off x="609600" y="1654845"/>
            <a:ext cx="11051117" cy="4786899"/>
          </a:xfrm>
          <a:prstGeom prst="rect">
            <a:avLst/>
          </a:prstGeom>
        </p:spPr>
        <p:txBody>
          <a:bodyPr/>
          <a:lstStyle>
            <a:lvl1pPr marL="0" indent="0">
              <a:buNone/>
              <a:defRPr sz="18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endParaRPr lang="en-GB" dirty="0"/>
          </a:p>
        </p:txBody>
      </p:sp>
    </p:spTree>
    <p:extLst>
      <p:ext uri="{BB962C8B-B14F-4D97-AF65-F5344CB8AC3E}">
        <p14:creationId xmlns:p14="http://schemas.microsoft.com/office/powerpoint/2010/main" val="410703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0F0878-4290-4602-8304-6B21ED22352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F5F0C228-2694-402C-8B2D-88B404CBC2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937913E9-FF3D-46FC-9145-C144A2E23ADF}"/>
              </a:ext>
            </a:extLst>
          </p:cNvPr>
          <p:cNvSpPr>
            <a:spLocks noGrp="1"/>
          </p:cNvSpPr>
          <p:nvPr>
            <p:ph type="dt" sz="half" idx="10"/>
          </p:nvPr>
        </p:nvSpPr>
        <p:spPr/>
        <p:txBody>
          <a:bodyPr/>
          <a:lstStyle/>
          <a:p>
            <a:fld id="{498664AE-229B-47F4-AFA9-B54174E23931}" type="datetimeFigureOut">
              <a:rPr lang="en-GB" smtClean="0"/>
              <a:t>23/10/2018</a:t>
            </a:fld>
            <a:endParaRPr lang="en-GB"/>
          </a:p>
        </p:txBody>
      </p:sp>
      <p:sp>
        <p:nvSpPr>
          <p:cNvPr id="5" name="Footer Placeholder 4">
            <a:extLst>
              <a:ext uri="{FF2B5EF4-FFF2-40B4-BE49-F238E27FC236}">
                <a16:creationId xmlns:a16="http://schemas.microsoft.com/office/drawing/2014/main" xmlns="" id="{A1211C03-81BB-4E90-A3B4-F40D9533DB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DFD11397-45A8-4779-B8A8-BDD4479E56D5}"/>
              </a:ext>
            </a:extLst>
          </p:cNvPr>
          <p:cNvSpPr>
            <a:spLocks noGrp="1"/>
          </p:cNvSpPr>
          <p:nvPr>
            <p:ph type="sldNum" sz="quarter" idx="12"/>
          </p:nvPr>
        </p:nvSpPr>
        <p:spPr/>
        <p:txBody>
          <a:bodyPr/>
          <a:lstStyle/>
          <a:p>
            <a:fld id="{411F165C-3194-44A9-B48A-B473AD87C06F}" type="slidenum">
              <a:rPr lang="en-GB" smtClean="0"/>
              <a:t>‹#›</a:t>
            </a:fld>
            <a:endParaRPr lang="en-GB"/>
          </a:p>
        </p:txBody>
      </p:sp>
    </p:spTree>
    <p:extLst>
      <p:ext uri="{BB962C8B-B14F-4D97-AF65-F5344CB8AC3E}">
        <p14:creationId xmlns:p14="http://schemas.microsoft.com/office/powerpoint/2010/main" val="1752306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95B6B6-8C81-490D-9F4C-4A12ACE6EC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xmlns="" id="{7237E299-7D4B-4C19-9410-8DC4DD697FE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D846BB9-5F9C-480C-B620-1E98DE84BA09}"/>
              </a:ext>
            </a:extLst>
          </p:cNvPr>
          <p:cNvSpPr>
            <a:spLocks noGrp="1"/>
          </p:cNvSpPr>
          <p:nvPr>
            <p:ph type="dt" sz="half" idx="10"/>
          </p:nvPr>
        </p:nvSpPr>
        <p:spPr/>
        <p:txBody>
          <a:bodyPr/>
          <a:lstStyle/>
          <a:p>
            <a:fld id="{498664AE-229B-47F4-AFA9-B54174E23931}" type="datetimeFigureOut">
              <a:rPr lang="en-GB" smtClean="0"/>
              <a:t>23/10/2018</a:t>
            </a:fld>
            <a:endParaRPr lang="en-GB"/>
          </a:p>
        </p:txBody>
      </p:sp>
      <p:sp>
        <p:nvSpPr>
          <p:cNvPr id="5" name="Footer Placeholder 4">
            <a:extLst>
              <a:ext uri="{FF2B5EF4-FFF2-40B4-BE49-F238E27FC236}">
                <a16:creationId xmlns:a16="http://schemas.microsoft.com/office/drawing/2014/main" xmlns="" id="{810F2E37-73AD-4F0C-AF38-337F3A57ED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6EA43E0-17DA-4753-9B67-010642DFF0BC}"/>
              </a:ext>
            </a:extLst>
          </p:cNvPr>
          <p:cNvSpPr>
            <a:spLocks noGrp="1"/>
          </p:cNvSpPr>
          <p:nvPr>
            <p:ph type="sldNum" sz="quarter" idx="12"/>
          </p:nvPr>
        </p:nvSpPr>
        <p:spPr/>
        <p:txBody>
          <a:bodyPr/>
          <a:lstStyle/>
          <a:p>
            <a:fld id="{411F165C-3194-44A9-B48A-B473AD87C06F}" type="slidenum">
              <a:rPr lang="en-GB" smtClean="0"/>
              <a:t>‹#›</a:t>
            </a:fld>
            <a:endParaRPr lang="en-GB"/>
          </a:p>
        </p:txBody>
      </p:sp>
    </p:spTree>
    <p:extLst>
      <p:ext uri="{BB962C8B-B14F-4D97-AF65-F5344CB8AC3E}">
        <p14:creationId xmlns:p14="http://schemas.microsoft.com/office/powerpoint/2010/main" val="602122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82FA6C-BC74-4502-9AF1-CD6F91D0CE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0CAB4B8D-E10B-4DF8-B185-2855B534E0D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xmlns="" id="{DE308F58-9ED9-465E-9E0A-939BB740E4A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xmlns="" id="{BBE68A55-F149-46B4-8CE0-DEE06A9BE219}"/>
              </a:ext>
            </a:extLst>
          </p:cNvPr>
          <p:cNvSpPr>
            <a:spLocks noGrp="1"/>
          </p:cNvSpPr>
          <p:nvPr>
            <p:ph type="dt" sz="half" idx="10"/>
          </p:nvPr>
        </p:nvSpPr>
        <p:spPr/>
        <p:txBody>
          <a:bodyPr/>
          <a:lstStyle/>
          <a:p>
            <a:fld id="{498664AE-229B-47F4-AFA9-B54174E23931}" type="datetimeFigureOut">
              <a:rPr lang="en-GB" smtClean="0"/>
              <a:t>23/10/2018</a:t>
            </a:fld>
            <a:endParaRPr lang="en-GB"/>
          </a:p>
        </p:txBody>
      </p:sp>
      <p:sp>
        <p:nvSpPr>
          <p:cNvPr id="6" name="Footer Placeholder 5">
            <a:extLst>
              <a:ext uri="{FF2B5EF4-FFF2-40B4-BE49-F238E27FC236}">
                <a16:creationId xmlns:a16="http://schemas.microsoft.com/office/drawing/2014/main" xmlns="" id="{6F05A5AB-6803-4875-9C6E-C03A410271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789A89E-88DE-4A25-90C7-EB8F61E184A1}"/>
              </a:ext>
            </a:extLst>
          </p:cNvPr>
          <p:cNvSpPr>
            <a:spLocks noGrp="1"/>
          </p:cNvSpPr>
          <p:nvPr>
            <p:ph type="sldNum" sz="quarter" idx="12"/>
          </p:nvPr>
        </p:nvSpPr>
        <p:spPr/>
        <p:txBody>
          <a:bodyPr/>
          <a:lstStyle/>
          <a:p>
            <a:fld id="{411F165C-3194-44A9-B48A-B473AD87C06F}" type="slidenum">
              <a:rPr lang="en-GB" smtClean="0"/>
              <a:t>‹#›</a:t>
            </a:fld>
            <a:endParaRPr lang="en-GB"/>
          </a:p>
        </p:txBody>
      </p:sp>
    </p:spTree>
    <p:extLst>
      <p:ext uri="{BB962C8B-B14F-4D97-AF65-F5344CB8AC3E}">
        <p14:creationId xmlns:p14="http://schemas.microsoft.com/office/powerpoint/2010/main" val="88787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D5088A-093D-43DE-A2AB-F2ADFDF3150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0B87F532-2D23-44AB-9D9F-47D0A93157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8E0D190D-FA9A-45D6-872F-A2CEF1CC867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xmlns="" id="{5159782C-118C-42DC-91C9-4D0F8FCD26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010BFBD-A119-4F52-BB9D-31F56638BEC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xmlns="" id="{0615470C-3A99-4781-B51F-68484126D917}"/>
              </a:ext>
            </a:extLst>
          </p:cNvPr>
          <p:cNvSpPr>
            <a:spLocks noGrp="1"/>
          </p:cNvSpPr>
          <p:nvPr>
            <p:ph type="dt" sz="half" idx="10"/>
          </p:nvPr>
        </p:nvSpPr>
        <p:spPr/>
        <p:txBody>
          <a:bodyPr/>
          <a:lstStyle/>
          <a:p>
            <a:fld id="{498664AE-229B-47F4-AFA9-B54174E23931}" type="datetimeFigureOut">
              <a:rPr lang="en-GB" smtClean="0"/>
              <a:t>23/10/2018</a:t>
            </a:fld>
            <a:endParaRPr lang="en-GB"/>
          </a:p>
        </p:txBody>
      </p:sp>
      <p:sp>
        <p:nvSpPr>
          <p:cNvPr id="8" name="Footer Placeholder 7">
            <a:extLst>
              <a:ext uri="{FF2B5EF4-FFF2-40B4-BE49-F238E27FC236}">
                <a16:creationId xmlns:a16="http://schemas.microsoft.com/office/drawing/2014/main" xmlns="" id="{CD3A1628-D3CF-44E8-934D-416DEDD6C2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F00950A3-462B-4C91-9D40-1CEC96FEDFA6}"/>
              </a:ext>
            </a:extLst>
          </p:cNvPr>
          <p:cNvSpPr>
            <a:spLocks noGrp="1"/>
          </p:cNvSpPr>
          <p:nvPr>
            <p:ph type="sldNum" sz="quarter" idx="12"/>
          </p:nvPr>
        </p:nvSpPr>
        <p:spPr/>
        <p:txBody>
          <a:bodyPr/>
          <a:lstStyle/>
          <a:p>
            <a:fld id="{411F165C-3194-44A9-B48A-B473AD87C06F}" type="slidenum">
              <a:rPr lang="en-GB" smtClean="0"/>
              <a:t>‹#›</a:t>
            </a:fld>
            <a:endParaRPr lang="en-GB"/>
          </a:p>
        </p:txBody>
      </p:sp>
    </p:spTree>
    <p:extLst>
      <p:ext uri="{BB962C8B-B14F-4D97-AF65-F5344CB8AC3E}">
        <p14:creationId xmlns:p14="http://schemas.microsoft.com/office/powerpoint/2010/main" val="3756890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8B479F-0BE2-4B1B-9B07-5EF5156AC4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xmlns="" id="{92BCD89A-489D-4EDE-A0C3-A385C9C2C0C5}"/>
              </a:ext>
            </a:extLst>
          </p:cNvPr>
          <p:cNvSpPr>
            <a:spLocks noGrp="1"/>
          </p:cNvSpPr>
          <p:nvPr>
            <p:ph type="dt" sz="half" idx="10"/>
          </p:nvPr>
        </p:nvSpPr>
        <p:spPr/>
        <p:txBody>
          <a:bodyPr/>
          <a:lstStyle/>
          <a:p>
            <a:fld id="{498664AE-229B-47F4-AFA9-B54174E23931}" type="datetimeFigureOut">
              <a:rPr lang="en-GB" smtClean="0"/>
              <a:t>23/10/2018</a:t>
            </a:fld>
            <a:endParaRPr lang="en-GB"/>
          </a:p>
        </p:txBody>
      </p:sp>
      <p:sp>
        <p:nvSpPr>
          <p:cNvPr id="4" name="Footer Placeholder 3">
            <a:extLst>
              <a:ext uri="{FF2B5EF4-FFF2-40B4-BE49-F238E27FC236}">
                <a16:creationId xmlns:a16="http://schemas.microsoft.com/office/drawing/2014/main" xmlns="" id="{317565F5-EC07-4EBE-8313-666BA7BB761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0A04D0BA-B6BB-4E25-8552-2644365650A2}"/>
              </a:ext>
            </a:extLst>
          </p:cNvPr>
          <p:cNvSpPr>
            <a:spLocks noGrp="1"/>
          </p:cNvSpPr>
          <p:nvPr>
            <p:ph type="sldNum" sz="quarter" idx="12"/>
          </p:nvPr>
        </p:nvSpPr>
        <p:spPr/>
        <p:txBody>
          <a:bodyPr/>
          <a:lstStyle/>
          <a:p>
            <a:fld id="{411F165C-3194-44A9-B48A-B473AD87C06F}" type="slidenum">
              <a:rPr lang="en-GB" smtClean="0"/>
              <a:t>‹#›</a:t>
            </a:fld>
            <a:endParaRPr lang="en-GB"/>
          </a:p>
        </p:txBody>
      </p:sp>
    </p:spTree>
    <p:extLst>
      <p:ext uri="{BB962C8B-B14F-4D97-AF65-F5344CB8AC3E}">
        <p14:creationId xmlns:p14="http://schemas.microsoft.com/office/powerpoint/2010/main" val="1702869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CEEFA50-D9A2-4C65-A360-BC647484D7C5}"/>
              </a:ext>
            </a:extLst>
          </p:cNvPr>
          <p:cNvSpPr>
            <a:spLocks noGrp="1"/>
          </p:cNvSpPr>
          <p:nvPr>
            <p:ph type="dt" sz="half" idx="10"/>
          </p:nvPr>
        </p:nvSpPr>
        <p:spPr/>
        <p:txBody>
          <a:bodyPr/>
          <a:lstStyle/>
          <a:p>
            <a:fld id="{498664AE-229B-47F4-AFA9-B54174E23931}" type="datetimeFigureOut">
              <a:rPr lang="en-GB" smtClean="0"/>
              <a:t>23/10/2018</a:t>
            </a:fld>
            <a:endParaRPr lang="en-GB"/>
          </a:p>
        </p:txBody>
      </p:sp>
      <p:sp>
        <p:nvSpPr>
          <p:cNvPr id="3" name="Footer Placeholder 2">
            <a:extLst>
              <a:ext uri="{FF2B5EF4-FFF2-40B4-BE49-F238E27FC236}">
                <a16:creationId xmlns:a16="http://schemas.microsoft.com/office/drawing/2014/main" xmlns="" id="{FA263E58-EA6D-4621-A88C-39D0DCB59A6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8F954A42-BE59-422D-91FF-DF6F6CC20F65}"/>
              </a:ext>
            </a:extLst>
          </p:cNvPr>
          <p:cNvSpPr>
            <a:spLocks noGrp="1"/>
          </p:cNvSpPr>
          <p:nvPr>
            <p:ph type="sldNum" sz="quarter" idx="12"/>
          </p:nvPr>
        </p:nvSpPr>
        <p:spPr/>
        <p:txBody>
          <a:bodyPr/>
          <a:lstStyle/>
          <a:p>
            <a:fld id="{411F165C-3194-44A9-B48A-B473AD87C06F}" type="slidenum">
              <a:rPr lang="en-GB" smtClean="0"/>
              <a:t>‹#›</a:t>
            </a:fld>
            <a:endParaRPr lang="en-GB"/>
          </a:p>
        </p:txBody>
      </p:sp>
    </p:spTree>
    <p:extLst>
      <p:ext uri="{BB962C8B-B14F-4D97-AF65-F5344CB8AC3E}">
        <p14:creationId xmlns:p14="http://schemas.microsoft.com/office/powerpoint/2010/main" val="509546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5EBCC0-68F6-4DAD-A909-6628D87521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xmlns="" id="{8A7B4384-986D-4BC4-8A33-CF88DB12E6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xmlns="" id="{A7516452-1C51-40E0-ACC6-959F39087D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031D22BC-46EE-4515-9B5A-3C0B4CCA971E}"/>
              </a:ext>
            </a:extLst>
          </p:cNvPr>
          <p:cNvSpPr>
            <a:spLocks noGrp="1"/>
          </p:cNvSpPr>
          <p:nvPr>
            <p:ph type="dt" sz="half" idx="10"/>
          </p:nvPr>
        </p:nvSpPr>
        <p:spPr/>
        <p:txBody>
          <a:bodyPr/>
          <a:lstStyle/>
          <a:p>
            <a:fld id="{498664AE-229B-47F4-AFA9-B54174E23931}" type="datetimeFigureOut">
              <a:rPr lang="en-GB" smtClean="0"/>
              <a:t>23/10/2018</a:t>
            </a:fld>
            <a:endParaRPr lang="en-GB"/>
          </a:p>
        </p:txBody>
      </p:sp>
      <p:sp>
        <p:nvSpPr>
          <p:cNvPr id="6" name="Footer Placeholder 5">
            <a:extLst>
              <a:ext uri="{FF2B5EF4-FFF2-40B4-BE49-F238E27FC236}">
                <a16:creationId xmlns:a16="http://schemas.microsoft.com/office/drawing/2014/main" xmlns="" id="{80E4F28C-E8CD-40E2-B132-F42E202540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CA9DA92E-3B41-4DD0-B3DE-51C0E1ED7475}"/>
              </a:ext>
            </a:extLst>
          </p:cNvPr>
          <p:cNvSpPr>
            <a:spLocks noGrp="1"/>
          </p:cNvSpPr>
          <p:nvPr>
            <p:ph type="sldNum" sz="quarter" idx="12"/>
          </p:nvPr>
        </p:nvSpPr>
        <p:spPr/>
        <p:txBody>
          <a:bodyPr/>
          <a:lstStyle/>
          <a:p>
            <a:fld id="{411F165C-3194-44A9-B48A-B473AD87C06F}" type="slidenum">
              <a:rPr lang="en-GB" smtClean="0"/>
              <a:t>‹#›</a:t>
            </a:fld>
            <a:endParaRPr lang="en-GB"/>
          </a:p>
        </p:txBody>
      </p:sp>
    </p:spTree>
    <p:extLst>
      <p:ext uri="{BB962C8B-B14F-4D97-AF65-F5344CB8AC3E}">
        <p14:creationId xmlns:p14="http://schemas.microsoft.com/office/powerpoint/2010/main" val="3967007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7072F9-00AB-4CCB-8BB6-80B5C99269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xmlns="" id="{56E52326-FC59-435B-9B4E-CBE71FD285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B1E629E5-F255-4311-8BB3-ACB24E647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8A25C0AA-5F42-406A-BF7D-29B5A1C29A79}"/>
              </a:ext>
            </a:extLst>
          </p:cNvPr>
          <p:cNvSpPr>
            <a:spLocks noGrp="1"/>
          </p:cNvSpPr>
          <p:nvPr>
            <p:ph type="dt" sz="half" idx="10"/>
          </p:nvPr>
        </p:nvSpPr>
        <p:spPr/>
        <p:txBody>
          <a:bodyPr/>
          <a:lstStyle/>
          <a:p>
            <a:fld id="{498664AE-229B-47F4-AFA9-B54174E23931}" type="datetimeFigureOut">
              <a:rPr lang="en-GB" smtClean="0"/>
              <a:t>23/10/2018</a:t>
            </a:fld>
            <a:endParaRPr lang="en-GB"/>
          </a:p>
        </p:txBody>
      </p:sp>
      <p:sp>
        <p:nvSpPr>
          <p:cNvPr id="6" name="Footer Placeholder 5">
            <a:extLst>
              <a:ext uri="{FF2B5EF4-FFF2-40B4-BE49-F238E27FC236}">
                <a16:creationId xmlns:a16="http://schemas.microsoft.com/office/drawing/2014/main" xmlns="" id="{1CAF2308-59DB-4A71-86B6-F30F95A703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D4392473-F1BE-43CC-94DB-0A04C89ACDBB}"/>
              </a:ext>
            </a:extLst>
          </p:cNvPr>
          <p:cNvSpPr>
            <a:spLocks noGrp="1"/>
          </p:cNvSpPr>
          <p:nvPr>
            <p:ph type="sldNum" sz="quarter" idx="12"/>
          </p:nvPr>
        </p:nvSpPr>
        <p:spPr/>
        <p:txBody>
          <a:bodyPr/>
          <a:lstStyle/>
          <a:p>
            <a:fld id="{411F165C-3194-44A9-B48A-B473AD87C06F}" type="slidenum">
              <a:rPr lang="en-GB" smtClean="0"/>
              <a:t>‹#›</a:t>
            </a:fld>
            <a:endParaRPr lang="en-GB"/>
          </a:p>
        </p:txBody>
      </p:sp>
    </p:spTree>
    <p:extLst>
      <p:ext uri="{BB962C8B-B14F-4D97-AF65-F5344CB8AC3E}">
        <p14:creationId xmlns:p14="http://schemas.microsoft.com/office/powerpoint/2010/main" val="3938684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DB5174AF-C5F1-456E-B61A-AFEC21375D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FAF0D1A8-7B55-434C-A39A-AF46817028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xmlns="" id="{63B956B0-E328-44EA-A29A-1AEA7D44BA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8664AE-229B-47F4-AFA9-B54174E23931}" type="datetimeFigureOut">
              <a:rPr lang="en-GB" smtClean="0"/>
              <a:t>23/10/2018</a:t>
            </a:fld>
            <a:endParaRPr lang="en-GB"/>
          </a:p>
        </p:txBody>
      </p:sp>
      <p:sp>
        <p:nvSpPr>
          <p:cNvPr id="5" name="Footer Placeholder 4">
            <a:extLst>
              <a:ext uri="{FF2B5EF4-FFF2-40B4-BE49-F238E27FC236}">
                <a16:creationId xmlns:a16="http://schemas.microsoft.com/office/drawing/2014/main" xmlns="" id="{CB66EB7F-75B5-4A4E-8483-24851DC304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73780B7C-0B19-4D00-8188-F6F609E39B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1F165C-3194-44A9-B48A-B473AD87C06F}" type="slidenum">
              <a:rPr lang="en-GB" smtClean="0"/>
              <a:t>‹#›</a:t>
            </a:fld>
            <a:endParaRPr lang="en-GB"/>
          </a:p>
        </p:txBody>
      </p:sp>
    </p:spTree>
    <p:extLst>
      <p:ext uri="{BB962C8B-B14F-4D97-AF65-F5344CB8AC3E}">
        <p14:creationId xmlns:p14="http://schemas.microsoft.com/office/powerpoint/2010/main" val="2804167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6.png"/><Relationship Id="rId7" Type="http://schemas.openxmlformats.org/officeDocument/2006/relationships/image" Target="../media/image30.jpg"/><Relationship Id="rId2" Type="http://schemas.openxmlformats.org/officeDocument/2006/relationships/image" Target="../media/image25.gif"/><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gif"/><Relationship Id="rId4" Type="http://schemas.openxmlformats.org/officeDocument/2006/relationships/image" Target="../media/image27.gif"/></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34.jpe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jpeg"/><Relationship Id="rId7" Type="http://schemas.openxmlformats.org/officeDocument/2006/relationships/image" Target="../media/image39.png"/><Relationship Id="rId2" Type="http://schemas.openxmlformats.org/officeDocument/2006/relationships/image" Target="../media/image35.jp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hyperlink" Target="https://www.facebook.com/claspcharity/" TargetMode="External"/><Relationship Id="rId4" Type="http://schemas.openxmlformats.org/officeDocument/2006/relationships/image" Target="../media/image37.jpeg"/><Relationship Id="rId9"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1.png"/><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2.png"/><Relationship Id="rId5" Type="http://schemas.openxmlformats.org/officeDocument/2006/relationships/image" Target="../media/image1.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3FC2EC84-FEC8-4CDF-86A8-137FB374486F}"/>
              </a:ext>
            </a:extLst>
          </p:cNvPr>
          <p:cNvSpPr>
            <a:spLocks noGrp="1"/>
          </p:cNvSpPr>
          <p:nvPr>
            <p:ph type="ctrTitle"/>
          </p:nvPr>
        </p:nvSpPr>
        <p:spPr>
          <a:xfrm>
            <a:off x="2209800" y="146949"/>
            <a:ext cx="7772400" cy="1470025"/>
          </a:xfrm>
        </p:spPr>
        <p:txBody>
          <a:bodyPr/>
          <a:lstStyle/>
          <a:p>
            <a:r>
              <a:rPr lang="en-GB">
                <a:solidFill>
                  <a:srgbClr val="008183"/>
                </a:solidFill>
              </a:rPr>
              <a:t>North Devon</a:t>
            </a:r>
            <a:endParaRPr lang="en-GB" dirty="0"/>
          </a:p>
        </p:txBody>
      </p:sp>
      <p:pic>
        <p:nvPicPr>
          <p:cNvPr id="2" name="Picture 1">
            <a:extLst>
              <a:ext uri="{FF2B5EF4-FFF2-40B4-BE49-F238E27FC236}">
                <a16:creationId xmlns:a16="http://schemas.microsoft.com/office/drawing/2014/main" xmlns="" id="{336EF42D-3A8F-4B08-B280-2FB3ABF7634A}"/>
              </a:ext>
            </a:extLst>
          </p:cNvPr>
          <p:cNvPicPr>
            <a:picLocks noChangeAspect="1"/>
          </p:cNvPicPr>
          <p:nvPr/>
        </p:nvPicPr>
        <p:blipFill>
          <a:blip r:embed="rId3"/>
          <a:stretch>
            <a:fillRect/>
          </a:stretch>
        </p:blipFill>
        <p:spPr>
          <a:xfrm>
            <a:off x="4525504" y="1616975"/>
            <a:ext cx="4162783" cy="4156680"/>
          </a:xfrm>
          <a:prstGeom prst="rect">
            <a:avLst/>
          </a:prstGeom>
        </p:spPr>
      </p:pic>
      <p:pic>
        <p:nvPicPr>
          <p:cNvPr id="4" name="Picture 3">
            <a:extLst>
              <a:ext uri="{FF2B5EF4-FFF2-40B4-BE49-F238E27FC236}">
                <a16:creationId xmlns:a16="http://schemas.microsoft.com/office/drawing/2014/main" xmlns="" id="{7B6E82CA-663A-4112-A5F1-4C35A70C3C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490" y="5829429"/>
            <a:ext cx="4600000" cy="1028571"/>
          </a:xfrm>
          <a:prstGeom prst="rect">
            <a:avLst/>
          </a:prstGeom>
        </p:spPr>
      </p:pic>
    </p:spTree>
    <p:extLst>
      <p:ext uri="{BB962C8B-B14F-4D97-AF65-F5344CB8AC3E}">
        <p14:creationId xmlns:p14="http://schemas.microsoft.com/office/powerpoint/2010/main" val="3946374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Suicide in Context</a:t>
            </a:r>
          </a:p>
        </p:txBody>
      </p:sp>
      <p:sp>
        <p:nvSpPr>
          <p:cNvPr id="3" name="Rectangle 2"/>
          <p:cNvSpPr/>
          <p:nvPr/>
        </p:nvSpPr>
        <p:spPr>
          <a:xfrm>
            <a:off x="3143672" y="2564904"/>
            <a:ext cx="6120680" cy="1477328"/>
          </a:xfrm>
          <a:prstGeom prst="rect">
            <a:avLst/>
          </a:prstGeom>
        </p:spPr>
        <p:txBody>
          <a:bodyPr wrap="square">
            <a:spAutoFit/>
          </a:bodyPr>
          <a:lstStyle/>
          <a:p>
            <a:r>
              <a:rPr lang="en-GB" dirty="0"/>
              <a:t>In 2016, there were </a:t>
            </a:r>
            <a:r>
              <a:rPr lang="en-GB" b="1" dirty="0"/>
              <a:t>29 deaths</a:t>
            </a:r>
            <a:r>
              <a:rPr lang="en-GB" dirty="0"/>
              <a:t> in Devon STP as a results of </a:t>
            </a:r>
            <a:r>
              <a:rPr lang="en-GB" b="1" dirty="0"/>
              <a:t>land transport accidents</a:t>
            </a:r>
            <a:endParaRPr lang="en-GB" dirty="0"/>
          </a:p>
          <a:p>
            <a:r>
              <a:rPr lang="en-GB" dirty="0"/>
              <a:t> </a:t>
            </a:r>
          </a:p>
          <a:p>
            <a:r>
              <a:rPr lang="en-GB" dirty="0"/>
              <a:t>In the same year, </a:t>
            </a:r>
            <a:r>
              <a:rPr lang="en-GB" b="1" dirty="0"/>
              <a:t>115 people</a:t>
            </a:r>
            <a:r>
              <a:rPr lang="en-GB" dirty="0"/>
              <a:t> died as a result of </a:t>
            </a:r>
            <a:r>
              <a:rPr lang="en-GB" b="1" dirty="0"/>
              <a:t>suicide or unintentional injury</a:t>
            </a:r>
            <a:endParaRPr lang="en-GB" dirty="0"/>
          </a:p>
        </p:txBody>
      </p:sp>
      <p:pic>
        <p:nvPicPr>
          <p:cNvPr id="4" name="Picture 3">
            <a:extLst>
              <a:ext uri="{FF2B5EF4-FFF2-40B4-BE49-F238E27FC236}">
                <a16:creationId xmlns:a16="http://schemas.microsoft.com/office/drawing/2014/main" xmlns="" id="{BB0FF371-24D6-43A0-AF88-F63B7FEF6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490" y="6132147"/>
            <a:ext cx="4600000" cy="725853"/>
          </a:xfrm>
          <a:prstGeom prst="rect">
            <a:avLst/>
          </a:prstGeom>
        </p:spPr>
      </p:pic>
    </p:spTree>
    <p:extLst>
      <p:ext uri="{BB962C8B-B14F-4D97-AF65-F5344CB8AC3E}">
        <p14:creationId xmlns:p14="http://schemas.microsoft.com/office/powerpoint/2010/main" val="3879702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Oval 186"/>
          <p:cNvSpPr>
            <a:spLocks noChangeAspect="1"/>
          </p:cNvSpPr>
          <p:nvPr/>
        </p:nvSpPr>
        <p:spPr>
          <a:xfrm>
            <a:off x="6000751" y="4459288"/>
            <a:ext cx="1204913" cy="120491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9" name="Oval 188"/>
          <p:cNvSpPr>
            <a:spLocks noChangeAspect="1"/>
          </p:cNvSpPr>
          <p:nvPr/>
        </p:nvSpPr>
        <p:spPr>
          <a:xfrm>
            <a:off x="5091114" y="1392239"/>
            <a:ext cx="2376487" cy="237648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8" name="Oval 187"/>
          <p:cNvSpPr>
            <a:spLocks noChangeAspect="1"/>
          </p:cNvSpPr>
          <p:nvPr/>
        </p:nvSpPr>
        <p:spPr>
          <a:xfrm>
            <a:off x="3689350" y="1189039"/>
            <a:ext cx="2247900" cy="224472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0000"/>
              </a:solidFill>
            </a:endParaRPr>
          </a:p>
        </p:txBody>
      </p:sp>
      <p:sp>
        <p:nvSpPr>
          <p:cNvPr id="184" name="Oval 183"/>
          <p:cNvSpPr>
            <a:spLocks noChangeAspect="1"/>
          </p:cNvSpPr>
          <p:nvPr/>
        </p:nvSpPr>
        <p:spPr>
          <a:xfrm>
            <a:off x="2673351" y="1111250"/>
            <a:ext cx="1793875" cy="179228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2" name="Oval 181"/>
          <p:cNvSpPr>
            <a:spLocks noChangeAspect="1"/>
          </p:cNvSpPr>
          <p:nvPr/>
        </p:nvSpPr>
        <p:spPr>
          <a:xfrm>
            <a:off x="1636713" y="1744663"/>
            <a:ext cx="1695450" cy="169545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1" name="Oval 180"/>
          <p:cNvSpPr>
            <a:spLocks noChangeAspect="1"/>
          </p:cNvSpPr>
          <p:nvPr/>
        </p:nvSpPr>
        <p:spPr>
          <a:xfrm>
            <a:off x="1697038" y="2819400"/>
            <a:ext cx="1663700" cy="166370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8" name="Oval 177"/>
          <p:cNvSpPr>
            <a:spLocks noChangeAspect="1"/>
          </p:cNvSpPr>
          <p:nvPr/>
        </p:nvSpPr>
        <p:spPr>
          <a:xfrm>
            <a:off x="1831975" y="3954463"/>
            <a:ext cx="1627188" cy="1630362"/>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7" name="Oval 176"/>
          <p:cNvSpPr>
            <a:spLocks noChangeAspect="1"/>
          </p:cNvSpPr>
          <p:nvPr/>
        </p:nvSpPr>
        <p:spPr>
          <a:xfrm>
            <a:off x="2886076" y="4386263"/>
            <a:ext cx="1501775" cy="150495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6" name="Oval 175"/>
          <p:cNvSpPr>
            <a:spLocks noChangeAspect="1"/>
          </p:cNvSpPr>
          <p:nvPr/>
        </p:nvSpPr>
        <p:spPr>
          <a:xfrm>
            <a:off x="4000501" y="4610101"/>
            <a:ext cx="1425575" cy="142716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5" name="Oval 174"/>
          <p:cNvSpPr>
            <a:spLocks noChangeAspect="1"/>
          </p:cNvSpPr>
          <p:nvPr/>
        </p:nvSpPr>
        <p:spPr>
          <a:xfrm>
            <a:off x="5032376" y="4602164"/>
            <a:ext cx="1343025" cy="134302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4" name="Oval 173"/>
          <p:cNvSpPr>
            <a:spLocks noChangeAspect="1"/>
          </p:cNvSpPr>
          <p:nvPr/>
        </p:nvSpPr>
        <p:spPr>
          <a:xfrm>
            <a:off x="6734176" y="4098926"/>
            <a:ext cx="1198563" cy="119856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1" name="Oval 160"/>
          <p:cNvSpPr>
            <a:spLocks noChangeAspect="1"/>
          </p:cNvSpPr>
          <p:nvPr/>
        </p:nvSpPr>
        <p:spPr>
          <a:xfrm>
            <a:off x="7237413" y="3768725"/>
            <a:ext cx="1058862" cy="106045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0" name="Oval 159"/>
          <p:cNvSpPr>
            <a:spLocks noChangeAspect="1"/>
          </p:cNvSpPr>
          <p:nvPr/>
        </p:nvSpPr>
        <p:spPr>
          <a:xfrm>
            <a:off x="7666038" y="3357564"/>
            <a:ext cx="969962" cy="96837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9" name="Oval 158"/>
          <p:cNvSpPr>
            <a:spLocks noChangeAspect="1"/>
          </p:cNvSpPr>
          <p:nvPr/>
        </p:nvSpPr>
        <p:spPr>
          <a:xfrm>
            <a:off x="8020051" y="2949576"/>
            <a:ext cx="969963" cy="969963"/>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8" name="Oval 157"/>
          <p:cNvSpPr>
            <a:spLocks noChangeAspect="1"/>
          </p:cNvSpPr>
          <p:nvPr/>
        </p:nvSpPr>
        <p:spPr>
          <a:xfrm>
            <a:off x="8337551" y="2487614"/>
            <a:ext cx="949325" cy="9477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65" name="Rectangle 2"/>
          <p:cNvSpPr>
            <a:spLocks noGrp="1" noChangeArrowheads="1"/>
          </p:cNvSpPr>
          <p:nvPr>
            <p:ph type="title"/>
          </p:nvPr>
        </p:nvSpPr>
        <p:spPr>
          <a:xfrm>
            <a:off x="1951038" y="80246"/>
            <a:ext cx="8316912" cy="868362"/>
          </a:xfrm>
        </p:spPr>
        <p:txBody>
          <a:bodyPr>
            <a:normAutofit fontScale="90000"/>
          </a:bodyPr>
          <a:lstStyle/>
          <a:p>
            <a:pPr algn="l" eaLnBrk="1" hangingPunct="1"/>
            <a:r>
              <a:rPr lang="en-GB" altLang="en-US" sz="2400" b="1"/>
              <a:t>Deaths of under 75s in Devon STP area</a:t>
            </a:r>
            <a:br>
              <a:rPr lang="en-GB" altLang="en-US" sz="2400" b="1"/>
            </a:br>
            <a:r>
              <a:rPr lang="en-GB" altLang="en-US" sz="2400" b="1"/>
              <a:t>by main cause and risk factor, 2014 to 2016</a:t>
            </a:r>
            <a:r>
              <a:rPr lang="en-GB" altLang="en-US" sz="2400"/>
              <a:t/>
            </a:r>
            <a:br>
              <a:rPr lang="en-GB" altLang="en-US" sz="2400"/>
            </a:br>
            <a:r>
              <a:rPr lang="en-GB" altLang="en-US" sz="2400"/>
              <a:t>10,692 deaths (3,564 per annum)</a:t>
            </a:r>
          </a:p>
        </p:txBody>
      </p:sp>
      <p:sp>
        <p:nvSpPr>
          <p:cNvPr id="2066" name="Rectangle 3"/>
          <p:cNvSpPr>
            <a:spLocks noChangeArrowheads="1"/>
          </p:cNvSpPr>
          <p:nvPr/>
        </p:nvSpPr>
        <p:spPr bwMode="auto">
          <a:xfrm>
            <a:off x="5634039" y="1943100"/>
            <a:ext cx="1601787"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a:solidFill>
                  <a:srgbClr val="000000"/>
                </a:solidFill>
                <a:cs typeface="Arial" charset="0"/>
              </a:rPr>
              <a:t>Coronary </a:t>
            </a:r>
          </a:p>
          <a:p>
            <a:pPr algn="ctr" eaLnBrk="1" fontAlgn="b" hangingPunct="1">
              <a:spcBef>
                <a:spcPct val="0"/>
              </a:spcBef>
              <a:buFontTx/>
              <a:buNone/>
            </a:pPr>
            <a:r>
              <a:rPr lang="en-GB" altLang="en-US" sz="1400">
                <a:solidFill>
                  <a:srgbClr val="000000"/>
                </a:solidFill>
                <a:cs typeface="Arial" charset="0"/>
              </a:rPr>
              <a:t>heart  </a:t>
            </a:r>
          </a:p>
          <a:p>
            <a:pPr algn="ctr" eaLnBrk="1" fontAlgn="b" hangingPunct="1">
              <a:spcBef>
                <a:spcPct val="0"/>
              </a:spcBef>
              <a:buFontTx/>
              <a:buNone/>
            </a:pPr>
            <a:r>
              <a:rPr lang="en-GB" altLang="en-US" sz="1400">
                <a:solidFill>
                  <a:srgbClr val="000000"/>
                </a:solidFill>
                <a:cs typeface="Arial" charset="0"/>
              </a:rPr>
              <a:t>disease </a:t>
            </a:r>
          </a:p>
          <a:p>
            <a:pPr algn="ctr" eaLnBrk="1" fontAlgn="b" hangingPunct="1">
              <a:spcBef>
                <a:spcPct val="0"/>
              </a:spcBef>
              <a:buFontTx/>
              <a:buNone/>
            </a:pPr>
            <a:r>
              <a:rPr lang="en-GB" altLang="en-US" sz="1400">
                <a:solidFill>
                  <a:srgbClr val="000000"/>
                </a:solidFill>
                <a:cs typeface="Arial" charset="0"/>
              </a:rPr>
              <a:t>(CHD)         </a:t>
            </a:r>
          </a:p>
          <a:p>
            <a:pPr algn="ctr" eaLnBrk="1" fontAlgn="b" hangingPunct="1">
              <a:spcBef>
                <a:spcPct val="0"/>
              </a:spcBef>
              <a:buFontTx/>
              <a:buNone/>
            </a:pPr>
            <a:r>
              <a:rPr lang="en-GB" altLang="en-US" sz="1400" b="1">
                <a:solidFill>
                  <a:srgbClr val="000000"/>
                </a:solidFill>
                <a:cs typeface="Arial" charset="0"/>
              </a:rPr>
              <a:t>1181</a:t>
            </a:r>
            <a:endParaRPr lang="en-GB" altLang="en-US" sz="1400">
              <a:solidFill>
                <a:srgbClr val="000000"/>
              </a:solidFill>
              <a:cs typeface="Arial" charset="0"/>
            </a:endParaRPr>
          </a:p>
        </p:txBody>
      </p:sp>
      <p:sp>
        <p:nvSpPr>
          <p:cNvPr id="2067" name="Rectangle 6"/>
          <p:cNvSpPr>
            <a:spLocks noChangeArrowheads="1"/>
          </p:cNvSpPr>
          <p:nvPr/>
        </p:nvSpPr>
        <p:spPr bwMode="auto">
          <a:xfrm>
            <a:off x="8540751" y="3954463"/>
            <a:ext cx="165576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r>
              <a:rPr lang="en-GB" altLang="en-US" sz="1100">
                <a:solidFill>
                  <a:srgbClr val="000000"/>
                </a:solidFill>
                <a:cs typeface="Arial" charset="0"/>
              </a:rPr>
              <a:t>Other heart diseases</a:t>
            </a:r>
          </a:p>
        </p:txBody>
      </p:sp>
      <p:sp>
        <p:nvSpPr>
          <p:cNvPr id="2068" name="Rectangle 7"/>
          <p:cNvSpPr>
            <a:spLocks noChangeArrowheads="1"/>
          </p:cNvSpPr>
          <p:nvPr/>
        </p:nvSpPr>
        <p:spPr bwMode="auto">
          <a:xfrm>
            <a:off x="2211388" y="4189414"/>
            <a:ext cx="76041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a:solidFill>
                  <a:srgbClr val="000000"/>
                </a:solidFill>
                <a:cs typeface="Arial" charset="0"/>
              </a:rPr>
              <a:t>Breast </a:t>
            </a:r>
          </a:p>
          <a:p>
            <a:pPr algn="ctr" eaLnBrk="1" fontAlgn="b" hangingPunct="1">
              <a:spcBef>
                <a:spcPct val="0"/>
              </a:spcBef>
              <a:buFontTx/>
              <a:buNone/>
            </a:pPr>
            <a:r>
              <a:rPr lang="en-GB" altLang="en-US" sz="1400">
                <a:solidFill>
                  <a:srgbClr val="000000"/>
                </a:solidFill>
                <a:cs typeface="Arial" charset="0"/>
              </a:rPr>
              <a:t>Cancer</a:t>
            </a:r>
          </a:p>
          <a:p>
            <a:pPr algn="ctr" eaLnBrk="1" fontAlgn="b" hangingPunct="1">
              <a:spcBef>
                <a:spcPct val="0"/>
              </a:spcBef>
              <a:buFontTx/>
              <a:buNone/>
            </a:pPr>
            <a:r>
              <a:rPr lang="en-GB" altLang="en-US" sz="1400" b="1">
                <a:solidFill>
                  <a:srgbClr val="000000"/>
                </a:solidFill>
                <a:cs typeface="Arial" charset="0"/>
              </a:rPr>
              <a:t>351</a:t>
            </a:r>
          </a:p>
        </p:txBody>
      </p:sp>
      <p:sp>
        <p:nvSpPr>
          <p:cNvPr id="2069" name="Rectangle 8"/>
          <p:cNvSpPr>
            <a:spLocks noChangeArrowheads="1"/>
          </p:cNvSpPr>
          <p:nvPr/>
        </p:nvSpPr>
        <p:spPr bwMode="auto">
          <a:xfrm>
            <a:off x="4819650" y="4791076"/>
            <a:ext cx="1822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200">
                <a:solidFill>
                  <a:srgbClr val="000000"/>
                </a:solidFill>
                <a:cs typeface="Arial" charset="0"/>
              </a:rPr>
              <a:t>Suicide &amp; injury </a:t>
            </a:r>
          </a:p>
          <a:p>
            <a:pPr algn="ctr" eaLnBrk="1" fontAlgn="b" hangingPunct="1">
              <a:spcBef>
                <a:spcPct val="0"/>
              </a:spcBef>
              <a:buFontTx/>
              <a:buNone/>
            </a:pPr>
            <a:r>
              <a:rPr lang="en-GB" altLang="en-US" sz="1200">
                <a:solidFill>
                  <a:srgbClr val="000000"/>
                </a:solidFill>
                <a:cs typeface="Arial" charset="0"/>
              </a:rPr>
              <a:t>undetermined</a:t>
            </a:r>
          </a:p>
        </p:txBody>
      </p:sp>
      <p:sp>
        <p:nvSpPr>
          <p:cNvPr id="2070" name="Rectangle 9"/>
          <p:cNvSpPr>
            <a:spLocks noChangeArrowheads="1"/>
          </p:cNvSpPr>
          <p:nvPr/>
        </p:nvSpPr>
        <p:spPr bwMode="auto">
          <a:xfrm>
            <a:off x="4143375" y="4956176"/>
            <a:ext cx="90805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200">
                <a:solidFill>
                  <a:srgbClr val="000000"/>
                </a:solidFill>
                <a:cs typeface="Arial" charset="0"/>
              </a:rPr>
              <a:t>Pancreatic</a:t>
            </a:r>
          </a:p>
          <a:p>
            <a:pPr algn="ctr" eaLnBrk="1" fontAlgn="b" hangingPunct="1">
              <a:spcBef>
                <a:spcPct val="0"/>
              </a:spcBef>
              <a:buFontTx/>
              <a:buNone/>
            </a:pPr>
            <a:r>
              <a:rPr lang="en-GB" altLang="en-US" sz="1200">
                <a:solidFill>
                  <a:srgbClr val="000000"/>
                </a:solidFill>
                <a:cs typeface="Arial" charset="0"/>
              </a:rPr>
              <a:t>Cancer</a:t>
            </a:r>
          </a:p>
          <a:p>
            <a:pPr algn="ctr" eaLnBrk="1" fontAlgn="b" hangingPunct="1">
              <a:spcBef>
                <a:spcPct val="0"/>
              </a:spcBef>
              <a:buFontTx/>
              <a:buNone/>
            </a:pPr>
            <a:r>
              <a:rPr lang="en-GB" altLang="en-US" sz="1400" b="1">
                <a:solidFill>
                  <a:srgbClr val="000000"/>
                </a:solidFill>
                <a:cs typeface="Arial" charset="0"/>
              </a:rPr>
              <a:t>300</a:t>
            </a:r>
          </a:p>
        </p:txBody>
      </p:sp>
      <p:sp>
        <p:nvSpPr>
          <p:cNvPr id="2071" name="Rectangle 10"/>
          <p:cNvSpPr>
            <a:spLocks noChangeArrowheads="1"/>
          </p:cNvSpPr>
          <p:nvPr/>
        </p:nvSpPr>
        <p:spPr bwMode="auto">
          <a:xfrm>
            <a:off x="3121025" y="4597401"/>
            <a:ext cx="9334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200">
                <a:solidFill>
                  <a:srgbClr val="000000"/>
                </a:solidFill>
                <a:cs typeface="Arial" charset="0"/>
              </a:rPr>
              <a:t>Diseases </a:t>
            </a:r>
          </a:p>
          <a:p>
            <a:pPr algn="ctr" eaLnBrk="1" fontAlgn="b" hangingPunct="1">
              <a:spcBef>
                <a:spcPct val="0"/>
              </a:spcBef>
              <a:buFontTx/>
              <a:buNone/>
            </a:pPr>
            <a:r>
              <a:rPr lang="en-GB" altLang="en-US" sz="1200">
                <a:solidFill>
                  <a:srgbClr val="000000"/>
                </a:solidFill>
                <a:cs typeface="Arial" charset="0"/>
              </a:rPr>
              <a:t>of the liver</a:t>
            </a:r>
          </a:p>
        </p:txBody>
      </p:sp>
      <p:sp>
        <p:nvSpPr>
          <p:cNvPr id="2072" name="Rectangle 86"/>
          <p:cNvSpPr>
            <a:spLocks noChangeArrowheads="1"/>
          </p:cNvSpPr>
          <p:nvPr/>
        </p:nvSpPr>
        <p:spPr bwMode="auto">
          <a:xfrm>
            <a:off x="7916863" y="3890964"/>
            <a:ext cx="482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231</a:t>
            </a:r>
          </a:p>
        </p:txBody>
      </p:sp>
      <p:sp>
        <p:nvSpPr>
          <p:cNvPr id="2073" name="Rectangle 13"/>
          <p:cNvSpPr>
            <a:spLocks noChangeArrowheads="1"/>
          </p:cNvSpPr>
          <p:nvPr/>
        </p:nvSpPr>
        <p:spPr bwMode="auto">
          <a:xfrm>
            <a:off x="1866901" y="3041651"/>
            <a:ext cx="134302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100">
                <a:solidFill>
                  <a:srgbClr val="000000"/>
                </a:solidFill>
                <a:cs typeface="Arial" charset="0"/>
              </a:rPr>
              <a:t>Cerebrovascular diseases (Stroke)</a:t>
            </a:r>
          </a:p>
          <a:p>
            <a:pPr algn="ctr" eaLnBrk="1" fontAlgn="b" hangingPunct="1">
              <a:spcBef>
                <a:spcPct val="0"/>
              </a:spcBef>
              <a:buFontTx/>
              <a:buNone/>
            </a:pPr>
            <a:endParaRPr lang="en-GB" altLang="en-US" sz="1100" b="1">
              <a:solidFill>
                <a:srgbClr val="000000"/>
              </a:solidFill>
              <a:cs typeface="Arial" charset="0"/>
            </a:endParaRPr>
          </a:p>
        </p:txBody>
      </p:sp>
      <p:sp>
        <p:nvSpPr>
          <p:cNvPr id="2074" name="Rectangle 4"/>
          <p:cNvSpPr>
            <a:spLocks noChangeArrowheads="1"/>
          </p:cNvSpPr>
          <p:nvPr/>
        </p:nvSpPr>
        <p:spPr bwMode="auto">
          <a:xfrm>
            <a:off x="4498975" y="1785939"/>
            <a:ext cx="920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a:solidFill>
                  <a:srgbClr val="000000"/>
                </a:solidFill>
                <a:cs typeface="Arial" charset="0"/>
              </a:rPr>
              <a:t>Trachea,</a:t>
            </a:r>
          </a:p>
          <a:p>
            <a:pPr algn="ctr" eaLnBrk="1" fontAlgn="b" hangingPunct="1">
              <a:spcBef>
                <a:spcPct val="0"/>
              </a:spcBef>
              <a:buFontTx/>
              <a:buNone/>
            </a:pPr>
            <a:r>
              <a:rPr lang="en-GB" altLang="en-US" sz="1400">
                <a:solidFill>
                  <a:srgbClr val="000000"/>
                </a:solidFill>
                <a:cs typeface="Arial" charset="0"/>
              </a:rPr>
              <a:t>bronchus</a:t>
            </a:r>
          </a:p>
          <a:p>
            <a:pPr algn="ctr" eaLnBrk="1" fontAlgn="b" hangingPunct="1">
              <a:spcBef>
                <a:spcPct val="0"/>
              </a:spcBef>
              <a:buFontTx/>
              <a:buNone/>
            </a:pPr>
            <a:r>
              <a:rPr lang="en-GB" altLang="en-US" sz="1400">
                <a:solidFill>
                  <a:srgbClr val="000000"/>
                </a:solidFill>
                <a:cs typeface="Arial" charset="0"/>
              </a:rPr>
              <a:t>and lung</a:t>
            </a:r>
          </a:p>
          <a:p>
            <a:pPr algn="ctr" eaLnBrk="1" fontAlgn="b" hangingPunct="1">
              <a:spcBef>
                <a:spcPct val="0"/>
              </a:spcBef>
              <a:buFontTx/>
              <a:buNone/>
            </a:pPr>
            <a:r>
              <a:rPr lang="en-GB" altLang="en-US" sz="1400">
                <a:solidFill>
                  <a:srgbClr val="000000"/>
                </a:solidFill>
                <a:cs typeface="Arial" charset="0"/>
              </a:rPr>
              <a:t>cancers </a:t>
            </a:r>
          </a:p>
          <a:p>
            <a:pPr algn="ctr" eaLnBrk="1" fontAlgn="b" hangingPunct="1">
              <a:spcBef>
                <a:spcPct val="0"/>
              </a:spcBef>
              <a:buFontTx/>
              <a:buNone/>
            </a:pPr>
            <a:r>
              <a:rPr lang="en-GB" altLang="en-US" sz="1400" b="1">
                <a:solidFill>
                  <a:srgbClr val="000000"/>
                </a:solidFill>
                <a:cs typeface="Arial" charset="0"/>
              </a:rPr>
              <a:t>1007</a:t>
            </a:r>
          </a:p>
        </p:txBody>
      </p:sp>
      <p:sp>
        <p:nvSpPr>
          <p:cNvPr id="2075" name="Rectangle 15"/>
          <p:cNvSpPr>
            <a:spLocks noChangeArrowheads="1"/>
          </p:cNvSpPr>
          <p:nvPr/>
        </p:nvSpPr>
        <p:spPr bwMode="auto">
          <a:xfrm>
            <a:off x="8204200" y="4386264"/>
            <a:ext cx="1485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100">
                <a:solidFill>
                  <a:srgbClr val="000000"/>
                </a:solidFill>
                <a:cs typeface="Arial" charset="0"/>
              </a:rPr>
              <a:t>Oesophageal cancer</a:t>
            </a:r>
          </a:p>
        </p:txBody>
      </p:sp>
      <p:sp>
        <p:nvSpPr>
          <p:cNvPr id="2076" name="Rectangle 5"/>
          <p:cNvSpPr>
            <a:spLocks noChangeArrowheads="1"/>
          </p:cNvSpPr>
          <p:nvPr/>
        </p:nvSpPr>
        <p:spPr bwMode="auto">
          <a:xfrm>
            <a:off x="3006725" y="1296989"/>
            <a:ext cx="123348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200">
                <a:solidFill>
                  <a:srgbClr val="000000"/>
                </a:solidFill>
                <a:cs typeface="Arial" charset="0"/>
              </a:rPr>
              <a:t>Chronic </a:t>
            </a:r>
          </a:p>
          <a:p>
            <a:pPr algn="ctr" eaLnBrk="1" fontAlgn="b" hangingPunct="1">
              <a:spcBef>
                <a:spcPct val="0"/>
              </a:spcBef>
              <a:buFontTx/>
              <a:buNone/>
            </a:pPr>
            <a:r>
              <a:rPr lang="en-GB" altLang="en-US" sz="1200">
                <a:solidFill>
                  <a:srgbClr val="000000"/>
                </a:solidFill>
                <a:cs typeface="Arial" charset="0"/>
              </a:rPr>
              <a:t>Obstructive</a:t>
            </a:r>
          </a:p>
          <a:p>
            <a:pPr algn="ctr" eaLnBrk="1" fontAlgn="b" hangingPunct="1">
              <a:spcBef>
                <a:spcPct val="0"/>
              </a:spcBef>
              <a:buFontTx/>
              <a:buNone/>
            </a:pPr>
            <a:r>
              <a:rPr lang="en-GB" altLang="en-US" sz="1200">
                <a:solidFill>
                  <a:srgbClr val="000000"/>
                </a:solidFill>
                <a:cs typeface="Arial" charset="0"/>
              </a:rPr>
              <a:t>Pulmonary</a:t>
            </a:r>
          </a:p>
          <a:p>
            <a:pPr algn="ctr" eaLnBrk="1" fontAlgn="b" hangingPunct="1">
              <a:spcBef>
                <a:spcPct val="0"/>
              </a:spcBef>
              <a:buFontTx/>
              <a:buNone/>
            </a:pPr>
            <a:r>
              <a:rPr lang="en-GB" altLang="en-US" sz="1200">
                <a:solidFill>
                  <a:srgbClr val="000000"/>
                </a:solidFill>
                <a:cs typeface="Arial" charset="0"/>
              </a:rPr>
              <a:t>Disease</a:t>
            </a:r>
          </a:p>
          <a:p>
            <a:pPr eaLnBrk="1" fontAlgn="b" hangingPunct="1">
              <a:spcBef>
                <a:spcPct val="0"/>
              </a:spcBef>
              <a:buFontTx/>
              <a:buNone/>
            </a:pPr>
            <a:r>
              <a:rPr lang="en-GB" altLang="en-US" sz="1000">
                <a:solidFill>
                  <a:srgbClr val="000000"/>
                </a:solidFill>
                <a:cs typeface="Arial" charset="0"/>
              </a:rPr>
              <a:t>                            </a:t>
            </a:r>
          </a:p>
          <a:p>
            <a:pPr eaLnBrk="1" fontAlgn="b" hangingPunct="1">
              <a:spcBef>
                <a:spcPct val="0"/>
              </a:spcBef>
              <a:buFontTx/>
              <a:buNone/>
            </a:pPr>
            <a:r>
              <a:rPr lang="en-GB" altLang="en-US" sz="1000">
                <a:solidFill>
                  <a:srgbClr val="000000"/>
                </a:solidFill>
                <a:cs typeface="Arial" charset="0"/>
              </a:rPr>
              <a:t>                               </a:t>
            </a:r>
            <a:endParaRPr lang="en-GB" altLang="en-US" sz="1200" b="1">
              <a:solidFill>
                <a:srgbClr val="000000"/>
              </a:solidFill>
              <a:cs typeface="Arial" charset="0"/>
            </a:endParaRPr>
          </a:p>
        </p:txBody>
      </p:sp>
      <p:sp>
        <p:nvSpPr>
          <p:cNvPr id="2077" name="Rectangle 86"/>
          <p:cNvSpPr>
            <a:spLocks noChangeArrowheads="1"/>
          </p:cNvSpPr>
          <p:nvPr/>
        </p:nvSpPr>
        <p:spPr bwMode="auto">
          <a:xfrm>
            <a:off x="3438525" y="2071689"/>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512</a:t>
            </a:r>
          </a:p>
        </p:txBody>
      </p:sp>
      <p:sp>
        <p:nvSpPr>
          <p:cNvPr id="2" name="Rectangle 1"/>
          <p:cNvSpPr/>
          <p:nvPr/>
        </p:nvSpPr>
        <p:spPr>
          <a:xfrm>
            <a:off x="8683625" y="5221288"/>
            <a:ext cx="107950" cy="107950"/>
          </a:xfrm>
          <a:prstGeom prst="rect">
            <a:avLst/>
          </a:prstGeom>
          <a:solidFill>
            <a:srgbClr val="007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3" name="Rectangle 72"/>
          <p:cNvSpPr/>
          <p:nvPr/>
        </p:nvSpPr>
        <p:spPr>
          <a:xfrm>
            <a:off x="8683625" y="5373688"/>
            <a:ext cx="107950" cy="107950"/>
          </a:xfrm>
          <a:prstGeom prst="rect">
            <a:avLst/>
          </a:prstGeom>
          <a:solidFill>
            <a:srgbClr val="B2B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4" name="Rectangle 73"/>
          <p:cNvSpPr/>
          <p:nvPr/>
        </p:nvSpPr>
        <p:spPr>
          <a:xfrm>
            <a:off x="8683625" y="5526088"/>
            <a:ext cx="107950" cy="107950"/>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5" name="Rectangle 74"/>
          <p:cNvSpPr/>
          <p:nvPr/>
        </p:nvSpPr>
        <p:spPr>
          <a:xfrm>
            <a:off x="8683625" y="5678488"/>
            <a:ext cx="107950" cy="107950"/>
          </a:xfrm>
          <a:prstGeom prst="rect">
            <a:avLst/>
          </a:prstGeom>
          <a:solidFill>
            <a:srgbClr val="ED1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6" name="Rectangle 75"/>
          <p:cNvSpPr/>
          <p:nvPr/>
        </p:nvSpPr>
        <p:spPr>
          <a:xfrm>
            <a:off x="8683625" y="5830888"/>
            <a:ext cx="107950" cy="107950"/>
          </a:xfrm>
          <a:prstGeom prst="rect">
            <a:avLst/>
          </a:prstGeom>
          <a:solidFill>
            <a:srgbClr val="7D2A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7" name="Rectangle 76"/>
          <p:cNvSpPr/>
          <p:nvPr/>
        </p:nvSpPr>
        <p:spPr>
          <a:xfrm>
            <a:off x="8683625" y="5983288"/>
            <a:ext cx="107950" cy="107950"/>
          </a:xfrm>
          <a:prstGeom prst="rect">
            <a:avLst/>
          </a:prstGeom>
          <a:solidFill>
            <a:srgbClr val="67C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8" name="Rectangle 77"/>
          <p:cNvSpPr/>
          <p:nvPr/>
        </p:nvSpPr>
        <p:spPr>
          <a:xfrm>
            <a:off x="8683625" y="6135688"/>
            <a:ext cx="107950" cy="107950"/>
          </a:xfrm>
          <a:prstGeom prst="rect">
            <a:avLst/>
          </a:prstGeom>
          <a:solidFill>
            <a:srgbClr val="008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9" name="Rectangle 78"/>
          <p:cNvSpPr/>
          <p:nvPr/>
        </p:nvSpPr>
        <p:spPr>
          <a:xfrm>
            <a:off x="8683625" y="6288088"/>
            <a:ext cx="10795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0" name="Rectangle 79"/>
          <p:cNvSpPr/>
          <p:nvPr/>
        </p:nvSpPr>
        <p:spPr>
          <a:xfrm>
            <a:off x="8683625" y="6440488"/>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1" name="Rectangle 80"/>
          <p:cNvSpPr/>
          <p:nvPr/>
        </p:nvSpPr>
        <p:spPr>
          <a:xfrm>
            <a:off x="8683625" y="6592888"/>
            <a:ext cx="107950" cy="107950"/>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88" name="TextBox 2"/>
          <p:cNvSpPr txBox="1">
            <a:spLocks noChangeArrowheads="1"/>
          </p:cNvSpPr>
          <p:nvPr/>
        </p:nvSpPr>
        <p:spPr bwMode="auto">
          <a:xfrm>
            <a:off x="8874126" y="5138738"/>
            <a:ext cx="917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100"/>
              <a:t>Smoking</a:t>
            </a:r>
          </a:p>
        </p:txBody>
      </p:sp>
      <p:sp>
        <p:nvSpPr>
          <p:cNvPr id="2089" name="TextBox 82"/>
          <p:cNvSpPr txBox="1">
            <a:spLocks noChangeArrowheads="1"/>
          </p:cNvSpPr>
          <p:nvPr/>
        </p:nvSpPr>
        <p:spPr bwMode="auto">
          <a:xfrm>
            <a:off x="8874126" y="5297489"/>
            <a:ext cx="91757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100"/>
              <a:t>Obesity</a:t>
            </a:r>
          </a:p>
        </p:txBody>
      </p:sp>
      <p:sp>
        <p:nvSpPr>
          <p:cNvPr id="2090" name="TextBox 83"/>
          <p:cNvSpPr txBox="1">
            <a:spLocks noChangeArrowheads="1"/>
          </p:cNvSpPr>
          <p:nvPr/>
        </p:nvSpPr>
        <p:spPr bwMode="auto">
          <a:xfrm>
            <a:off x="8874125" y="5449889"/>
            <a:ext cx="15430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100"/>
              <a:t>Physical Activity</a:t>
            </a:r>
          </a:p>
        </p:txBody>
      </p:sp>
      <p:sp>
        <p:nvSpPr>
          <p:cNvPr id="2091" name="TextBox 84"/>
          <p:cNvSpPr txBox="1">
            <a:spLocks noChangeArrowheads="1"/>
          </p:cNvSpPr>
          <p:nvPr/>
        </p:nvSpPr>
        <p:spPr bwMode="auto">
          <a:xfrm>
            <a:off x="8874126" y="5595938"/>
            <a:ext cx="17557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100"/>
              <a:t>Alcohol and Drug Use</a:t>
            </a:r>
          </a:p>
        </p:txBody>
      </p:sp>
      <p:sp>
        <p:nvSpPr>
          <p:cNvPr id="2092" name="TextBox 85"/>
          <p:cNvSpPr txBox="1">
            <a:spLocks noChangeArrowheads="1"/>
          </p:cNvSpPr>
          <p:nvPr/>
        </p:nvSpPr>
        <p:spPr bwMode="auto">
          <a:xfrm>
            <a:off x="8882063" y="5748338"/>
            <a:ext cx="10985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100"/>
              <a:t>Risk-Taking</a:t>
            </a:r>
          </a:p>
        </p:txBody>
      </p:sp>
      <p:sp>
        <p:nvSpPr>
          <p:cNvPr id="2093" name="TextBox 86"/>
          <p:cNvSpPr txBox="1">
            <a:spLocks noChangeArrowheads="1"/>
          </p:cNvSpPr>
          <p:nvPr/>
        </p:nvSpPr>
        <p:spPr bwMode="auto">
          <a:xfrm>
            <a:off x="8882064" y="5900738"/>
            <a:ext cx="1747837"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100"/>
              <a:t>Reluctance to seek help</a:t>
            </a:r>
          </a:p>
        </p:txBody>
      </p:sp>
      <p:sp>
        <p:nvSpPr>
          <p:cNvPr id="2094" name="TextBox 87"/>
          <p:cNvSpPr txBox="1">
            <a:spLocks noChangeArrowheads="1"/>
          </p:cNvSpPr>
          <p:nvPr/>
        </p:nvSpPr>
        <p:spPr bwMode="auto">
          <a:xfrm>
            <a:off x="8874126" y="6053138"/>
            <a:ext cx="917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100"/>
              <a:t>Stress</a:t>
            </a:r>
          </a:p>
        </p:txBody>
      </p:sp>
      <p:sp>
        <p:nvSpPr>
          <p:cNvPr id="2095" name="TextBox 88"/>
          <p:cNvSpPr txBox="1">
            <a:spLocks noChangeArrowheads="1"/>
          </p:cNvSpPr>
          <p:nvPr/>
        </p:nvSpPr>
        <p:spPr bwMode="auto">
          <a:xfrm>
            <a:off x="8874126" y="6205538"/>
            <a:ext cx="917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100"/>
              <a:t>Poverty</a:t>
            </a:r>
          </a:p>
        </p:txBody>
      </p:sp>
      <p:sp>
        <p:nvSpPr>
          <p:cNvPr id="2096" name="TextBox 89"/>
          <p:cNvSpPr txBox="1">
            <a:spLocks noChangeArrowheads="1"/>
          </p:cNvSpPr>
          <p:nvPr/>
        </p:nvSpPr>
        <p:spPr bwMode="auto">
          <a:xfrm>
            <a:off x="8874125" y="6357939"/>
            <a:ext cx="19748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100"/>
              <a:t>Access to Health Services</a:t>
            </a:r>
          </a:p>
        </p:txBody>
      </p:sp>
      <p:sp>
        <p:nvSpPr>
          <p:cNvPr id="2097" name="TextBox 90"/>
          <p:cNvSpPr txBox="1">
            <a:spLocks noChangeArrowheads="1"/>
          </p:cNvSpPr>
          <p:nvPr/>
        </p:nvSpPr>
        <p:spPr bwMode="auto">
          <a:xfrm>
            <a:off x="8874126" y="6510338"/>
            <a:ext cx="9175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100"/>
              <a:t>Housing</a:t>
            </a:r>
          </a:p>
        </p:txBody>
      </p:sp>
      <p:grpSp>
        <p:nvGrpSpPr>
          <p:cNvPr id="2098" name="Group 9"/>
          <p:cNvGrpSpPr>
            <a:grpSpLocks/>
          </p:cNvGrpSpPr>
          <p:nvPr/>
        </p:nvGrpSpPr>
        <p:grpSpPr bwMode="auto">
          <a:xfrm>
            <a:off x="5816601" y="3059113"/>
            <a:ext cx="1116013" cy="107950"/>
            <a:chOff x="3779788" y="3033018"/>
            <a:chExt cx="1116012" cy="107950"/>
          </a:xfrm>
        </p:grpSpPr>
        <p:sp>
          <p:nvSpPr>
            <p:cNvPr id="102" name="Rectangle 101"/>
            <p:cNvSpPr/>
            <p:nvPr/>
          </p:nvSpPr>
          <p:spPr>
            <a:xfrm>
              <a:off x="3779788" y="3033018"/>
              <a:ext cx="107950" cy="107950"/>
            </a:xfrm>
            <a:prstGeom prst="rect">
              <a:avLst/>
            </a:prstGeom>
            <a:solidFill>
              <a:srgbClr val="007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3" name="Rectangle 102"/>
            <p:cNvSpPr/>
            <p:nvPr/>
          </p:nvSpPr>
          <p:spPr>
            <a:xfrm>
              <a:off x="3924251" y="3033018"/>
              <a:ext cx="107950" cy="107950"/>
            </a:xfrm>
            <a:prstGeom prst="rect">
              <a:avLst/>
            </a:prstGeom>
            <a:solidFill>
              <a:srgbClr val="B2B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4" name="Rectangle 103"/>
            <p:cNvSpPr/>
            <p:nvPr/>
          </p:nvSpPr>
          <p:spPr>
            <a:xfrm>
              <a:off x="4067126" y="3033018"/>
              <a:ext cx="107950" cy="107950"/>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5" name="Rectangle 104"/>
            <p:cNvSpPr/>
            <p:nvPr/>
          </p:nvSpPr>
          <p:spPr>
            <a:xfrm>
              <a:off x="4211588" y="3033018"/>
              <a:ext cx="107950" cy="107950"/>
            </a:xfrm>
            <a:prstGeom prst="rect">
              <a:avLst/>
            </a:prstGeom>
            <a:solidFill>
              <a:srgbClr val="ED1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8" name="Rectangle 107"/>
            <p:cNvSpPr/>
            <p:nvPr/>
          </p:nvSpPr>
          <p:spPr>
            <a:xfrm>
              <a:off x="4356050" y="3033018"/>
              <a:ext cx="107950" cy="107950"/>
            </a:xfrm>
            <a:prstGeom prst="rect">
              <a:avLst/>
            </a:prstGeom>
            <a:solidFill>
              <a:srgbClr val="008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09" name="Rectangle 108"/>
            <p:cNvSpPr/>
            <p:nvPr/>
          </p:nvSpPr>
          <p:spPr>
            <a:xfrm>
              <a:off x="4498925" y="3033018"/>
              <a:ext cx="10795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0" name="Rectangle 109"/>
            <p:cNvSpPr/>
            <p:nvPr/>
          </p:nvSpPr>
          <p:spPr>
            <a:xfrm>
              <a:off x="4643387" y="3033018"/>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1" name="Rectangle 110"/>
            <p:cNvSpPr/>
            <p:nvPr/>
          </p:nvSpPr>
          <p:spPr>
            <a:xfrm>
              <a:off x="4787850" y="3033018"/>
              <a:ext cx="107950" cy="107950"/>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099" name="TextBox 120"/>
          <p:cNvSpPr txBox="1">
            <a:spLocks noChangeArrowheads="1"/>
          </p:cNvSpPr>
          <p:nvPr/>
        </p:nvSpPr>
        <p:spPr bwMode="auto">
          <a:xfrm>
            <a:off x="8634414" y="4779963"/>
            <a:ext cx="21161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100" b="1"/>
              <a:t>Risk Factors and Wider Determinants Key</a:t>
            </a:r>
          </a:p>
        </p:txBody>
      </p:sp>
      <p:sp>
        <p:nvSpPr>
          <p:cNvPr id="4" name="Rectangle 3"/>
          <p:cNvSpPr/>
          <p:nvPr/>
        </p:nvSpPr>
        <p:spPr>
          <a:xfrm>
            <a:off x="8588376" y="4745038"/>
            <a:ext cx="2041525" cy="20828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101" name="Group 5"/>
          <p:cNvGrpSpPr>
            <a:grpSpLocks/>
          </p:cNvGrpSpPr>
          <p:nvPr/>
        </p:nvGrpSpPr>
        <p:grpSpPr bwMode="auto">
          <a:xfrm>
            <a:off x="5246688" y="5527676"/>
            <a:ext cx="971550" cy="111125"/>
            <a:chOff x="5651500" y="6237288"/>
            <a:chExt cx="971550" cy="111125"/>
          </a:xfrm>
        </p:grpSpPr>
        <p:sp>
          <p:nvSpPr>
            <p:cNvPr id="114" name="Rectangle 113"/>
            <p:cNvSpPr/>
            <p:nvPr/>
          </p:nvSpPr>
          <p:spPr>
            <a:xfrm>
              <a:off x="5651500" y="6238876"/>
              <a:ext cx="107950" cy="107950"/>
            </a:xfrm>
            <a:prstGeom prst="rect">
              <a:avLst/>
            </a:prstGeom>
            <a:solidFill>
              <a:srgbClr val="ED1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5" name="Rectangle 114"/>
            <p:cNvSpPr/>
            <p:nvPr/>
          </p:nvSpPr>
          <p:spPr>
            <a:xfrm>
              <a:off x="5795962" y="6238876"/>
              <a:ext cx="107950" cy="107950"/>
            </a:xfrm>
            <a:prstGeom prst="rect">
              <a:avLst/>
            </a:prstGeom>
            <a:solidFill>
              <a:srgbClr val="7D2A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6" name="Rectangle 115"/>
            <p:cNvSpPr/>
            <p:nvPr/>
          </p:nvSpPr>
          <p:spPr>
            <a:xfrm>
              <a:off x="6227762" y="6238876"/>
              <a:ext cx="10795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7" name="Rectangle 116"/>
            <p:cNvSpPr/>
            <p:nvPr/>
          </p:nvSpPr>
          <p:spPr>
            <a:xfrm>
              <a:off x="6515100" y="6238876"/>
              <a:ext cx="107950" cy="107950"/>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8" name="Rectangle 117"/>
            <p:cNvSpPr/>
            <p:nvPr/>
          </p:nvSpPr>
          <p:spPr>
            <a:xfrm>
              <a:off x="6083300" y="6237288"/>
              <a:ext cx="107950" cy="107950"/>
            </a:xfrm>
            <a:prstGeom prst="rect">
              <a:avLst/>
            </a:prstGeom>
            <a:solidFill>
              <a:srgbClr val="008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19" name="Rectangle 118"/>
            <p:cNvSpPr/>
            <p:nvPr/>
          </p:nvSpPr>
          <p:spPr>
            <a:xfrm>
              <a:off x="6372225" y="6240463"/>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0" name="Rectangle 119"/>
            <p:cNvSpPr/>
            <p:nvPr/>
          </p:nvSpPr>
          <p:spPr>
            <a:xfrm>
              <a:off x="5940425" y="6240463"/>
              <a:ext cx="107950" cy="107950"/>
            </a:xfrm>
            <a:prstGeom prst="rect">
              <a:avLst/>
            </a:prstGeom>
            <a:solidFill>
              <a:srgbClr val="67C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25" name="Rectangle 124"/>
          <p:cNvSpPr/>
          <p:nvPr/>
        </p:nvSpPr>
        <p:spPr>
          <a:xfrm>
            <a:off x="2693988" y="5006975"/>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6" name="Rectangle 125"/>
          <p:cNvSpPr/>
          <p:nvPr/>
        </p:nvSpPr>
        <p:spPr>
          <a:xfrm>
            <a:off x="2405063" y="5006975"/>
            <a:ext cx="107950" cy="107950"/>
          </a:xfrm>
          <a:prstGeom prst="rect">
            <a:avLst/>
          </a:prstGeom>
          <a:solidFill>
            <a:srgbClr val="67C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7" name="Rectangle 126"/>
          <p:cNvSpPr/>
          <p:nvPr/>
        </p:nvSpPr>
        <p:spPr>
          <a:xfrm flipH="1">
            <a:off x="4545014" y="2952751"/>
            <a:ext cx="128587" cy="142875"/>
          </a:xfrm>
          <a:prstGeom prst="rect">
            <a:avLst/>
          </a:prstGeom>
          <a:solidFill>
            <a:srgbClr val="007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8" name="Rectangle 127"/>
          <p:cNvSpPr/>
          <p:nvPr/>
        </p:nvSpPr>
        <p:spPr>
          <a:xfrm flipH="1">
            <a:off x="4691064" y="2952751"/>
            <a:ext cx="128587" cy="142875"/>
          </a:xfrm>
          <a:prstGeom prst="rect">
            <a:avLst/>
          </a:prstGeom>
          <a:solidFill>
            <a:srgbClr val="67C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29" name="Rectangle 128"/>
          <p:cNvSpPr/>
          <p:nvPr/>
        </p:nvSpPr>
        <p:spPr>
          <a:xfrm flipH="1">
            <a:off x="4833939" y="2952751"/>
            <a:ext cx="128587" cy="1428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0" name="Rectangle 129"/>
          <p:cNvSpPr/>
          <p:nvPr/>
        </p:nvSpPr>
        <p:spPr>
          <a:xfrm flipH="1">
            <a:off x="4978400" y="2952751"/>
            <a:ext cx="128588" cy="14287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1" name="Rectangle 130"/>
          <p:cNvSpPr/>
          <p:nvPr/>
        </p:nvSpPr>
        <p:spPr>
          <a:xfrm flipH="1">
            <a:off x="5122864" y="2952751"/>
            <a:ext cx="128587" cy="142875"/>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4" name="Rectangle 133"/>
          <p:cNvSpPr/>
          <p:nvPr/>
        </p:nvSpPr>
        <p:spPr>
          <a:xfrm>
            <a:off x="3433763" y="2482850"/>
            <a:ext cx="107950" cy="107950"/>
          </a:xfrm>
          <a:prstGeom prst="rect">
            <a:avLst/>
          </a:prstGeom>
          <a:solidFill>
            <a:srgbClr val="007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5" name="Rectangle 134"/>
          <p:cNvSpPr/>
          <p:nvPr/>
        </p:nvSpPr>
        <p:spPr>
          <a:xfrm>
            <a:off x="3579813" y="2482850"/>
            <a:ext cx="107950" cy="107950"/>
          </a:xfrm>
          <a:prstGeom prst="rect">
            <a:avLst/>
          </a:prstGeom>
          <a:solidFill>
            <a:srgbClr val="67C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6" name="Rectangle 135"/>
          <p:cNvSpPr/>
          <p:nvPr/>
        </p:nvSpPr>
        <p:spPr>
          <a:xfrm>
            <a:off x="3722688" y="2482850"/>
            <a:ext cx="10795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7" name="Rectangle 136"/>
          <p:cNvSpPr/>
          <p:nvPr/>
        </p:nvSpPr>
        <p:spPr>
          <a:xfrm>
            <a:off x="3867150" y="2482850"/>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38" name="Rectangle 137"/>
          <p:cNvSpPr/>
          <p:nvPr/>
        </p:nvSpPr>
        <p:spPr>
          <a:xfrm>
            <a:off x="4011613" y="2482850"/>
            <a:ext cx="107950" cy="107950"/>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114" name="Group 6"/>
          <p:cNvGrpSpPr>
            <a:grpSpLocks/>
          </p:cNvGrpSpPr>
          <p:nvPr/>
        </p:nvGrpSpPr>
        <p:grpSpPr bwMode="auto">
          <a:xfrm>
            <a:off x="8610601" y="4206876"/>
            <a:ext cx="1116013" cy="119063"/>
            <a:chOff x="6491288" y="3232150"/>
            <a:chExt cx="1116012" cy="119063"/>
          </a:xfrm>
        </p:grpSpPr>
        <p:sp>
          <p:nvSpPr>
            <p:cNvPr id="139" name="Rectangle 138"/>
            <p:cNvSpPr/>
            <p:nvPr/>
          </p:nvSpPr>
          <p:spPr>
            <a:xfrm>
              <a:off x="6491288" y="3232150"/>
              <a:ext cx="107950" cy="119063"/>
            </a:xfrm>
            <a:prstGeom prst="rect">
              <a:avLst/>
            </a:prstGeom>
            <a:solidFill>
              <a:srgbClr val="007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0" name="Rectangle 139"/>
            <p:cNvSpPr/>
            <p:nvPr/>
          </p:nvSpPr>
          <p:spPr>
            <a:xfrm>
              <a:off x="6635751" y="3232150"/>
              <a:ext cx="107950" cy="119063"/>
            </a:xfrm>
            <a:prstGeom prst="rect">
              <a:avLst/>
            </a:prstGeom>
            <a:solidFill>
              <a:srgbClr val="B2B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1" name="Rectangle 140"/>
            <p:cNvSpPr/>
            <p:nvPr/>
          </p:nvSpPr>
          <p:spPr>
            <a:xfrm>
              <a:off x="6778626" y="3232150"/>
              <a:ext cx="107950" cy="119063"/>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2" name="Rectangle 141"/>
            <p:cNvSpPr/>
            <p:nvPr/>
          </p:nvSpPr>
          <p:spPr>
            <a:xfrm>
              <a:off x="6923088" y="3232150"/>
              <a:ext cx="107950" cy="119063"/>
            </a:xfrm>
            <a:prstGeom prst="rect">
              <a:avLst/>
            </a:prstGeom>
            <a:solidFill>
              <a:srgbClr val="ED1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3" name="Rectangle 142"/>
            <p:cNvSpPr/>
            <p:nvPr/>
          </p:nvSpPr>
          <p:spPr>
            <a:xfrm>
              <a:off x="7067550" y="3232150"/>
              <a:ext cx="107950" cy="119063"/>
            </a:xfrm>
            <a:prstGeom prst="rect">
              <a:avLst/>
            </a:prstGeom>
            <a:solidFill>
              <a:srgbClr val="008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4" name="Rectangle 143"/>
            <p:cNvSpPr/>
            <p:nvPr/>
          </p:nvSpPr>
          <p:spPr>
            <a:xfrm>
              <a:off x="7210425" y="3232150"/>
              <a:ext cx="107950" cy="1190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5" name="Rectangle 144"/>
            <p:cNvSpPr/>
            <p:nvPr/>
          </p:nvSpPr>
          <p:spPr>
            <a:xfrm>
              <a:off x="7354887" y="3232150"/>
              <a:ext cx="107950" cy="119063"/>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6" name="Rectangle 145"/>
            <p:cNvSpPr/>
            <p:nvPr/>
          </p:nvSpPr>
          <p:spPr>
            <a:xfrm>
              <a:off x="7499350" y="3232150"/>
              <a:ext cx="107950" cy="119063"/>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47" name="Rectangle 146"/>
          <p:cNvSpPr/>
          <p:nvPr/>
        </p:nvSpPr>
        <p:spPr>
          <a:xfrm>
            <a:off x="4225925" y="5591175"/>
            <a:ext cx="107950" cy="107950"/>
          </a:xfrm>
          <a:prstGeom prst="rect">
            <a:avLst/>
          </a:prstGeom>
          <a:solidFill>
            <a:srgbClr val="007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8" name="Rectangle 147"/>
          <p:cNvSpPr/>
          <p:nvPr/>
        </p:nvSpPr>
        <p:spPr>
          <a:xfrm>
            <a:off x="4371975" y="5591175"/>
            <a:ext cx="107950" cy="107950"/>
          </a:xfrm>
          <a:prstGeom prst="rect">
            <a:avLst/>
          </a:prstGeom>
          <a:solidFill>
            <a:srgbClr val="B2B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49" name="Rectangle 148"/>
          <p:cNvSpPr/>
          <p:nvPr/>
        </p:nvSpPr>
        <p:spPr>
          <a:xfrm>
            <a:off x="4514850" y="5591175"/>
            <a:ext cx="107950" cy="107950"/>
          </a:xfrm>
          <a:prstGeom prst="rect">
            <a:avLst/>
          </a:prstGeom>
          <a:solidFill>
            <a:srgbClr val="67C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0" name="Rectangle 149"/>
          <p:cNvSpPr/>
          <p:nvPr/>
        </p:nvSpPr>
        <p:spPr>
          <a:xfrm>
            <a:off x="4800600" y="5591175"/>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1" name="Rectangle 150"/>
          <p:cNvSpPr/>
          <p:nvPr/>
        </p:nvSpPr>
        <p:spPr>
          <a:xfrm>
            <a:off x="2071688" y="3683000"/>
            <a:ext cx="107950" cy="107950"/>
          </a:xfrm>
          <a:prstGeom prst="rect">
            <a:avLst/>
          </a:prstGeom>
          <a:solidFill>
            <a:srgbClr val="007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2" name="Rectangle 151"/>
          <p:cNvSpPr/>
          <p:nvPr/>
        </p:nvSpPr>
        <p:spPr>
          <a:xfrm>
            <a:off x="2220913" y="3683000"/>
            <a:ext cx="107950" cy="107950"/>
          </a:xfrm>
          <a:prstGeom prst="rect">
            <a:avLst/>
          </a:prstGeom>
          <a:solidFill>
            <a:srgbClr val="B2B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3" name="Rectangle 152"/>
          <p:cNvSpPr/>
          <p:nvPr/>
        </p:nvSpPr>
        <p:spPr>
          <a:xfrm>
            <a:off x="2359025" y="3683000"/>
            <a:ext cx="107950" cy="107950"/>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4" name="Rectangle 153"/>
          <p:cNvSpPr/>
          <p:nvPr/>
        </p:nvSpPr>
        <p:spPr>
          <a:xfrm>
            <a:off x="2503488" y="3683000"/>
            <a:ext cx="107950" cy="107950"/>
          </a:xfrm>
          <a:prstGeom prst="rect">
            <a:avLst/>
          </a:prstGeom>
          <a:solidFill>
            <a:srgbClr val="ED1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5" name="Rectangle 154"/>
          <p:cNvSpPr/>
          <p:nvPr/>
        </p:nvSpPr>
        <p:spPr>
          <a:xfrm>
            <a:off x="2646363" y="3683000"/>
            <a:ext cx="10795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56" name="Rectangle 155"/>
          <p:cNvSpPr/>
          <p:nvPr/>
        </p:nvSpPr>
        <p:spPr>
          <a:xfrm>
            <a:off x="2790825" y="3683000"/>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125" name="Group 2"/>
          <p:cNvGrpSpPr>
            <a:grpSpLocks/>
          </p:cNvGrpSpPr>
          <p:nvPr/>
        </p:nvGrpSpPr>
        <p:grpSpPr bwMode="auto">
          <a:xfrm>
            <a:off x="3127375" y="5337176"/>
            <a:ext cx="827088" cy="111125"/>
            <a:chOff x="4249738" y="5792788"/>
            <a:chExt cx="827087" cy="111125"/>
          </a:xfrm>
        </p:grpSpPr>
        <p:sp>
          <p:nvSpPr>
            <p:cNvPr id="162" name="Rectangle 161"/>
            <p:cNvSpPr/>
            <p:nvPr/>
          </p:nvSpPr>
          <p:spPr>
            <a:xfrm>
              <a:off x="4392613" y="5794376"/>
              <a:ext cx="107950" cy="107950"/>
            </a:xfrm>
            <a:prstGeom prst="rect">
              <a:avLst/>
            </a:prstGeom>
            <a:solidFill>
              <a:srgbClr val="ED1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3" name="Rectangle 162"/>
            <p:cNvSpPr/>
            <p:nvPr/>
          </p:nvSpPr>
          <p:spPr>
            <a:xfrm>
              <a:off x="4537076" y="5794376"/>
              <a:ext cx="107950" cy="107950"/>
            </a:xfrm>
            <a:prstGeom prst="rect">
              <a:avLst/>
            </a:prstGeom>
            <a:solidFill>
              <a:srgbClr val="7D2A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4" name="Rectangle 163"/>
            <p:cNvSpPr/>
            <p:nvPr/>
          </p:nvSpPr>
          <p:spPr>
            <a:xfrm>
              <a:off x="4826000" y="5794376"/>
              <a:ext cx="10795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5" name="Rectangle 164"/>
            <p:cNvSpPr/>
            <p:nvPr/>
          </p:nvSpPr>
          <p:spPr>
            <a:xfrm>
              <a:off x="4249738" y="5792788"/>
              <a:ext cx="107950" cy="107950"/>
            </a:xfrm>
            <a:prstGeom prst="rect">
              <a:avLst/>
            </a:prstGeom>
            <a:solidFill>
              <a:srgbClr val="B2B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6" name="Rectangle 165"/>
            <p:cNvSpPr/>
            <p:nvPr/>
          </p:nvSpPr>
          <p:spPr>
            <a:xfrm>
              <a:off x="4968875" y="5795963"/>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67" name="Rectangle 166"/>
            <p:cNvSpPr/>
            <p:nvPr/>
          </p:nvSpPr>
          <p:spPr>
            <a:xfrm>
              <a:off x="4679950" y="5795963"/>
              <a:ext cx="107950" cy="107950"/>
            </a:xfrm>
            <a:prstGeom prst="rect">
              <a:avLst/>
            </a:prstGeom>
            <a:solidFill>
              <a:srgbClr val="67C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68" name="Rectangle 167"/>
          <p:cNvSpPr/>
          <p:nvPr/>
        </p:nvSpPr>
        <p:spPr>
          <a:xfrm>
            <a:off x="4657725" y="5591175"/>
            <a:ext cx="10795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127" name="Group 7"/>
          <p:cNvGrpSpPr>
            <a:grpSpLocks/>
          </p:cNvGrpSpPr>
          <p:nvPr/>
        </p:nvGrpSpPr>
        <p:grpSpPr bwMode="auto">
          <a:xfrm>
            <a:off x="8259764" y="4616450"/>
            <a:ext cx="681037" cy="109538"/>
            <a:chOff x="6591300" y="2463800"/>
            <a:chExt cx="681038" cy="109538"/>
          </a:xfrm>
        </p:grpSpPr>
        <p:sp>
          <p:nvSpPr>
            <p:cNvPr id="169" name="Rectangle 168"/>
            <p:cNvSpPr/>
            <p:nvPr/>
          </p:nvSpPr>
          <p:spPr>
            <a:xfrm>
              <a:off x="6591300" y="2463800"/>
              <a:ext cx="107950" cy="107950"/>
            </a:xfrm>
            <a:prstGeom prst="rect">
              <a:avLst/>
            </a:prstGeom>
            <a:solidFill>
              <a:srgbClr val="007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0" name="Rectangle 169"/>
            <p:cNvSpPr/>
            <p:nvPr/>
          </p:nvSpPr>
          <p:spPr>
            <a:xfrm>
              <a:off x="6735762" y="2463800"/>
              <a:ext cx="107950" cy="107950"/>
            </a:xfrm>
            <a:prstGeom prst="rect">
              <a:avLst/>
            </a:prstGeom>
            <a:solidFill>
              <a:srgbClr val="ED1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1" name="Rectangle 170"/>
            <p:cNvSpPr/>
            <p:nvPr/>
          </p:nvSpPr>
          <p:spPr>
            <a:xfrm>
              <a:off x="6877050" y="2463800"/>
              <a:ext cx="107950" cy="107950"/>
            </a:xfrm>
            <a:prstGeom prst="rect">
              <a:avLst/>
            </a:prstGeom>
            <a:solidFill>
              <a:srgbClr val="67C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2" name="Rectangle 171"/>
            <p:cNvSpPr/>
            <p:nvPr/>
          </p:nvSpPr>
          <p:spPr>
            <a:xfrm>
              <a:off x="7164388" y="2463800"/>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3" name="Rectangle 172"/>
            <p:cNvSpPr/>
            <p:nvPr/>
          </p:nvSpPr>
          <p:spPr>
            <a:xfrm>
              <a:off x="7021513" y="2465388"/>
              <a:ext cx="10795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128" name="Rectangle 86"/>
          <p:cNvSpPr>
            <a:spLocks noChangeArrowheads="1"/>
          </p:cNvSpPr>
          <p:nvPr/>
        </p:nvSpPr>
        <p:spPr bwMode="auto">
          <a:xfrm>
            <a:off x="2211388" y="3440114"/>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437</a:t>
            </a:r>
          </a:p>
        </p:txBody>
      </p:sp>
      <p:sp>
        <p:nvSpPr>
          <p:cNvPr id="2129" name="Rectangle 86"/>
          <p:cNvSpPr>
            <a:spLocks noChangeArrowheads="1"/>
          </p:cNvSpPr>
          <p:nvPr/>
        </p:nvSpPr>
        <p:spPr bwMode="auto">
          <a:xfrm>
            <a:off x="1951039" y="1963739"/>
            <a:ext cx="9620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a:solidFill>
                  <a:srgbClr val="000000"/>
                </a:solidFill>
                <a:cs typeface="Arial" charset="0"/>
              </a:rPr>
              <a:t>Accidents</a:t>
            </a:r>
            <a:endParaRPr lang="en-GB" altLang="en-US" sz="1400" b="1">
              <a:solidFill>
                <a:srgbClr val="000000"/>
              </a:solidFill>
              <a:cs typeface="Arial" charset="0"/>
            </a:endParaRPr>
          </a:p>
          <a:p>
            <a:pPr algn="ctr" eaLnBrk="1" fontAlgn="b" hangingPunct="1">
              <a:spcBef>
                <a:spcPct val="0"/>
              </a:spcBef>
              <a:buFontTx/>
              <a:buNone/>
            </a:pPr>
            <a:r>
              <a:rPr lang="en-GB" altLang="en-US" sz="1400">
                <a:solidFill>
                  <a:srgbClr val="000000"/>
                </a:solidFill>
                <a:cs typeface="Arial" charset="0"/>
              </a:rPr>
              <a:t>444</a:t>
            </a:r>
            <a:endParaRPr lang="en-GB" altLang="en-US" sz="1400" b="1">
              <a:solidFill>
                <a:srgbClr val="000000"/>
              </a:solidFill>
              <a:cs typeface="Arial" charset="0"/>
            </a:endParaRPr>
          </a:p>
        </p:txBody>
      </p:sp>
      <p:sp>
        <p:nvSpPr>
          <p:cNvPr id="2130" name="Rectangle 86"/>
          <p:cNvSpPr>
            <a:spLocks noChangeArrowheads="1"/>
          </p:cNvSpPr>
          <p:nvPr/>
        </p:nvSpPr>
        <p:spPr bwMode="auto">
          <a:xfrm>
            <a:off x="5410200" y="5202239"/>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291</a:t>
            </a:r>
          </a:p>
        </p:txBody>
      </p:sp>
      <p:sp>
        <p:nvSpPr>
          <p:cNvPr id="2131" name="Rectangle 86"/>
          <p:cNvSpPr>
            <a:spLocks noChangeArrowheads="1"/>
          </p:cNvSpPr>
          <p:nvPr/>
        </p:nvSpPr>
        <p:spPr bwMode="auto">
          <a:xfrm>
            <a:off x="6946900" y="4675189"/>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243</a:t>
            </a:r>
          </a:p>
        </p:txBody>
      </p:sp>
      <p:sp>
        <p:nvSpPr>
          <p:cNvPr id="2132" name="Rectangle 86"/>
          <p:cNvSpPr>
            <a:spLocks noChangeArrowheads="1"/>
          </p:cNvSpPr>
          <p:nvPr/>
        </p:nvSpPr>
        <p:spPr bwMode="auto">
          <a:xfrm>
            <a:off x="7478713" y="4378325"/>
            <a:ext cx="482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232</a:t>
            </a:r>
          </a:p>
        </p:txBody>
      </p:sp>
      <p:sp>
        <p:nvSpPr>
          <p:cNvPr id="2133" name="Rectangle 86"/>
          <p:cNvSpPr>
            <a:spLocks noChangeArrowheads="1"/>
          </p:cNvSpPr>
          <p:nvPr/>
        </p:nvSpPr>
        <p:spPr bwMode="auto">
          <a:xfrm>
            <a:off x="8574088" y="3006726"/>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183</a:t>
            </a:r>
          </a:p>
        </p:txBody>
      </p:sp>
      <p:sp>
        <p:nvSpPr>
          <p:cNvPr id="2134" name="Rectangle 15"/>
          <p:cNvSpPr>
            <a:spLocks noChangeArrowheads="1"/>
          </p:cNvSpPr>
          <p:nvPr/>
        </p:nvSpPr>
        <p:spPr bwMode="auto">
          <a:xfrm>
            <a:off x="7451726" y="5168901"/>
            <a:ext cx="12668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r>
              <a:rPr lang="en-GB" altLang="en-US" sz="1100">
                <a:solidFill>
                  <a:srgbClr val="000000"/>
                </a:solidFill>
                <a:cs typeface="Arial" charset="0"/>
              </a:rPr>
              <a:t>Colon</a:t>
            </a:r>
            <a:r>
              <a:rPr lang="en-GB" altLang="en-US" sz="1200">
                <a:solidFill>
                  <a:srgbClr val="000000"/>
                </a:solidFill>
                <a:cs typeface="Arial" charset="0"/>
              </a:rPr>
              <a:t> </a:t>
            </a:r>
            <a:r>
              <a:rPr lang="en-GB" altLang="en-US" sz="1100">
                <a:solidFill>
                  <a:srgbClr val="000000"/>
                </a:solidFill>
                <a:cs typeface="Arial" charset="0"/>
              </a:rPr>
              <a:t>cancer</a:t>
            </a:r>
            <a:endParaRPr lang="en-GB" altLang="en-US" sz="1200">
              <a:solidFill>
                <a:srgbClr val="000000"/>
              </a:solidFill>
              <a:cs typeface="Arial" charset="0"/>
            </a:endParaRPr>
          </a:p>
        </p:txBody>
      </p:sp>
      <p:sp>
        <p:nvSpPr>
          <p:cNvPr id="190" name="Rectangle 189"/>
          <p:cNvSpPr/>
          <p:nvPr/>
        </p:nvSpPr>
        <p:spPr>
          <a:xfrm>
            <a:off x="2555875" y="5006975"/>
            <a:ext cx="103188" cy="107950"/>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36" name="Rectangle 86"/>
          <p:cNvSpPr>
            <a:spLocks noChangeArrowheads="1"/>
          </p:cNvSpPr>
          <p:nvPr/>
        </p:nvSpPr>
        <p:spPr bwMode="auto">
          <a:xfrm>
            <a:off x="3335338" y="5006976"/>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341</a:t>
            </a:r>
          </a:p>
        </p:txBody>
      </p:sp>
      <p:sp>
        <p:nvSpPr>
          <p:cNvPr id="2137" name="Rectangle 16"/>
          <p:cNvSpPr>
            <a:spLocks noChangeArrowheads="1"/>
          </p:cNvSpPr>
          <p:nvPr/>
        </p:nvSpPr>
        <p:spPr bwMode="auto">
          <a:xfrm>
            <a:off x="9240839" y="2955925"/>
            <a:ext cx="1201737"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r>
              <a:rPr lang="en-GB" altLang="en-US" sz="1100">
                <a:solidFill>
                  <a:srgbClr val="000000"/>
                </a:solidFill>
                <a:cs typeface="Arial" charset="0"/>
              </a:rPr>
              <a:t>Prostate Cancer</a:t>
            </a:r>
          </a:p>
        </p:txBody>
      </p:sp>
      <p:grpSp>
        <p:nvGrpSpPr>
          <p:cNvPr id="2138" name="Group 10"/>
          <p:cNvGrpSpPr>
            <a:grpSpLocks/>
          </p:cNvGrpSpPr>
          <p:nvPr/>
        </p:nvGrpSpPr>
        <p:grpSpPr bwMode="auto">
          <a:xfrm>
            <a:off x="9664701" y="3224213"/>
            <a:ext cx="252413" cy="107950"/>
            <a:chOff x="8021960" y="2132856"/>
            <a:chExt cx="252412" cy="107950"/>
          </a:xfrm>
        </p:grpSpPr>
        <p:sp>
          <p:nvSpPr>
            <p:cNvPr id="193" name="Rectangle 192"/>
            <p:cNvSpPr/>
            <p:nvPr/>
          </p:nvSpPr>
          <p:spPr>
            <a:xfrm>
              <a:off x="8166422" y="2132856"/>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4" name="Rectangle 193"/>
            <p:cNvSpPr/>
            <p:nvPr/>
          </p:nvSpPr>
          <p:spPr>
            <a:xfrm>
              <a:off x="8021960" y="2132856"/>
              <a:ext cx="107950" cy="107950"/>
            </a:xfrm>
            <a:prstGeom prst="rect">
              <a:avLst/>
            </a:prstGeom>
            <a:solidFill>
              <a:srgbClr val="67C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grpSp>
        <p:nvGrpSpPr>
          <p:cNvPr id="2139" name="Group 4"/>
          <p:cNvGrpSpPr>
            <a:grpSpLocks/>
          </p:cNvGrpSpPr>
          <p:nvPr/>
        </p:nvGrpSpPr>
        <p:grpSpPr bwMode="auto">
          <a:xfrm>
            <a:off x="7567614" y="5421314"/>
            <a:ext cx="968375" cy="109537"/>
            <a:chOff x="3040063" y="5911850"/>
            <a:chExt cx="968375" cy="109538"/>
          </a:xfrm>
        </p:grpSpPr>
        <p:sp>
          <p:nvSpPr>
            <p:cNvPr id="198" name="Rectangle 197"/>
            <p:cNvSpPr/>
            <p:nvPr/>
          </p:nvSpPr>
          <p:spPr>
            <a:xfrm>
              <a:off x="3184525" y="5911850"/>
              <a:ext cx="107950" cy="107951"/>
            </a:xfrm>
            <a:prstGeom prst="rect">
              <a:avLst/>
            </a:prstGeom>
            <a:solidFill>
              <a:srgbClr val="B2B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99" name="Rectangle 198"/>
            <p:cNvSpPr/>
            <p:nvPr/>
          </p:nvSpPr>
          <p:spPr>
            <a:xfrm>
              <a:off x="3471863" y="5911850"/>
              <a:ext cx="107950" cy="107951"/>
            </a:xfrm>
            <a:prstGeom prst="rect">
              <a:avLst/>
            </a:prstGeom>
            <a:solidFill>
              <a:srgbClr val="ED1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0" name="Rectangle 199"/>
            <p:cNvSpPr/>
            <p:nvPr/>
          </p:nvSpPr>
          <p:spPr>
            <a:xfrm>
              <a:off x="3613150" y="5911850"/>
              <a:ext cx="107950" cy="107951"/>
            </a:xfrm>
            <a:prstGeom prst="rect">
              <a:avLst/>
            </a:prstGeom>
            <a:solidFill>
              <a:srgbClr val="67C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1" name="Rectangle 200"/>
            <p:cNvSpPr/>
            <p:nvPr/>
          </p:nvSpPr>
          <p:spPr>
            <a:xfrm>
              <a:off x="3900488" y="5911850"/>
              <a:ext cx="107950" cy="10795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02" name="Rectangle 201"/>
            <p:cNvSpPr/>
            <p:nvPr/>
          </p:nvSpPr>
          <p:spPr>
            <a:xfrm>
              <a:off x="3757613" y="5913437"/>
              <a:ext cx="107950" cy="1079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 name="Rectangle 214"/>
            <p:cNvSpPr/>
            <p:nvPr/>
          </p:nvSpPr>
          <p:spPr>
            <a:xfrm>
              <a:off x="3040063" y="5913437"/>
              <a:ext cx="107950" cy="107951"/>
            </a:xfrm>
            <a:prstGeom prst="rect">
              <a:avLst/>
            </a:prstGeom>
            <a:solidFill>
              <a:srgbClr val="007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79" name="Rectangle 178"/>
            <p:cNvSpPr/>
            <p:nvPr/>
          </p:nvSpPr>
          <p:spPr>
            <a:xfrm>
              <a:off x="3328988" y="5913437"/>
              <a:ext cx="120650" cy="106364"/>
            </a:xfrm>
            <a:prstGeom prst="rect">
              <a:avLst/>
            </a:prstGeom>
            <a:solidFill>
              <a:srgbClr val="F8981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157" name="Rectangle 156"/>
          <p:cNvSpPr/>
          <p:nvPr/>
        </p:nvSpPr>
        <p:spPr>
          <a:xfrm>
            <a:off x="2078038" y="2484438"/>
            <a:ext cx="107950" cy="107950"/>
          </a:xfrm>
          <a:prstGeom prst="rect">
            <a:avLst/>
          </a:prstGeom>
          <a:solidFill>
            <a:srgbClr val="ED1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0" name="Rectangle 179"/>
          <p:cNvSpPr/>
          <p:nvPr/>
        </p:nvSpPr>
        <p:spPr>
          <a:xfrm>
            <a:off x="2222500" y="2484438"/>
            <a:ext cx="107950" cy="107950"/>
          </a:xfrm>
          <a:prstGeom prst="rect">
            <a:avLst/>
          </a:prstGeom>
          <a:solidFill>
            <a:srgbClr val="7D2A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3" name="Rectangle 182"/>
          <p:cNvSpPr/>
          <p:nvPr/>
        </p:nvSpPr>
        <p:spPr>
          <a:xfrm>
            <a:off x="2508250" y="2484438"/>
            <a:ext cx="10795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5" name="Rectangle 184"/>
          <p:cNvSpPr/>
          <p:nvPr/>
        </p:nvSpPr>
        <p:spPr>
          <a:xfrm>
            <a:off x="2654300" y="2484438"/>
            <a:ext cx="107950" cy="107950"/>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186" name="Rectangle 185"/>
          <p:cNvSpPr/>
          <p:nvPr/>
        </p:nvSpPr>
        <p:spPr>
          <a:xfrm>
            <a:off x="2363788" y="2484438"/>
            <a:ext cx="107950" cy="107950"/>
          </a:xfrm>
          <a:prstGeom prst="rect">
            <a:avLst/>
          </a:prstGeom>
          <a:solidFill>
            <a:srgbClr val="00818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45" name="Rectangle 15"/>
          <p:cNvSpPr>
            <a:spLocks noChangeArrowheads="1"/>
          </p:cNvSpPr>
          <p:nvPr/>
        </p:nvSpPr>
        <p:spPr bwMode="auto">
          <a:xfrm>
            <a:off x="6403975" y="5097464"/>
            <a:ext cx="4381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r>
              <a:rPr lang="en-GB" altLang="en-US" sz="1200">
                <a:solidFill>
                  <a:srgbClr val="000000"/>
                </a:solidFill>
                <a:cs typeface="Arial" charset="0"/>
              </a:rPr>
              <a:t>256</a:t>
            </a:r>
          </a:p>
        </p:txBody>
      </p:sp>
      <p:sp>
        <p:nvSpPr>
          <p:cNvPr id="2146" name="Rectangle 16"/>
          <p:cNvSpPr>
            <a:spLocks noChangeArrowheads="1"/>
          </p:cNvSpPr>
          <p:nvPr/>
        </p:nvSpPr>
        <p:spPr bwMode="auto">
          <a:xfrm>
            <a:off x="8940801" y="3411538"/>
            <a:ext cx="1673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r>
              <a:rPr lang="en-GB" altLang="en-US" sz="1100">
                <a:solidFill>
                  <a:srgbClr val="000000"/>
                </a:solidFill>
                <a:cs typeface="Arial" charset="0"/>
              </a:rPr>
              <a:t>Eye, Brain </a:t>
            </a:r>
          </a:p>
          <a:p>
            <a:pPr eaLnBrk="1" fontAlgn="b" hangingPunct="1">
              <a:spcBef>
                <a:spcPct val="0"/>
              </a:spcBef>
              <a:buFontTx/>
              <a:buNone/>
            </a:pPr>
            <a:r>
              <a:rPr lang="en-GB" altLang="en-US" sz="1100">
                <a:solidFill>
                  <a:srgbClr val="000000"/>
                </a:solidFill>
                <a:cs typeface="Arial" charset="0"/>
              </a:rPr>
              <a:t>and Related Cancers</a:t>
            </a:r>
          </a:p>
        </p:txBody>
      </p:sp>
      <p:sp>
        <p:nvSpPr>
          <p:cNvPr id="206" name="Rectangle 205"/>
          <p:cNvSpPr/>
          <p:nvPr/>
        </p:nvSpPr>
        <p:spPr>
          <a:xfrm>
            <a:off x="9545638" y="3838575"/>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a:t>
            </a:r>
          </a:p>
        </p:txBody>
      </p:sp>
      <p:sp>
        <p:nvSpPr>
          <p:cNvPr id="207" name="Rectangle 206"/>
          <p:cNvSpPr/>
          <p:nvPr/>
        </p:nvSpPr>
        <p:spPr>
          <a:xfrm>
            <a:off x="9401175" y="3838575"/>
            <a:ext cx="107950" cy="107950"/>
          </a:xfrm>
          <a:prstGeom prst="rect">
            <a:avLst/>
          </a:prstGeom>
          <a:solidFill>
            <a:srgbClr val="67C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49" name="Rectangle 86"/>
          <p:cNvSpPr>
            <a:spLocks noChangeArrowheads="1"/>
          </p:cNvSpPr>
          <p:nvPr/>
        </p:nvSpPr>
        <p:spPr bwMode="auto">
          <a:xfrm>
            <a:off x="8256588" y="3446464"/>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188</a:t>
            </a:r>
          </a:p>
        </p:txBody>
      </p:sp>
      <p:sp>
        <p:nvSpPr>
          <p:cNvPr id="211" name="Oval 210"/>
          <p:cNvSpPr>
            <a:spLocks noChangeAspect="1"/>
          </p:cNvSpPr>
          <p:nvPr/>
        </p:nvSpPr>
        <p:spPr>
          <a:xfrm>
            <a:off x="8513764" y="2214564"/>
            <a:ext cx="809625" cy="809625"/>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2151" name="Group 8"/>
          <p:cNvGrpSpPr>
            <a:grpSpLocks/>
          </p:cNvGrpSpPr>
          <p:nvPr/>
        </p:nvGrpSpPr>
        <p:grpSpPr bwMode="auto">
          <a:xfrm>
            <a:off x="9642476" y="2316163"/>
            <a:ext cx="544513" cy="107950"/>
            <a:chOff x="6446838" y="2381250"/>
            <a:chExt cx="544512" cy="107950"/>
          </a:xfrm>
        </p:grpSpPr>
        <p:sp>
          <p:nvSpPr>
            <p:cNvPr id="214" name="Rectangle 213"/>
            <p:cNvSpPr/>
            <p:nvPr/>
          </p:nvSpPr>
          <p:spPr>
            <a:xfrm>
              <a:off x="6446838" y="2381250"/>
              <a:ext cx="107950" cy="107950"/>
            </a:xfrm>
            <a:prstGeom prst="rect">
              <a:avLst/>
            </a:prstGeom>
            <a:solidFill>
              <a:srgbClr val="007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6" name="Rectangle 215"/>
            <p:cNvSpPr/>
            <p:nvPr/>
          </p:nvSpPr>
          <p:spPr>
            <a:xfrm>
              <a:off x="6596063" y="2381250"/>
              <a:ext cx="107950" cy="107950"/>
            </a:xfrm>
            <a:prstGeom prst="rect">
              <a:avLst/>
            </a:prstGeom>
            <a:solidFill>
              <a:srgbClr val="67C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7" name="Rectangle 216"/>
            <p:cNvSpPr/>
            <p:nvPr/>
          </p:nvSpPr>
          <p:spPr>
            <a:xfrm>
              <a:off x="6883400" y="2381250"/>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8" name="Rectangle 217"/>
            <p:cNvSpPr/>
            <p:nvPr/>
          </p:nvSpPr>
          <p:spPr>
            <a:xfrm>
              <a:off x="6740525" y="2381250"/>
              <a:ext cx="10795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152" name="Rectangle 86"/>
          <p:cNvSpPr>
            <a:spLocks noChangeArrowheads="1"/>
          </p:cNvSpPr>
          <p:nvPr/>
        </p:nvSpPr>
        <p:spPr bwMode="auto">
          <a:xfrm>
            <a:off x="8710613" y="2544764"/>
            <a:ext cx="482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143</a:t>
            </a:r>
          </a:p>
        </p:txBody>
      </p:sp>
      <p:sp>
        <p:nvSpPr>
          <p:cNvPr id="236" name="Oval 235"/>
          <p:cNvSpPr>
            <a:spLocks noChangeAspect="1"/>
          </p:cNvSpPr>
          <p:nvPr/>
        </p:nvSpPr>
        <p:spPr>
          <a:xfrm>
            <a:off x="8550275" y="1789113"/>
            <a:ext cx="757238" cy="755650"/>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7" name="Oval 236"/>
          <p:cNvSpPr>
            <a:spLocks noChangeAspect="1"/>
          </p:cNvSpPr>
          <p:nvPr/>
        </p:nvSpPr>
        <p:spPr>
          <a:xfrm>
            <a:off x="8605839" y="1370014"/>
            <a:ext cx="669925" cy="66833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55" name="Rectangle 86"/>
          <p:cNvSpPr>
            <a:spLocks noChangeArrowheads="1"/>
          </p:cNvSpPr>
          <p:nvPr/>
        </p:nvSpPr>
        <p:spPr bwMode="auto">
          <a:xfrm>
            <a:off x="8715375" y="2038351"/>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133</a:t>
            </a:r>
          </a:p>
        </p:txBody>
      </p:sp>
      <p:sp>
        <p:nvSpPr>
          <p:cNvPr id="2156" name="Rectangle 16"/>
          <p:cNvSpPr>
            <a:spLocks noChangeArrowheads="1"/>
          </p:cNvSpPr>
          <p:nvPr/>
        </p:nvSpPr>
        <p:spPr bwMode="auto">
          <a:xfrm>
            <a:off x="9320214" y="2009776"/>
            <a:ext cx="11763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r>
              <a:rPr lang="en-GB" altLang="en-US" sz="1100">
                <a:solidFill>
                  <a:srgbClr val="000000"/>
                </a:solidFill>
                <a:cs typeface="Arial" charset="0"/>
              </a:rPr>
              <a:t>Ovarian</a:t>
            </a:r>
            <a:r>
              <a:rPr lang="en-GB" altLang="en-US" sz="1200">
                <a:solidFill>
                  <a:srgbClr val="000000"/>
                </a:solidFill>
                <a:cs typeface="Arial" charset="0"/>
              </a:rPr>
              <a:t> </a:t>
            </a:r>
            <a:r>
              <a:rPr lang="en-GB" altLang="en-US" sz="1100">
                <a:solidFill>
                  <a:srgbClr val="000000"/>
                </a:solidFill>
                <a:cs typeface="Arial" charset="0"/>
              </a:rPr>
              <a:t>Cancer</a:t>
            </a:r>
            <a:endParaRPr lang="en-GB" altLang="en-US" sz="1200">
              <a:solidFill>
                <a:srgbClr val="000000"/>
              </a:solidFill>
              <a:cs typeface="Arial" charset="0"/>
            </a:endParaRPr>
          </a:p>
        </p:txBody>
      </p:sp>
      <p:sp>
        <p:nvSpPr>
          <p:cNvPr id="2157" name="Rectangle 15"/>
          <p:cNvSpPr>
            <a:spLocks noChangeArrowheads="1"/>
          </p:cNvSpPr>
          <p:nvPr/>
        </p:nvSpPr>
        <p:spPr bwMode="auto">
          <a:xfrm>
            <a:off x="9329738" y="2460626"/>
            <a:ext cx="111601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r>
              <a:rPr lang="en-GB" altLang="en-US" sz="1100">
                <a:solidFill>
                  <a:srgbClr val="000000"/>
                </a:solidFill>
                <a:cs typeface="Arial" charset="0"/>
              </a:rPr>
              <a:t>Kidney</a:t>
            </a:r>
            <a:r>
              <a:rPr lang="en-GB" altLang="en-US" sz="1200">
                <a:solidFill>
                  <a:srgbClr val="000000"/>
                </a:solidFill>
                <a:cs typeface="Arial" charset="0"/>
              </a:rPr>
              <a:t> </a:t>
            </a:r>
            <a:r>
              <a:rPr lang="en-GB" altLang="en-US" sz="1100">
                <a:solidFill>
                  <a:srgbClr val="000000"/>
                </a:solidFill>
                <a:cs typeface="Arial" charset="0"/>
              </a:rPr>
              <a:t>Cancer</a:t>
            </a:r>
            <a:endParaRPr lang="en-GB" altLang="en-US" sz="1200">
              <a:solidFill>
                <a:srgbClr val="000000"/>
              </a:solidFill>
              <a:cs typeface="Arial" charset="0"/>
            </a:endParaRPr>
          </a:p>
        </p:txBody>
      </p:sp>
      <p:grpSp>
        <p:nvGrpSpPr>
          <p:cNvPr id="2158" name="Group 13"/>
          <p:cNvGrpSpPr>
            <a:grpSpLocks/>
          </p:cNvGrpSpPr>
          <p:nvPr/>
        </p:nvGrpSpPr>
        <p:grpSpPr bwMode="auto">
          <a:xfrm>
            <a:off x="9528176" y="2768600"/>
            <a:ext cx="682625" cy="107950"/>
            <a:chOff x="6162675" y="1766888"/>
            <a:chExt cx="682625" cy="107950"/>
          </a:xfrm>
        </p:grpSpPr>
        <p:sp>
          <p:nvSpPr>
            <p:cNvPr id="241" name="Rectangle 240"/>
            <p:cNvSpPr/>
            <p:nvPr/>
          </p:nvSpPr>
          <p:spPr>
            <a:xfrm>
              <a:off x="6162675" y="1766888"/>
              <a:ext cx="107950" cy="107950"/>
            </a:xfrm>
            <a:prstGeom prst="rect">
              <a:avLst/>
            </a:prstGeom>
            <a:solidFill>
              <a:srgbClr val="007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2" name="Rectangle 241"/>
            <p:cNvSpPr/>
            <p:nvPr/>
          </p:nvSpPr>
          <p:spPr>
            <a:xfrm>
              <a:off x="6307138" y="1766888"/>
              <a:ext cx="107950" cy="107950"/>
            </a:xfrm>
            <a:prstGeom prst="rect">
              <a:avLst/>
            </a:prstGeom>
            <a:solidFill>
              <a:srgbClr val="B2B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3" name="Rectangle 242"/>
            <p:cNvSpPr/>
            <p:nvPr/>
          </p:nvSpPr>
          <p:spPr>
            <a:xfrm>
              <a:off x="6450013" y="1766888"/>
              <a:ext cx="107950" cy="107950"/>
            </a:xfrm>
            <a:prstGeom prst="rect">
              <a:avLst/>
            </a:prstGeom>
            <a:solidFill>
              <a:srgbClr val="67C1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4" name="Rectangle 243"/>
            <p:cNvSpPr/>
            <p:nvPr/>
          </p:nvSpPr>
          <p:spPr>
            <a:xfrm>
              <a:off x="6737350" y="1766888"/>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5" name="Rectangle 244"/>
            <p:cNvSpPr/>
            <p:nvPr/>
          </p:nvSpPr>
          <p:spPr>
            <a:xfrm>
              <a:off x="6594475" y="1766888"/>
              <a:ext cx="10795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2159" name="Rectangle 86"/>
          <p:cNvSpPr>
            <a:spLocks noChangeArrowheads="1"/>
          </p:cNvSpPr>
          <p:nvPr/>
        </p:nvSpPr>
        <p:spPr bwMode="auto">
          <a:xfrm>
            <a:off x="8680450" y="1617664"/>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132</a:t>
            </a:r>
          </a:p>
        </p:txBody>
      </p:sp>
      <p:grpSp>
        <p:nvGrpSpPr>
          <p:cNvPr id="2160" name="Group 184"/>
          <p:cNvGrpSpPr>
            <a:grpSpLocks/>
          </p:cNvGrpSpPr>
          <p:nvPr/>
        </p:nvGrpSpPr>
        <p:grpSpPr bwMode="auto">
          <a:xfrm>
            <a:off x="9305926" y="1770064"/>
            <a:ext cx="1120775" cy="109537"/>
            <a:chOff x="7123113" y="4183063"/>
            <a:chExt cx="1120775" cy="109537"/>
          </a:xfrm>
        </p:grpSpPr>
        <p:pic>
          <p:nvPicPr>
            <p:cNvPr id="2185" name="Picture 1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1263" y="4186238"/>
              <a:ext cx="109537"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6" name="Picture 13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0" y="4183063"/>
              <a:ext cx="109538"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7" name="Picture 1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23113" y="4183063"/>
              <a:ext cx="107950"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8" name="Picture 1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28000" y="4183063"/>
              <a:ext cx="115888"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89" name="Picture 14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85125" y="4183063"/>
              <a:ext cx="109538"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0" name="Picture 1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7313" y="4183063"/>
              <a:ext cx="109537"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1" name="Picture 1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5425" y="4183063"/>
              <a:ext cx="109538"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2" name="Picture 1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15213" y="4186238"/>
              <a:ext cx="109537" cy="10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61" name="Rectangle 16"/>
          <p:cNvSpPr>
            <a:spLocks noChangeArrowheads="1"/>
          </p:cNvSpPr>
          <p:nvPr/>
        </p:nvSpPr>
        <p:spPr bwMode="auto">
          <a:xfrm>
            <a:off x="9305926" y="1492251"/>
            <a:ext cx="12049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r>
              <a:rPr lang="en-GB" altLang="en-US" sz="1100">
                <a:solidFill>
                  <a:srgbClr val="000000"/>
                </a:solidFill>
                <a:cs typeface="Arial" charset="0"/>
              </a:rPr>
              <a:t>Liver</a:t>
            </a:r>
            <a:r>
              <a:rPr lang="en-GB" altLang="en-US" sz="1200">
                <a:solidFill>
                  <a:srgbClr val="000000"/>
                </a:solidFill>
                <a:cs typeface="Arial" charset="0"/>
              </a:rPr>
              <a:t> </a:t>
            </a:r>
            <a:r>
              <a:rPr lang="en-GB" altLang="en-US" sz="1100">
                <a:solidFill>
                  <a:srgbClr val="000000"/>
                </a:solidFill>
                <a:cs typeface="Arial" charset="0"/>
              </a:rPr>
              <a:t>cancer</a:t>
            </a:r>
          </a:p>
        </p:txBody>
      </p:sp>
      <p:sp>
        <p:nvSpPr>
          <p:cNvPr id="247" name="Oval 246"/>
          <p:cNvSpPr>
            <a:spLocks noChangeAspect="1"/>
          </p:cNvSpPr>
          <p:nvPr/>
        </p:nvSpPr>
        <p:spPr>
          <a:xfrm>
            <a:off x="8540750" y="952500"/>
            <a:ext cx="617538" cy="61753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63" name="Rectangle 16"/>
          <p:cNvSpPr>
            <a:spLocks noChangeArrowheads="1"/>
          </p:cNvSpPr>
          <p:nvPr/>
        </p:nvSpPr>
        <p:spPr bwMode="auto">
          <a:xfrm>
            <a:off x="9209088" y="1049339"/>
            <a:ext cx="874712"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r>
              <a:rPr lang="en-GB" altLang="en-US" sz="1100">
                <a:solidFill>
                  <a:srgbClr val="000000"/>
                </a:solidFill>
                <a:cs typeface="Arial" charset="0"/>
              </a:rPr>
              <a:t>Leukaemia</a:t>
            </a:r>
          </a:p>
        </p:txBody>
      </p:sp>
      <p:pic>
        <p:nvPicPr>
          <p:cNvPr id="2164" name="Picture 1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48825" y="1319214"/>
            <a:ext cx="109538" cy="109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65" name="Picture 1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86939" y="1320800"/>
            <a:ext cx="115887" cy="11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1" name="Rectangle 250"/>
          <p:cNvSpPr/>
          <p:nvPr/>
        </p:nvSpPr>
        <p:spPr>
          <a:xfrm>
            <a:off x="9363075" y="1320800"/>
            <a:ext cx="107950" cy="107950"/>
          </a:xfrm>
          <a:prstGeom prst="rect">
            <a:avLst/>
          </a:prstGeom>
          <a:solidFill>
            <a:srgbClr val="007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2" name="Rectangle 251"/>
          <p:cNvSpPr/>
          <p:nvPr/>
        </p:nvSpPr>
        <p:spPr>
          <a:xfrm>
            <a:off x="9505951" y="1319213"/>
            <a:ext cx="111125" cy="114300"/>
          </a:xfrm>
          <a:prstGeom prst="rect">
            <a:avLst/>
          </a:prstGeom>
          <a:solidFill>
            <a:srgbClr val="B2BB1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68" name="Rectangle 86"/>
          <p:cNvSpPr>
            <a:spLocks noChangeArrowheads="1"/>
          </p:cNvSpPr>
          <p:nvPr/>
        </p:nvSpPr>
        <p:spPr bwMode="auto">
          <a:xfrm>
            <a:off x="8613775" y="1165226"/>
            <a:ext cx="48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126</a:t>
            </a:r>
          </a:p>
        </p:txBody>
      </p:sp>
      <p:sp>
        <p:nvSpPr>
          <p:cNvPr id="254" name="Oval 253"/>
          <p:cNvSpPr>
            <a:spLocks noChangeAspect="1"/>
          </p:cNvSpPr>
          <p:nvPr/>
        </p:nvSpPr>
        <p:spPr>
          <a:xfrm>
            <a:off x="8540750" y="654050"/>
            <a:ext cx="515938" cy="515938"/>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70" name="Rectangle 86"/>
          <p:cNvSpPr>
            <a:spLocks noChangeArrowheads="1"/>
          </p:cNvSpPr>
          <p:nvPr/>
        </p:nvSpPr>
        <p:spPr bwMode="auto">
          <a:xfrm>
            <a:off x="8607425" y="774700"/>
            <a:ext cx="4826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400" b="1">
                <a:solidFill>
                  <a:srgbClr val="000000"/>
                </a:solidFill>
                <a:cs typeface="Arial" charset="0"/>
              </a:rPr>
              <a:t>122</a:t>
            </a:r>
          </a:p>
        </p:txBody>
      </p:sp>
      <p:sp>
        <p:nvSpPr>
          <p:cNvPr id="2171" name="Rectangle 8"/>
          <p:cNvSpPr>
            <a:spLocks noChangeArrowheads="1"/>
          </p:cNvSpPr>
          <p:nvPr/>
        </p:nvSpPr>
        <p:spPr bwMode="auto">
          <a:xfrm>
            <a:off x="9039225" y="665164"/>
            <a:ext cx="150495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100">
                <a:solidFill>
                  <a:srgbClr val="000000"/>
                </a:solidFill>
                <a:cs typeface="Arial" charset="0"/>
              </a:rPr>
              <a:t>Skin Cancer</a:t>
            </a:r>
          </a:p>
        </p:txBody>
      </p:sp>
      <p:pic>
        <p:nvPicPr>
          <p:cNvPr id="2172" name="Picture 14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69439" y="901700"/>
            <a:ext cx="109537"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3" name="Picture 14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612314" y="901700"/>
            <a:ext cx="109537" cy="10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74" name="Picture 14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756775" y="895350"/>
            <a:ext cx="115888" cy="11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0" name="Oval 259"/>
          <p:cNvSpPr>
            <a:spLocks noChangeAspect="1"/>
          </p:cNvSpPr>
          <p:nvPr/>
        </p:nvSpPr>
        <p:spPr>
          <a:xfrm>
            <a:off x="8329614" y="430214"/>
            <a:ext cx="434975" cy="43338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176" name="Rectangle 86"/>
          <p:cNvSpPr>
            <a:spLocks noChangeArrowheads="1"/>
          </p:cNvSpPr>
          <p:nvPr/>
        </p:nvSpPr>
        <p:spPr bwMode="auto">
          <a:xfrm>
            <a:off x="8324850" y="493714"/>
            <a:ext cx="4397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 hangingPunct="1">
              <a:spcBef>
                <a:spcPct val="0"/>
              </a:spcBef>
              <a:buFontTx/>
              <a:buNone/>
            </a:pPr>
            <a:r>
              <a:rPr lang="en-GB" altLang="en-US" sz="1200" b="1">
                <a:solidFill>
                  <a:srgbClr val="000000"/>
                </a:solidFill>
                <a:cs typeface="Arial" charset="0"/>
              </a:rPr>
              <a:t>105</a:t>
            </a:r>
          </a:p>
        </p:txBody>
      </p:sp>
      <p:sp>
        <p:nvSpPr>
          <p:cNvPr id="2177" name="Rectangle 16"/>
          <p:cNvSpPr>
            <a:spLocks noChangeArrowheads="1"/>
          </p:cNvSpPr>
          <p:nvPr/>
        </p:nvSpPr>
        <p:spPr bwMode="auto">
          <a:xfrm>
            <a:off x="8820151" y="228601"/>
            <a:ext cx="1084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 hangingPunct="1">
              <a:spcBef>
                <a:spcPct val="0"/>
              </a:spcBef>
              <a:buFontTx/>
              <a:buNone/>
            </a:pPr>
            <a:r>
              <a:rPr lang="en-GB" altLang="en-US" sz="1100">
                <a:solidFill>
                  <a:srgbClr val="000000"/>
                </a:solidFill>
                <a:cs typeface="Arial" charset="0"/>
              </a:rPr>
              <a:t>Rectal</a:t>
            </a:r>
            <a:r>
              <a:rPr lang="en-GB" altLang="en-US" sz="1200">
                <a:solidFill>
                  <a:srgbClr val="000000"/>
                </a:solidFill>
                <a:cs typeface="Arial" charset="0"/>
              </a:rPr>
              <a:t> </a:t>
            </a:r>
            <a:r>
              <a:rPr lang="en-GB" altLang="en-US" sz="1100">
                <a:solidFill>
                  <a:srgbClr val="000000"/>
                </a:solidFill>
                <a:cs typeface="Arial" charset="0"/>
              </a:rPr>
              <a:t>Cancer</a:t>
            </a:r>
            <a:endParaRPr lang="en-GB" altLang="en-US" sz="1200">
              <a:solidFill>
                <a:srgbClr val="000000"/>
              </a:solidFill>
              <a:cs typeface="Arial" charset="0"/>
            </a:endParaRPr>
          </a:p>
        </p:txBody>
      </p:sp>
      <p:pic>
        <p:nvPicPr>
          <p:cNvPr id="2178" name="Picture 15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74126" y="519114"/>
            <a:ext cx="974725" cy="11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79" name="Rectangle 263"/>
          <p:cNvSpPr>
            <a:spLocks noChangeArrowheads="1"/>
          </p:cNvSpPr>
          <p:nvPr/>
        </p:nvSpPr>
        <p:spPr bwMode="auto">
          <a:xfrm>
            <a:off x="6496051" y="5645150"/>
            <a:ext cx="9001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 hangingPunct="1"/>
            <a:r>
              <a:rPr lang="en-GB" altLang="en-US" sz="1100">
                <a:solidFill>
                  <a:srgbClr val="000000"/>
                </a:solidFill>
                <a:cs typeface="Arial" charset="0"/>
              </a:rPr>
              <a:t>Pneumonia</a:t>
            </a:r>
          </a:p>
        </p:txBody>
      </p:sp>
      <p:sp>
        <p:nvSpPr>
          <p:cNvPr id="265" name="Rectangle 264"/>
          <p:cNvSpPr/>
          <p:nvPr/>
        </p:nvSpPr>
        <p:spPr>
          <a:xfrm>
            <a:off x="6527800" y="5932488"/>
            <a:ext cx="107950" cy="107950"/>
          </a:xfrm>
          <a:prstGeom prst="rect">
            <a:avLst/>
          </a:prstGeom>
          <a:solidFill>
            <a:srgbClr val="007B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6" name="Rectangle 265"/>
          <p:cNvSpPr/>
          <p:nvPr/>
        </p:nvSpPr>
        <p:spPr>
          <a:xfrm>
            <a:off x="6667500" y="5932488"/>
            <a:ext cx="107950" cy="107950"/>
          </a:xfrm>
          <a:prstGeom prst="rect">
            <a:avLst/>
          </a:prstGeom>
          <a:solidFill>
            <a:srgbClr val="ED17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7" name="Rectangle 266"/>
          <p:cNvSpPr/>
          <p:nvPr/>
        </p:nvSpPr>
        <p:spPr>
          <a:xfrm>
            <a:off x="6811963" y="5932488"/>
            <a:ext cx="107950" cy="1079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8" name="Rectangle 267"/>
          <p:cNvSpPr/>
          <p:nvPr/>
        </p:nvSpPr>
        <p:spPr>
          <a:xfrm>
            <a:off x="6956425" y="5932488"/>
            <a:ext cx="107950" cy="1079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9" name="Rectangle 268"/>
          <p:cNvSpPr/>
          <p:nvPr/>
        </p:nvSpPr>
        <p:spPr>
          <a:xfrm>
            <a:off x="7100888" y="5932488"/>
            <a:ext cx="107950" cy="107950"/>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pic>
        <p:nvPicPr>
          <p:cNvPr id="197" name="Picture 196">
            <a:extLst>
              <a:ext uri="{FF2B5EF4-FFF2-40B4-BE49-F238E27FC236}">
                <a16:creationId xmlns:a16="http://schemas.microsoft.com/office/drawing/2014/main" xmlns="" id="{658C2001-E8FB-4418-B23D-C2862A8A2B6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51490" y="6132147"/>
            <a:ext cx="4600000" cy="725853"/>
          </a:xfrm>
          <a:prstGeom prst="rect">
            <a:avLst/>
          </a:prstGeom>
        </p:spPr>
      </p:pic>
    </p:spTree>
    <p:extLst>
      <p:ext uri="{BB962C8B-B14F-4D97-AF65-F5344CB8AC3E}">
        <p14:creationId xmlns:p14="http://schemas.microsoft.com/office/powerpoint/2010/main" val="10982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Reduce the risk of suicide in high risk groups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3552" y="1628801"/>
            <a:ext cx="2667000" cy="238831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944" y="4005065"/>
            <a:ext cx="2160240" cy="48577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1944" y="5157192"/>
            <a:ext cx="3816424" cy="60956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91945" y="1828568"/>
            <a:ext cx="1000125" cy="8382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2264" y="2712762"/>
            <a:ext cx="1872208" cy="15121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4281" y="5157192"/>
            <a:ext cx="2815572" cy="910920"/>
          </a:xfrm>
          <a:prstGeom prst="rect">
            <a:avLst/>
          </a:prstGeom>
        </p:spPr>
      </p:pic>
      <p:pic>
        <p:nvPicPr>
          <p:cNvPr id="10" name="Picture 9">
            <a:extLst>
              <a:ext uri="{FF2B5EF4-FFF2-40B4-BE49-F238E27FC236}">
                <a16:creationId xmlns:a16="http://schemas.microsoft.com/office/drawing/2014/main" xmlns="" id="{1F7EA377-C511-4724-97CD-9FBD9525AE9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51490" y="6132147"/>
            <a:ext cx="4600000" cy="725853"/>
          </a:xfrm>
          <a:prstGeom prst="rect">
            <a:avLst/>
          </a:prstGeom>
        </p:spPr>
      </p:pic>
    </p:spTree>
    <p:extLst>
      <p:ext uri="{BB962C8B-B14F-4D97-AF65-F5344CB8AC3E}">
        <p14:creationId xmlns:p14="http://schemas.microsoft.com/office/powerpoint/2010/main" val="38401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		Reduce the risk of suicide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396" y="1371600"/>
            <a:ext cx="1905000" cy="4114800"/>
          </a:xfrm>
          <a:prstGeom prst="rect">
            <a:avLst/>
          </a:prstGeom>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74790" y="1401583"/>
            <a:ext cx="4042420" cy="2027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64252" y="3812930"/>
            <a:ext cx="3168352" cy="1555359"/>
          </a:xfrm>
          <a:prstGeom prst="rect">
            <a:avLst/>
          </a:prstGeom>
        </p:spPr>
      </p:pic>
      <p:pic>
        <p:nvPicPr>
          <p:cNvPr id="7" name="Picture 6">
            <a:extLst>
              <a:ext uri="{FF2B5EF4-FFF2-40B4-BE49-F238E27FC236}">
                <a16:creationId xmlns:a16="http://schemas.microsoft.com/office/drawing/2014/main" xmlns="" id="{D6B0211C-4EFD-4B59-A013-4BCB3EC18BE5}"/>
              </a:ext>
            </a:extLst>
          </p:cNvPr>
          <p:cNvPicPr/>
          <p:nvPr/>
        </p:nvPicPr>
        <p:blipFill>
          <a:blip r:embed="rId5"/>
          <a:stretch>
            <a:fillRect/>
          </a:stretch>
        </p:blipFill>
        <p:spPr>
          <a:xfrm>
            <a:off x="3025856" y="3677462"/>
            <a:ext cx="4248472" cy="2376264"/>
          </a:xfrm>
          <a:prstGeom prst="rect">
            <a:avLst/>
          </a:prstGeom>
          <a:noFill/>
          <a:ln>
            <a:noFill/>
            <a:prstDash/>
          </a:ln>
        </p:spPr>
      </p:pic>
      <p:pic>
        <p:nvPicPr>
          <p:cNvPr id="8" name="Picture 7">
            <a:extLst>
              <a:ext uri="{FF2B5EF4-FFF2-40B4-BE49-F238E27FC236}">
                <a16:creationId xmlns:a16="http://schemas.microsoft.com/office/drawing/2014/main" xmlns="" id="{D9E68923-BC2C-4DE0-A64D-4B10058F2DC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51490" y="6132147"/>
            <a:ext cx="4600000" cy="725853"/>
          </a:xfrm>
          <a:prstGeom prst="rect">
            <a:avLst/>
          </a:prstGeom>
        </p:spPr>
      </p:pic>
    </p:spTree>
    <p:extLst>
      <p:ext uri="{BB962C8B-B14F-4D97-AF65-F5344CB8AC3E}">
        <p14:creationId xmlns:p14="http://schemas.microsoft.com/office/powerpoint/2010/main" val="4039644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25" y="2714625"/>
            <a:ext cx="8591550" cy="1428750"/>
          </a:xfrm>
          <a:prstGeom prst="rect">
            <a:avLst/>
          </a:prstGeom>
        </p:spPr>
      </p:pic>
      <p:pic>
        <p:nvPicPr>
          <p:cNvPr id="1026" name="Picture 2" descr="Help is at h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504" y="4251808"/>
            <a:ext cx="2857500" cy="1857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alking Out Of Darkness - Weston-super-Mare 16 September 2017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536" y="260649"/>
            <a:ext cx="3686466" cy="24539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scontent.xx.fbcdn.net/v/t1.0-1/p50x50/10500310_312581822242944_2664383263463234392_n.jpg?oh=9481420105ac8781d9e18e9dc249e963&amp;oe=59CBD47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9536" y="260648"/>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scontent.xx.fbcdn.net/v/t1.0-1/p50x50/10500310_312581822242944_2664383263463234392_n.jpg?oh=9481420105ac8781d9e18e9dc249e963&amp;oe=59CBD47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9752" y="240879"/>
            <a:ext cx="476250"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urvivors of Bereavement by Suicid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2065" y="105225"/>
            <a:ext cx="3362325"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samaritans.org/sites/default/files/resize/kcfinder/branches/branch-250/images/Facing%20the%20Future-450x90.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16080" y="5445224"/>
            <a:ext cx="3697386" cy="73947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xmlns="" id="{0C9614C2-F02F-4BE7-9BDF-EBB66D6341C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51490" y="6132147"/>
            <a:ext cx="4600000" cy="725853"/>
          </a:xfrm>
          <a:prstGeom prst="rect">
            <a:avLst/>
          </a:prstGeom>
        </p:spPr>
      </p:pic>
    </p:spTree>
    <p:extLst>
      <p:ext uri="{BB962C8B-B14F-4D97-AF65-F5344CB8AC3E}">
        <p14:creationId xmlns:p14="http://schemas.microsoft.com/office/powerpoint/2010/main" val="24319013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generated with very high confidence">
            <a:extLst>
              <a:ext uri="{FF2B5EF4-FFF2-40B4-BE49-F238E27FC236}">
                <a16:creationId xmlns:a16="http://schemas.microsoft.com/office/drawing/2014/main" xmlns="" id="{A030D193-C829-4469-A71A-314F3B3B4F0C}"/>
              </a:ext>
            </a:extLst>
          </p:cNvPr>
          <p:cNvPicPr>
            <a:picLocks noChangeAspect="1"/>
          </p:cNvPicPr>
          <p:nvPr/>
        </p:nvPicPr>
        <p:blipFill rotWithShape="1">
          <a:blip r:embed="rId2">
            <a:extLst>
              <a:ext uri="{28A0092B-C50C-407E-A947-70E740481C1C}">
                <a14:useLocalDpi xmlns:a14="http://schemas.microsoft.com/office/drawing/2010/main" val="0"/>
              </a:ext>
            </a:extLst>
          </a:blip>
          <a:srcRect t="11681" b="4049"/>
          <a:stretch/>
        </p:blipFill>
        <p:spPr>
          <a:xfrm>
            <a:off x="20" y="10"/>
            <a:ext cx="12191980" cy="6857990"/>
          </a:xfrm>
          <a:prstGeom prst="rect">
            <a:avLst/>
          </a:prstGeom>
        </p:spPr>
      </p:pic>
      <p:pic>
        <p:nvPicPr>
          <p:cNvPr id="4" name="Picture 3">
            <a:extLst>
              <a:ext uri="{FF2B5EF4-FFF2-40B4-BE49-F238E27FC236}">
                <a16:creationId xmlns:a16="http://schemas.microsoft.com/office/drawing/2014/main" xmlns="" id="{788E24DC-0873-42A3-9E5F-81D20C0B5E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490" y="6132147"/>
            <a:ext cx="4600000" cy="725853"/>
          </a:xfrm>
          <a:prstGeom prst="rect">
            <a:avLst/>
          </a:prstGeom>
        </p:spPr>
      </p:pic>
    </p:spTree>
    <p:extLst>
      <p:ext uri="{BB962C8B-B14F-4D97-AF65-F5344CB8AC3E}">
        <p14:creationId xmlns:p14="http://schemas.microsoft.com/office/powerpoint/2010/main" val="326705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around a table&#10;&#10;Description generated with very high confidence">
            <a:extLst>
              <a:ext uri="{FF2B5EF4-FFF2-40B4-BE49-F238E27FC236}">
                <a16:creationId xmlns:a16="http://schemas.microsoft.com/office/drawing/2014/main" xmlns="" id="{E04130E3-5F67-42E6-A638-A51B6480FE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xmlns="" id="{05C4BAB2-18B0-4BD1-8D4D-F86CA8299B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490" y="6132147"/>
            <a:ext cx="4600000" cy="725853"/>
          </a:xfrm>
          <a:prstGeom prst="rect">
            <a:avLst/>
          </a:prstGeom>
        </p:spPr>
      </p:pic>
    </p:spTree>
    <p:extLst>
      <p:ext uri="{BB962C8B-B14F-4D97-AF65-F5344CB8AC3E}">
        <p14:creationId xmlns:p14="http://schemas.microsoft.com/office/powerpoint/2010/main" val="3481270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60EE257-D012-4156-A4E6-1E6A8C1EA7D9}"/>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xmlns="" id="{C4BB207E-0349-4649-957C-BE40656C615D}"/>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xmlns="" id="{E73705D4-608B-45AF-8C5B-24A1543EB1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5125" y="1200150"/>
            <a:ext cx="6381750" cy="4457700"/>
          </a:xfrm>
          <a:prstGeom prst="rect">
            <a:avLst/>
          </a:prstGeom>
        </p:spPr>
      </p:pic>
      <p:pic>
        <p:nvPicPr>
          <p:cNvPr id="8" name="Picture 7">
            <a:extLst>
              <a:ext uri="{FF2B5EF4-FFF2-40B4-BE49-F238E27FC236}">
                <a16:creationId xmlns:a16="http://schemas.microsoft.com/office/drawing/2014/main" xmlns="" id="{26817865-7120-407E-B145-00E0840B7B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1490" y="6132147"/>
            <a:ext cx="4600000" cy="725853"/>
          </a:xfrm>
          <a:prstGeom prst="rect">
            <a:avLst/>
          </a:prstGeom>
        </p:spPr>
      </p:pic>
    </p:spTree>
    <p:extLst>
      <p:ext uri="{BB962C8B-B14F-4D97-AF65-F5344CB8AC3E}">
        <p14:creationId xmlns:p14="http://schemas.microsoft.com/office/powerpoint/2010/main" val="312952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xmlns="" id="{B0A64DF0-F81B-4826-AEFD-EC1C7F643E41}"/>
              </a:ext>
            </a:extLst>
          </p:cNvPr>
          <p:cNvSpPr>
            <a:spLocks noGrp="1"/>
          </p:cNvSpPr>
          <p:nvPr>
            <p:ph type="title"/>
          </p:nvPr>
        </p:nvSpPr>
        <p:spPr/>
        <p:txBody>
          <a:bodyPr/>
          <a:lstStyle/>
          <a:p>
            <a:endParaRPr lang="en-GB" altLang="en-US" dirty="0">
              <a:latin typeface="Arial" panose="020B0604020202020204" pitchFamily="34" charset="0"/>
              <a:cs typeface="Arial" panose="020B0604020202020204" pitchFamily="34" charset="0"/>
            </a:endParaRPr>
          </a:p>
        </p:txBody>
      </p:sp>
      <p:pic>
        <p:nvPicPr>
          <p:cNvPr id="4099" name="Picture 2">
            <a:extLst>
              <a:ext uri="{FF2B5EF4-FFF2-40B4-BE49-F238E27FC236}">
                <a16:creationId xmlns:a16="http://schemas.microsoft.com/office/drawing/2014/main" xmlns="" id="{7AD34D7B-E3BA-4EA5-8CC4-B4F0B48170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1752" y="752604"/>
            <a:ext cx="8499475"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0" name="TextBox 4">
            <a:extLst>
              <a:ext uri="{FF2B5EF4-FFF2-40B4-BE49-F238E27FC236}">
                <a16:creationId xmlns:a16="http://schemas.microsoft.com/office/drawing/2014/main" xmlns="" id="{B2F0F7E4-536B-4AED-886C-284AF167E918}"/>
              </a:ext>
            </a:extLst>
          </p:cNvPr>
          <p:cNvSpPr txBox="1">
            <a:spLocks noChangeArrowheads="1"/>
          </p:cNvSpPr>
          <p:nvPr/>
        </p:nvSpPr>
        <p:spPr bwMode="auto">
          <a:xfrm>
            <a:off x="5232401" y="6418263"/>
            <a:ext cx="5040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defTabSz="457200" eaLnBrk="1" fontAlgn="base" hangingPunct="1">
              <a:spcBef>
                <a:spcPct val="0"/>
              </a:spcBef>
              <a:spcAft>
                <a:spcPct val="0"/>
              </a:spcAft>
              <a:defRPr/>
            </a:pPr>
            <a:r>
              <a:rPr lang="en-GB" altLang="en-US" sz="1000">
                <a:solidFill>
                  <a:prstClr val="black"/>
                </a:solidFill>
                <a:cs typeface="Arial" panose="020B0604020202020204" pitchFamily="34" charset="0"/>
              </a:rPr>
              <a:t>The Mental Health of Children and Young People in England, Public Health England (2016</a:t>
            </a:r>
            <a:r>
              <a:rPr lang="en-GB" altLang="en-US">
                <a:solidFill>
                  <a:prstClr val="black"/>
                </a:solidFill>
                <a:cs typeface="Arial" panose="020B0604020202020204" pitchFamily="34" charset="0"/>
              </a:rPr>
              <a:t>)</a:t>
            </a:r>
          </a:p>
        </p:txBody>
      </p:sp>
      <p:pic>
        <p:nvPicPr>
          <p:cNvPr id="5" name="Picture 4">
            <a:extLst>
              <a:ext uri="{FF2B5EF4-FFF2-40B4-BE49-F238E27FC236}">
                <a16:creationId xmlns:a16="http://schemas.microsoft.com/office/drawing/2014/main" xmlns="" id="{62AF644B-10E9-4908-BA46-283F278BF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490" y="5829429"/>
            <a:ext cx="4600000" cy="1028571"/>
          </a:xfrm>
          <a:prstGeom prst="rect">
            <a:avLst/>
          </a:prstGeom>
        </p:spPr>
      </p:pic>
    </p:spTree>
    <p:extLst>
      <p:ext uri="{BB962C8B-B14F-4D97-AF65-F5344CB8AC3E}">
        <p14:creationId xmlns:p14="http://schemas.microsoft.com/office/powerpoint/2010/main" val="3238755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xmlns="" id="{3F1481C3-3DA5-477D-88F0-1226B5952331}"/>
              </a:ext>
            </a:extLst>
          </p:cNvPr>
          <p:cNvSpPr txBox="1">
            <a:spLocks/>
          </p:cNvSpPr>
          <p:nvPr/>
        </p:nvSpPr>
        <p:spPr>
          <a:xfrm>
            <a:off x="1694373" y="231203"/>
            <a:ext cx="3030141" cy="285728"/>
          </a:xfrm>
          <a:prstGeom prst="rect">
            <a:avLst/>
          </a:prstGeom>
        </p:spPr>
        <p:txBody>
          <a:bodyPr vert="horz" lIns="68580" tIns="34290" rIns="68580" bIns="34290" rtlCol="0" anchor="b">
            <a:normAutofit fontScale="92500" lnSpcReduction="20000"/>
          </a:bodyPr>
          <a:lstStyle>
            <a:lvl1pPr marL="0" indent="0" algn="l" defTabSz="914400" rtl="0" eaLnBrk="1" latinLnBrk="0" hangingPunct="1">
              <a:spcBef>
                <a:spcPct val="20000"/>
              </a:spcBef>
              <a:buFont typeface="Arial" pitchFamily="34" charset="0"/>
              <a:buNone/>
              <a:defRPr sz="2400" b="1" kern="1200">
                <a:solidFill>
                  <a:schemeClr val="tx2"/>
                </a:solidFill>
                <a:latin typeface="Arial" pitchFamily="34" charset="0"/>
                <a:ea typeface="+mn-ea"/>
                <a:cs typeface="Arial" pitchFamily="34" charset="0"/>
              </a:defRPr>
            </a:lvl1pPr>
            <a:lvl2pPr marL="457200" indent="0" algn="l" defTabSz="914400" rtl="0" eaLnBrk="1" latinLnBrk="0" hangingPunct="1">
              <a:spcBef>
                <a:spcPct val="20000"/>
              </a:spcBef>
              <a:buFont typeface="Arial" pitchFamily="34" charset="0"/>
              <a:buNone/>
              <a:defRPr sz="2000" b="1" kern="1200">
                <a:solidFill>
                  <a:schemeClr val="tx2"/>
                </a:solidFill>
                <a:latin typeface="Arial" pitchFamily="34" charset="0"/>
                <a:ea typeface="+mn-ea"/>
                <a:cs typeface="Arial" pitchFamily="34" charset="0"/>
              </a:defRPr>
            </a:lvl2pPr>
            <a:lvl3pPr marL="914400" indent="0" algn="l" defTabSz="914400" rtl="0" eaLnBrk="1" latinLnBrk="0" hangingPunct="1">
              <a:spcBef>
                <a:spcPct val="20000"/>
              </a:spcBef>
              <a:buFont typeface="Arial" pitchFamily="34" charset="0"/>
              <a:buNone/>
              <a:defRPr sz="1800" b="1" kern="1200">
                <a:solidFill>
                  <a:schemeClr val="tx2"/>
                </a:solidFill>
                <a:latin typeface="Arial" pitchFamily="34" charset="0"/>
                <a:ea typeface="+mn-ea"/>
                <a:cs typeface="Arial" pitchFamily="34" charset="0"/>
              </a:defRPr>
            </a:lvl3pPr>
            <a:lvl4pPr marL="1371600" indent="0" algn="l" defTabSz="914400" rtl="0" eaLnBrk="1" latinLnBrk="0" hangingPunct="1">
              <a:spcBef>
                <a:spcPct val="20000"/>
              </a:spcBef>
              <a:buFont typeface="Arial" pitchFamily="34" charset="0"/>
              <a:buNone/>
              <a:defRPr sz="1600" b="1" kern="1200">
                <a:solidFill>
                  <a:schemeClr val="tx2"/>
                </a:solidFill>
                <a:latin typeface="Arial" pitchFamily="34" charset="0"/>
                <a:ea typeface="+mn-ea"/>
                <a:cs typeface="Arial" pitchFamily="34" charset="0"/>
              </a:defRPr>
            </a:lvl4pPr>
            <a:lvl5pPr marL="1828800" indent="0" algn="l" defTabSz="914400" rtl="0" eaLnBrk="1" latinLnBrk="0" hangingPunct="1">
              <a:spcBef>
                <a:spcPct val="20000"/>
              </a:spcBef>
              <a:buFont typeface="Arial" pitchFamily="34" charset="0"/>
              <a:buNone/>
              <a:defRPr sz="1600" b="1" kern="1200">
                <a:solidFill>
                  <a:schemeClr val="tx2"/>
                </a:solidFill>
                <a:latin typeface="Arial" pitchFamily="34" charset="0"/>
                <a:ea typeface="+mn-ea"/>
                <a:cs typeface="Arial" pitchFamily="34" charset="0"/>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defTabSz="685800"/>
            <a:r>
              <a:rPr lang="en-US" sz="1800" dirty="0">
                <a:solidFill>
                  <a:srgbClr val="008183"/>
                </a:solidFill>
              </a:rPr>
              <a:t>Mental ill health estimates</a:t>
            </a:r>
          </a:p>
        </p:txBody>
      </p:sp>
      <p:sp>
        <p:nvSpPr>
          <p:cNvPr id="3" name="Content Placeholder 5">
            <a:extLst>
              <a:ext uri="{FF2B5EF4-FFF2-40B4-BE49-F238E27FC236}">
                <a16:creationId xmlns:a16="http://schemas.microsoft.com/office/drawing/2014/main" xmlns="" id="{C0CFACEF-5F60-4E8D-B85F-1AB741224D8B}"/>
              </a:ext>
            </a:extLst>
          </p:cNvPr>
          <p:cNvSpPr txBox="1">
            <a:spLocks/>
          </p:cNvSpPr>
          <p:nvPr/>
        </p:nvSpPr>
        <p:spPr>
          <a:xfrm>
            <a:off x="1631504" y="606563"/>
            <a:ext cx="4896544" cy="1340937"/>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600" b="1" dirty="0">
                <a:solidFill>
                  <a:srgbClr val="008183"/>
                </a:solidFill>
              </a:rPr>
              <a:t>Modelled self-reported wellbeing estimates</a:t>
            </a:r>
            <a:endParaRPr lang="en-US" sz="1200" b="1" dirty="0">
              <a:solidFill>
                <a:srgbClr val="008183"/>
              </a:solidFill>
              <a:cs typeface="Calibri"/>
            </a:endParaRPr>
          </a:p>
          <a:p>
            <a:pPr marL="0" indent="0">
              <a:buNone/>
            </a:pPr>
            <a:endParaRPr lang="en-US" sz="1350" dirty="0">
              <a:solidFill>
                <a:srgbClr val="008183"/>
              </a:solidFill>
              <a:cs typeface="Calibri"/>
            </a:endParaRPr>
          </a:p>
          <a:p>
            <a:pPr marL="0" indent="0">
              <a:buNone/>
            </a:pPr>
            <a:endParaRPr lang="en-US" sz="1200" b="1" dirty="0">
              <a:solidFill>
                <a:srgbClr val="008183"/>
              </a:solidFill>
              <a:cs typeface="Calibri"/>
            </a:endParaRPr>
          </a:p>
        </p:txBody>
      </p:sp>
      <p:sp>
        <p:nvSpPr>
          <p:cNvPr id="5" name="Content Placeholder 5">
            <a:extLst>
              <a:ext uri="{FF2B5EF4-FFF2-40B4-BE49-F238E27FC236}">
                <a16:creationId xmlns:a16="http://schemas.microsoft.com/office/drawing/2014/main" xmlns="" id="{4D3B13D8-C78D-4D40-B9E6-D90B36692F6D}"/>
              </a:ext>
            </a:extLst>
          </p:cNvPr>
          <p:cNvSpPr txBox="1">
            <a:spLocks/>
          </p:cNvSpPr>
          <p:nvPr/>
        </p:nvSpPr>
        <p:spPr>
          <a:xfrm>
            <a:off x="4984491" y="2518444"/>
            <a:ext cx="4672381" cy="2514136"/>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600" b="1" dirty="0">
                <a:solidFill>
                  <a:srgbClr val="008183"/>
                </a:solidFill>
              </a:rPr>
              <a:t>Estimated prevalence of </a:t>
            </a:r>
            <a:r>
              <a:rPr lang="en-US" sz="1600" b="1" dirty="0" err="1">
                <a:solidFill>
                  <a:srgbClr val="008183"/>
                </a:solidFill>
              </a:rPr>
              <a:t>Generalised</a:t>
            </a:r>
            <a:r>
              <a:rPr lang="en-US" sz="1600" b="1" dirty="0">
                <a:solidFill>
                  <a:srgbClr val="008183"/>
                </a:solidFill>
              </a:rPr>
              <a:t> Anxiety Disorder (aged 16+)</a:t>
            </a:r>
            <a:endParaRPr lang="en-US" sz="1200" b="1" dirty="0">
              <a:solidFill>
                <a:srgbClr val="008183"/>
              </a:solidFill>
              <a:cs typeface="Calibri"/>
            </a:endParaRPr>
          </a:p>
        </p:txBody>
      </p:sp>
      <p:sp>
        <p:nvSpPr>
          <p:cNvPr id="6" name="TextBox 5">
            <a:extLst>
              <a:ext uri="{FF2B5EF4-FFF2-40B4-BE49-F238E27FC236}">
                <a16:creationId xmlns:a16="http://schemas.microsoft.com/office/drawing/2014/main" xmlns="" id="{4B9FA69A-01BA-4D0D-8829-C35629C2DD41}"/>
              </a:ext>
            </a:extLst>
          </p:cNvPr>
          <p:cNvSpPr txBox="1"/>
          <p:nvPr/>
        </p:nvSpPr>
        <p:spPr>
          <a:xfrm>
            <a:off x="6412810" y="231204"/>
            <a:ext cx="4084819" cy="2246769"/>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rgbClr val="008183"/>
                </a:solidFill>
              </a:rPr>
              <a:t>The modelled self-reported wellbeing estimates are calculated from respondents who scored 0-4 in the following Annual Population Survey questions</a:t>
            </a:r>
          </a:p>
          <a:p>
            <a:pPr marL="742950" lvl="1" indent="-285750">
              <a:buFont typeface="Arial" panose="020B0604020202020204" pitchFamily="34" charset="0"/>
              <a:buChar char="•"/>
            </a:pPr>
            <a:r>
              <a:rPr lang="en-GB" sz="1400" dirty="0">
                <a:solidFill>
                  <a:srgbClr val="008183"/>
                </a:solidFill>
              </a:rPr>
              <a:t>"Overall, how satisfied are you with your life nowadays".</a:t>
            </a:r>
          </a:p>
          <a:p>
            <a:pPr marL="742950" lvl="1" indent="-285750">
              <a:buFont typeface="Arial" panose="020B0604020202020204" pitchFamily="34" charset="0"/>
              <a:buChar char="•"/>
            </a:pPr>
            <a:r>
              <a:rPr lang="en-GB" sz="1400" dirty="0">
                <a:solidFill>
                  <a:srgbClr val="008183"/>
                </a:solidFill>
              </a:rPr>
              <a:t>"Overall, how happy did you feel yesterday?"</a:t>
            </a:r>
          </a:p>
          <a:p>
            <a:pPr marL="742950" lvl="1" indent="-285750">
              <a:buFont typeface="Arial" panose="020B0604020202020204" pitchFamily="34" charset="0"/>
              <a:buChar char="•"/>
            </a:pPr>
            <a:r>
              <a:rPr lang="en-GB" sz="1400" dirty="0">
                <a:solidFill>
                  <a:srgbClr val="008183"/>
                </a:solidFill>
              </a:rPr>
              <a:t>"Overall, to what extent do you feel the things you do in your life are worthwhile?“</a:t>
            </a:r>
          </a:p>
        </p:txBody>
      </p:sp>
      <p:sp>
        <p:nvSpPr>
          <p:cNvPr id="12" name="TextBox 11">
            <a:extLst>
              <a:ext uri="{FF2B5EF4-FFF2-40B4-BE49-F238E27FC236}">
                <a16:creationId xmlns:a16="http://schemas.microsoft.com/office/drawing/2014/main" xmlns="" id="{8E42404E-48B0-40CB-834E-AA7393FC97CF}"/>
              </a:ext>
            </a:extLst>
          </p:cNvPr>
          <p:cNvSpPr txBox="1"/>
          <p:nvPr/>
        </p:nvSpPr>
        <p:spPr>
          <a:xfrm>
            <a:off x="7704821" y="4394940"/>
            <a:ext cx="2792808" cy="1384995"/>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rgbClr val="008183"/>
                </a:solidFill>
              </a:rPr>
              <a:t>Highest prevalence of mixed anxiety and depressive disorder in those aged 16+ is seen females aged between 50 to 64. the condition is more prevalent in women overall. </a:t>
            </a:r>
          </a:p>
        </p:txBody>
      </p:sp>
      <p:sp>
        <p:nvSpPr>
          <p:cNvPr id="4" name="Content Placeholder 5">
            <a:extLst>
              <a:ext uri="{FF2B5EF4-FFF2-40B4-BE49-F238E27FC236}">
                <a16:creationId xmlns:a16="http://schemas.microsoft.com/office/drawing/2014/main" xmlns="" id="{0B17ECBE-DDD0-42D1-9F23-92CF8E859667}"/>
              </a:ext>
            </a:extLst>
          </p:cNvPr>
          <p:cNvSpPr txBox="1">
            <a:spLocks/>
          </p:cNvSpPr>
          <p:nvPr/>
        </p:nvSpPr>
        <p:spPr>
          <a:xfrm>
            <a:off x="1679574" y="4047299"/>
            <a:ext cx="4380524" cy="2514135"/>
          </a:xfrm>
          <a:prstGeom prst="rect">
            <a:avLst/>
          </a:prstGeom>
          <a:ln w="12700" cap="flat" cmpd="sng" algn="ctr">
            <a:noFill/>
            <a:prstDash val="solid"/>
            <a:miter lim="800000"/>
          </a:ln>
        </p:spPr>
        <p:style>
          <a:lnRef idx="2">
            <a:schemeClr val="accent1"/>
          </a:lnRef>
          <a:fillRef idx="1">
            <a:schemeClr val="lt1"/>
          </a:fillRef>
          <a:effectRef idx="0">
            <a:schemeClr val="accent1"/>
          </a:effectRef>
          <a:fontRef idx="minor">
            <a:schemeClr val="dk1"/>
          </a:fontRef>
        </p:style>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dk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dk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dk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0" indent="0" algn="ctr">
              <a:buNone/>
            </a:pPr>
            <a:r>
              <a:rPr lang="en-US" sz="1600" b="1" dirty="0">
                <a:solidFill>
                  <a:srgbClr val="008183"/>
                </a:solidFill>
              </a:rPr>
              <a:t>Estimated prevalence of Mixed Anxiety and Depressive Disorder (aged 16+)</a:t>
            </a:r>
            <a:endParaRPr lang="en-US" sz="1200" b="1" dirty="0">
              <a:solidFill>
                <a:srgbClr val="008183"/>
              </a:solidFill>
              <a:cs typeface="Calibri"/>
            </a:endParaRPr>
          </a:p>
          <a:p>
            <a:pPr marL="0" indent="0">
              <a:buNone/>
            </a:pPr>
            <a:endParaRPr lang="en-US" sz="1350" dirty="0">
              <a:solidFill>
                <a:srgbClr val="008183"/>
              </a:solidFill>
              <a:cs typeface="Calibri"/>
            </a:endParaRPr>
          </a:p>
        </p:txBody>
      </p:sp>
      <p:graphicFrame>
        <p:nvGraphicFramePr>
          <p:cNvPr id="14" name="Table 13">
            <a:extLst>
              <a:ext uri="{FF2B5EF4-FFF2-40B4-BE49-F238E27FC236}">
                <a16:creationId xmlns:a16="http://schemas.microsoft.com/office/drawing/2014/main" xmlns="" id="{6B4DC079-F839-453A-BA01-07B6E5D8B0CD}"/>
              </a:ext>
            </a:extLst>
          </p:cNvPr>
          <p:cNvGraphicFramePr>
            <a:graphicFrameLocks noGrp="1"/>
          </p:cNvGraphicFramePr>
          <p:nvPr>
            <p:extLst/>
          </p:nvPr>
        </p:nvGraphicFramePr>
        <p:xfrm>
          <a:off x="2023873" y="926592"/>
          <a:ext cx="4388937" cy="1103784"/>
        </p:xfrm>
        <a:graphic>
          <a:graphicData uri="http://schemas.openxmlformats.org/drawingml/2006/table">
            <a:tbl>
              <a:tblPr firstRow="1" bandRow="1">
                <a:tableStyleId>{2D5ABB26-0587-4C30-8999-92F81FD0307C}</a:tableStyleId>
              </a:tblPr>
              <a:tblGrid>
                <a:gridCol w="2079244">
                  <a:extLst>
                    <a:ext uri="{9D8B030D-6E8A-4147-A177-3AD203B41FA5}">
                      <a16:colId xmlns:a16="http://schemas.microsoft.com/office/drawing/2014/main" xmlns="" val="3066289634"/>
                    </a:ext>
                  </a:extLst>
                </a:gridCol>
                <a:gridCol w="1129788">
                  <a:extLst>
                    <a:ext uri="{9D8B030D-6E8A-4147-A177-3AD203B41FA5}">
                      <a16:colId xmlns:a16="http://schemas.microsoft.com/office/drawing/2014/main" xmlns="" val="856711008"/>
                    </a:ext>
                  </a:extLst>
                </a:gridCol>
                <a:gridCol w="1179905">
                  <a:extLst>
                    <a:ext uri="{9D8B030D-6E8A-4147-A177-3AD203B41FA5}">
                      <a16:colId xmlns:a16="http://schemas.microsoft.com/office/drawing/2014/main" xmlns="" val="2178137961"/>
                    </a:ext>
                  </a:extLst>
                </a:gridCol>
              </a:tblGrid>
              <a:tr h="275946">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200" dirty="0"/>
                        <a:t>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200" dirty="0"/>
                        <a:t>Percent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307038803"/>
                  </a:ext>
                </a:extLst>
              </a:tr>
              <a:tr h="275946">
                <a:tc>
                  <a:txBody>
                    <a:bodyPr/>
                    <a:lstStyle/>
                    <a:p>
                      <a:r>
                        <a:rPr lang="en-GB" sz="1200" dirty="0"/>
                        <a:t>Low happiness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25,585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27.20%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461951169"/>
                  </a:ext>
                </a:extLst>
              </a:tr>
              <a:tr h="275946">
                <a:tc>
                  <a:txBody>
                    <a:bodyPr/>
                    <a:lstStyle/>
                    <a:p>
                      <a:r>
                        <a:rPr lang="en-GB" sz="1200" dirty="0"/>
                        <a:t>Low worthwhile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17,142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18.20%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96718211"/>
                  </a:ext>
                </a:extLst>
              </a:tr>
              <a:tr h="275946">
                <a:tc>
                  <a:txBody>
                    <a:bodyPr/>
                    <a:lstStyle/>
                    <a:p>
                      <a:r>
                        <a:rPr lang="en-GB" sz="1200" dirty="0"/>
                        <a:t>Low life satisfaction score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21,226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22.60%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61664284"/>
                  </a:ext>
                </a:extLst>
              </a:tr>
            </a:tbl>
          </a:graphicData>
        </a:graphic>
      </p:graphicFrame>
      <p:pic>
        <p:nvPicPr>
          <p:cNvPr id="15" name="Picture 14">
            <a:extLst>
              <a:ext uri="{FF2B5EF4-FFF2-40B4-BE49-F238E27FC236}">
                <a16:creationId xmlns:a16="http://schemas.microsoft.com/office/drawing/2014/main" xmlns="" id="{BD91D620-6EB8-4817-97E2-1AAD94C2352E}"/>
              </a:ext>
            </a:extLst>
          </p:cNvPr>
          <p:cNvPicPr>
            <a:picLocks noChangeAspect="1"/>
          </p:cNvPicPr>
          <p:nvPr/>
        </p:nvPicPr>
        <p:blipFill>
          <a:blip r:embed="rId3"/>
          <a:stretch>
            <a:fillRect/>
          </a:stretch>
        </p:blipFill>
        <p:spPr>
          <a:xfrm>
            <a:off x="1878361" y="4573395"/>
            <a:ext cx="4672381" cy="1589795"/>
          </a:xfrm>
          <a:prstGeom prst="rect">
            <a:avLst/>
          </a:prstGeom>
        </p:spPr>
      </p:pic>
      <p:graphicFrame>
        <p:nvGraphicFramePr>
          <p:cNvPr id="17" name="Table 16">
            <a:extLst>
              <a:ext uri="{FF2B5EF4-FFF2-40B4-BE49-F238E27FC236}">
                <a16:creationId xmlns:a16="http://schemas.microsoft.com/office/drawing/2014/main" xmlns="" id="{9F051856-AABD-41BF-90F2-8E89FA3190DB}"/>
              </a:ext>
            </a:extLst>
          </p:cNvPr>
          <p:cNvGraphicFramePr>
            <a:graphicFrameLocks noGrp="1"/>
          </p:cNvGraphicFramePr>
          <p:nvPr>
            <p:extLst/>
          </p:nvPr>
        </p:nvGraphicFramePr>
        <p:xfrm>
          <a:off x="4847357" y="3129943"/>
          <a:ext cx="5023528" cy="857928"/>
        </p:xfrm>
        <a:graphic>
          <a:graphicData uri="http://schemas.openxmlformats.org/drawingml/2006/table">
            <a:tbl>
              <a:tblPr firstRow="1" bandRow="1">
                <a:tableStyleId>{2D5ABB26-0587-4C30-8999-92F81FD0307C}</a:tableStyleId>
              </a:tblPr>
              <a:tblGrid>
                <a:gridCol w="1255882">
                  <a:extLst>
                    <a:ext uri="{9D8B030D-6E8A-4147-A177-3AD203B41FA5}">
                      <a16:colId xmlns:a16="http://schemas.microsoft.com/office/drawing/2014/main" xmlns="" val="1887122458"/>
                    </a:ext>
                  </a:extLst>
                </a:gridCol>
                <a:gridCol w="1255882">
                  <a:extLst>
                    <a:ext uri="{9D8B030D-6E8A-4147-A177-3AD203B41FA5}">
                      <a16:colId xmlns:a16="http://schemas.microsoft.com/office/drawing/2014/main" xmlns="" val="979512854"/>
                    </a:ext>
                  </a:extLst>
                </a:gridCol>
                <a:gridCol w="1255882">
                  <a:extLst>
                    <a:ext uri="{9D8B030D-6E8A-4147-A177-3AD203B41FA5}">
                      <a16:colId xmlns:a16="http://schemas.microsoft.com/office/drawing/2014/main" xmlns="" val="3146806928"/>
                    </a:ext>
                  </a:extLst>
                </a:gridCol>
                <a:gridCol w="1255882">
                  <a:extLst>
                    <a:ext uri="{9D8B030D-6E8A-4147-A177-3AD203B41FA5}">
                      <a16:colId xmlns:a16="http://schemas.microsoft.com/office/drawing/2014/main" xmlns="" val="2679722766"/>
                    </a:ext>
                  </a:extLst>
                </a:gridCol>
              </a:tblGrid>
              <a:tr h="285976">
                <a:tc>
                  <a:txBody>
                    <a:bodyPr/>
                    <a:lstStyle/>
                    <a:p>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200" dirty="0"/>
                        <a:t>Female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200" dirty="0"/>
                        <a:t>Male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GB" sz="1200" dirty="0"/>
                        <a:t>Persons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1630442095"/>
                  </a:ext>
                </a:extLst>
              </a:tr>
              <a:tr h="285976">
                <a:tc>
                  <a:txBody>
                    <a:bodyPr/>
                    <a:lstStyle/>
                    <a:p>
                      <a:r>
                        <a:rPr lang="en-GB" sz="12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2,691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1,806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4,497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611295610"/>
                  </a:ext>
                </a:extLst>
              </a:tr>
              <a:tr h="285976">
                <a:tc>
                  <a:txBody>
                    <a:bodyPr/>
                    <a:lstStyle/>
                    <a:p>
                      <a:r>
                        <a:rPr lang="en-GB" sz="1200" dirty="0"/>
                        <a:t>Percent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6.69%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4.77%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dirty="0"/>
                        <a:t>5.76%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8628435"/>
                  </a:ext>
                </a:extLst>
              </a:tr>
            </a:tbl>
          </a:graphicData>
        </a:graphic>
      </p:graphicFrame>
      <p:sp>
        <p:nvSpPr>
          <p:cNvPr id="18" name="TextBox 17">
            <a:extLst>
              <a:ext uri="{FF2B5EF4-FFF2-40B4-BE49-F238E27FC236}">
                <a16:creationId xmlns:a16="http://schemas.microsoft.com/office/drawing/2014/main" xmlns="" id="{09F1BE37-0E32-4620-932E-0C023570111E}"/>
              </a:ext>
            </a:extLst>
          </p:cNvPr>
          <p:cNvSpPr txBox="1"/>
          <p:nvPr/>
        </p:nvSpPr>
        <p:spPr>
          <a:xfrm>
            <a:off x="1828375" y="2544984"/>
            <a:ext cx="2792808" cy="1600438"/>
          </a:xfrm>
          <a:prstGeom prst="rect">
            <a:avLst/>
          </a:prstGeom>
          <a:noFill/>
        </p:spPr>
        <p:txBody>
          <a:bodyPr wrap="square" rtlCol="0">
            <a:spAutoFit/>
          </a:bodyPr>
          <a:lstStyle/>
          <a:p>
            <a:pPr marL="285750" indent="-285750">
              <a:buFont typeface="Arial" panose="020B0604020202020204" pitchFamily="34" charset="0"/>
              <a:buChar char="•"/>
            </a:pPr>
            <a:r>
              <a:rPr lang="en-GB" sz="1400" dirty="0">
                <a:solidFill>
                  <a:srgbClr val="008183"/>
                </a:solidFill>
              </a:rPr>
              <a:t>Generalised Anxiety disorder is more prevalent in women overall. It is estimated that highest levels of generalised </a:t>
            </a:r>
            <a:r>
              <a:rPr lang="en-GB" sz="1400">
                <a:solidFill>
                  <a:srgbClr val="008183"/>
                </a:solidFill>
              </a:rPr>
              <a:t>anxiety disorder are </a:t>
            </a:r>
            <a:r>
              <a:rPr lang="en-GB" sz="1400" dirty="0">
                <a:solidFill>
                  <a:srgbClr val="008183"/>
                </a:solidFill>
              </a:rPr>
              <a:t>in men and </a:t>
            </a:r>
            <a:r>
              <a:rPr lang="en-GB" sz="1400">
                <a:solidFill>
                  <a:srgbClr val="008183"/>
                </a:solidFill>
              </a:rPr>
              <a:t>women aged </a:t>
            </a:r>
            <a:r>
              <a:rPr lang="en-GB" sz="1400" dirty="0">
                <a:solidFill>
                  <a:srgbClr val="008183"/>
                </a:solidFill>
              </a:rPr>
              <a:t>between 35 and 64 </a:t>
            </a:r>
          </a:p>
        </p:txBody>
      </p:sp>
      <p:pic>
        <p:nvPicPr>
          <p:cNvPr id="13" name="Picture 12">
            <a:extLst>
              <a:ext uri="{FF2B5EF4-FFF2-40B4-BE49-F238E27FC236}">
                <a16:creationId xmlns:a16="http://schemas.microsoft.com/office/drawing/2014/main" xmlns="" id="{D57F3083-E406-47F8-8C45-872A36959E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490" y="6132147"/>
            <a:ext cx="4600000" cy="725853"/>
          </a:xfrm>
          <a:prstGeom prst="rect">
            <a:avLst/>
          </a:prstGeom>
        </p:spPr>
      </p:pic>
    </p:spTree>
    <p:extLst>
      <p:ext uri="{BB962C8B-B14F-4D97-AF65-F5344CB8AC3E}">
        <p14:creationId xmlns:p14="http://schemas.microsoft.com/office/powerpoint/2010/main" val="1556211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621D686-8A98-4A4D-B43C-7C7028BAC25A}"/>
              </a:ext>
            </a:extLst>
          </p:cNvPr>
          <p:cNvSpPr txBox="1">
            <a:spLocks/>
          </p:cNvSpPr>
          <p:nvPr/>
        </p:nvSpPr>
        <p:spPr>
          <a:xfrm>
            <a:off x="1525687" y="-3731"/>
            <a:ext cx="8229600" cy="560917"/>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pPr algn="l"/>
            <a:r>
              <a:rPr lang="en-US" sz="2400" b="1" dirty="0"/>
              <a:t>			Poor Mental Health</a:t>
            </a:r>
            <a:endParaRPr lang="en-US" sz="2400" dirty="0"/>
          </a:p>
        </p:txBody>
      </p:sp>
      <p:pic>
        <p:nvPicPr>
          <p:cNvPr id="5" name="Picture 4" descr="A screenshot of a cell phone&#10;&#10;Description generated with very high confidence">
            <a:extLst>
              <a:ext uri="{FF2B5EF4-FFF2-40B4-BE49-F238E27FC236}">
                <a16:creationId xmlns:a16="http://schemas.microsoft.com/office/drawing/2014/main" xmlns="" id="{AEF33742-F606-45CB-97D8-EB6F4B0CABE2}"/>
              </a:ext>
            </a:extLst>
          </p:cNvPr>
          <p:cNvPicPr>
            <a:picLocks noChangeAspect="1"/>
          </p:cNvPicPr>
          <p:nvPr/>
        </p:nvPicPr>
        <p:blipFill>
          <a:blip r:embed="rId3"/>
          <a:stretch>
            <a:fillRect/>
          </a:stretch>
        </p:blipFill>
        <p:spPr>
          <a:xfrm>
            <a:off x="851166" y="931387"/>
            <a:ext cx="3230239" cy="2075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itle 1">
            <a:extLst>
              <a:ext uri="{FF2B5EF4-FFF2-40B4-BE49-F238E27FC236}">
                <a16:creationId xmlns:a16="http://schemas.microsoft.com/office/drawing/2014/main" xmlns="" id="{500A55EE-CB7B-40C7-8C36-D2BA29581860}"/>
              </a:ext>
            </a:extLst>
          </p:cNvPr>
          <p:cNvSpPr txBox="1">
            <a:spLocks/>
          </p:cNvSpPr>
          <p:nvPr/>
        </p:nvSpPr>
        <p:spPr>
          <a:xfrm>
            <a:off x="1914643" y="571553"/>
            <a:ext cx="3461278" cy="3598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r>
              <a:rPr lang="en-US" sz="1200" b="1" dirty="0"/>
              <a:t>Self-Harm Emergency admissions (all ages)</a:t>
            </a:r>
          </a:p>
        </p:txBody>
      </p:sp>
      <p:pic>
        <p:nvPicPr>
          <p:cNvPr id="7" name="Picture 8" descr="A close up of a map&#10;&#10;Description generated with very high confidence">
            <a:extLst>
              <a:ext uri="{FF2B5EF4-FFF2-40B4-BE49-F238E27FC236}">
                <a16:creationId xmlns:a16="http://schemas.microsoft.com/office/drawing/2014/main" xmlns="" id="{10C690FB-C287-417F-90BA-BE634E322C90}"/>
              </a:ext>
            </a:extLst>
          </p:cNvPr>
          <p:cNvPicPr>
            <a:picLocks noChangeAspect="1"/>
          </p:cNvPicPr>
          <p:nvPr/>
        </p:nvPicPr>
        <p:blipFill>
          <a:blip r:embed="rId4"/>
          <a:stretch>
            <a:fillRect/>
          </a:stretch>
        </p:blipFill>
        <p:spPr>
          <a:xfrm>
            <a:off x="7072478" y="915168"/>
            <a:ext cx="3204879" cy="20836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itle 1">
            <a:extLst>
              <a:ext uri="{FF2B5EF4-FFF2-40B4-BE49-F238E27FC236}">
                <a16:creationId xmlns:a16="http://schemas.microsoft.com/office/drawing/2014/main" xmlns="" id="{EDCD2156-544D-4B5F-AA61-029869AD5155}"/>
              </a:ext>
            </a:extLst>
          </p:cNvPr>
          <p:cNvSpPr txBox="1">
            <a:spLocks/>
          </p:cNvSpPr>
          <p:nvPr/>
        </p:nvSpPr>
        <p:spPr>
          <a:xfrm>
            <a:off x="6392606" y="582822"/>
            <a:ext cx="3333108" cy="35983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2"/>
                </a:solidFill>
                <a:latin typeface="Arial" pitchFamily="34" charset="0"/>
                <a:ea typeface="+mj-ea"/>
                <a:cs typeface="Arial" pitchFamily="34" charset="0"/>
              </a:defRPr>
            </a:lvl1pPr>
          </a:lstStyle>
          <a:p>
            <a:r>
              <a:rPr lang="en-US" sz="1200" b="1" dirty="0"/>
              <a:t>Suicide aged 10 years and over</a:t>
            </a:r>
          </a:p>
        </p:txBody>
      </p:sp>
      <p:pic>
        <p:nvPicPr>
          <p:cNvPr id="9" name="Picture 11" descr="A screenshot of a computer&#10;&#10;Description generated with high confidence">
            <a:extLst>
              <a:ext uri="{FF2B5EF4-FFF2-40B4-BE49-F238E27FC236}">
                <a16:creationId xmlns:a16="http://schemas.microsoft.com/office/drawing/2014/main" xmlns="" id="{7281ED97-9E74-4A89-A634-5189F858D5FF}"/>
              </a:ext>
            </a:extLst>
          </p:cNvPr>
          <p:cNvPicPr>
            <a:picLocks noChangeAspect="1"/>
          </p:cNvPicPr>
          <p:nvPr/>
        </p:nvPicPr>
        <p:blipFill>
          <a:blip r:embed="rId5"/>
          <a:stretch>
            <a:fillRect/>
          </a:stretch>
        </p:blipFill>
        <p:spPr>
          <a:xfrm>
            <a:off x="2268169" y="3203567"/>
            <a:ext cx="6744636" cy="18106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ontent Placeholder 5">
            <a:extLst>
              <a:ext uri="{FF2B5EF4-FFF2-40B4-BE49-F238E27FC236}">
                <a16:creationId xmlns:a16="http://schemas.microsoft.com/office/drawing/2014/main" xmlns="" id="{667B524C-0420-4D2F-BC8B-3B2BB0BA112D}"/>
              </a:ext>
            </a:extLst>
          </p:cNvPr>
          <p:cNvSpPr txBox="1">
            <a:spLocks/>
          </p:cNvSpPr>
          <p:nvPr/>
        </p:nvSpPr>
        <p:spPr>
          <a:xfrm>
            <a:off x="135276" y="5268092"/>
            <a:ext cx="4265785" cy="1004582"/>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r>
              <a:rPr lang="en-US" sz="2000" dirty="0">
                <a:solidFill>
                  <a:srgbClr val="008183"/>
                </a:solidFill>
                <a:cs typeface="Calibri"/>
              </a:rPr>
              <a:t>Significantly higher rates of </a:t>
            </a:r>
            <a:r>
              <a:rPr lang="en-US" sz="2000" b="1" dirty="0">
                <a:solidFill>
                  <a:srgbClr val="008183"/>
                </a:solidFill>
                <a:cs typeface="Calibri"/>
              </a:rPr>
              <a:t>self-harm</a:t>
            </a:r>
          </a:p>
          <a:p>
            <a:r>
              <a:rPr lang="en-US" sz="2000" dirty="0">
                <a:solidFill>
                  <a:srgbClr val="008183"/>
                </a:solidFill>
                <a:cs typeface="Calibri"/>
              </a:rPr>
              <a:t>Significantly higher rates of suicide in Exeter</a:t>
            </a:r>
          </a:p>
          <a:p>
            <a:r>
              <a:rPr lang="en-US" sz="2000" dirty="0">
                <a:solidFill>
                  <a:srgbClr val="008183"/>
                </a:solidFill>
                <a:cs typeface="Calibri"/>
              </a:rPr>
              <a:t>Higher suicide rates in males</a:t>
            </a:r>
          </a:p>
          <a:p>
            <a:r>
              <a:rPr lang="en-US" sz="2000" dirty="0">
                <a:solidFill>
                  <a:srgbClr val="008183"/>
                </a:solidFill>
                <a:cs typeface="Calibri"/>
              </a:rPr>
              <a:t>Different age structure for admissions for self-harm compared to suicide</a:t>
            </a:r>
          </a:p>
          <a:p>
            <a:pPr marL="0" indent="0">
              <a:buNone/>
            </a:pPr>
            <a:endParaRPr lang="en-US" sz="2000" dirty="0">
              <a:solidFill>
                <a:srgbClr val="008183"/>
              </a:solidFill>
              <a:cs typeface="Calibri"/>
            </a:endParaRPr>
          </a:p>
        </p:txBody>
      </p:sp>
      <p:sp>
        <p:nvSpPr>
          <p:cNvPr id="14" name="Content Placeholder 5">
            <a:extLst>
              <a:ext uri="{FF2B5EF4-FFF2-40B4-BE49-F238E27FC236}">
                <a16:creationId xmlns:a16="http://schemas.microsoft.com/office/drawing/2014/main" xmlns="" id="{F0FFE918-0AA1-4494-B984-3CBAEA92E130}"/>
              </a:ext>
            </a:extLst>
          </p:cNvPr>
          <p:cNvSpPr txBox="1">
            <a:spLocks/>
          </p:cNvSpPr>
          <p:nvPr/>
        </p:nvSpPr>
        <p:spPr>
          <a:xfrm>
            <a:off x="7912769" y="5052740"/>
            <a:ext cx="3905745" cy="1082876"/>
          </a:xfrm>
          <a:prstGeom prst="rect">
            <a:avLst/>
          </a:prstGeom>
          <a:ln w="25400" cap="flat" cmpd="sng" algn="ctr">
            <a:noFill/>
            <a:prstDash val="solid"/>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None/>
            </a:pPr>
            <a:endParaRPr lang="en-US" sz="2000" dirty="0">
              <a:solidFill>
                <a:srgbClr val="008183"/>
              </a:solidFill>
              <a:cs typeface="Calibri"/>
            </a:endParaRPr>
          </a:p>
          <a:p>
            <a:pPr marL="0" indent="0">
              <a:buNone/>
            </a:pPr>
            <a:endParaRPr lang="en-US" sz="2000" dirty="0">
              <a:solidFill>
                <a:srgbClr val="008183"/>
              </a:solidFill>
              <a:cs typeface="Calibri"/>
            </a:endParaRPr>
          </a:p>
        </p:txBody>
      </p:sp>
      <p:pic>
        <p:nvPicPr>
          <p:cNvPr id="11" name="Picture 10">
            <a:extLst>
              <a:ext uri="{FF2B5EF4-FFF2-40B4-BE49-F238E27FC236}">
                <a16:creationId xmlns:a16="http://schemas.microsoft.com/office/drawing/2014/main" xmlns="" id="{1684E8E3-B4A6-4491-8007-9586930295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81405" y="6018428"/>
            <a:ext cx="4172258" cy="839571"/>
          </a:xfrm>
          <a:prstGeom prst="rect">
            <a:avLst/>
          </a:prstGeom>
        </p:spPr>
      </p:pic>
    </p:spTree>
    <p:extLst>
      <p:ext uri="{BB962C8B-B14F-4D97-AF65-F5344CB8AC3E}">
        <p14:creationId xmlns:p14="http://schemas.microsoft.com/office/powerpoint/2010/main" val="3875408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a:extLst>
              <a:ext uri="{FF2B5EF4-FFF2-40B4-BE49-F238E27FC236}">
                <a16:creationId xmlns:a16="http://schemas.microsoft.com/office/drawing/2014/main" xmlns="" id="{54522BA0-DF14-404C-8A91-36B33A5013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8937" y="355601"/>
            <a:ext cx="8280400" cy="524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xmlns="" id="{9FD5FF37-5BD8-41F3-B88A-6F90135350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490" y="5829429"/>
            <a:ext cx="4600000" cy="1028571"/>
          </a:xfrm>
          <a:prstGeom prst="rect">
            <a:avLst/>
          </a:prstGeom>
        </p:spPr>
      </p:pic>
    </p:spTree>
    <p:extLst>
      <p:ext uri="{BB962C8B-B14F-4D97-AF65-F5344CB8AC3E}">
        <p14:creationId xmlns:p14="http://schemas.microsoft.com/office/powerpoint/2010/main" val="22396070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Branding\Photos - stock &amp; photography\Branding style high res\Anna Freud LP HI 8684 RT.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a:ext>
            </a:extLst>
          </a:blip>
          <a:srcRect/>
          <a:stretch/>
        </p:blipFill>
        <p:spPr bwMode="auto">
          <a:xfrm>
            <a:off x="1373214" y="-1"/>
            <a:ext cx="9144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3"/>
          </p:nvPr>
        </p:nvSpPr>
        <p:spPr/>
        <p:txBody>
          <a:bodyPr/>
          <a:lstStyle/>
          <a:p>
            <a:r>
              <a:rPr lang="en-GB" b="1">
                <a:solidFill>
                  <a:srgbClr val="FFFFFF"/>
                </a:solidFill>
              </a:rPr>
              <a:t>MH and School Link Programme Day 1</a:t>
            </a:r>
            <a:endParaRPr lang="en-US" b="1" dirty="0">
              <a:solidFill>
                <a:srgbClr val="FFFFFF"/>
              </a:solidFill>
            </a:endParaRPr>
          </a:p>
        </p:txBody>
      </p:sp>
      <p:grpSp>
        <p:nvGrpSpPr>
          <p:cNvPr id="2" name="Group 1"/>
          <p:cNvGrpSpPr/>
          <p:nvPr/>
        </p:nvGrpSpPr>
        <p:grpSpPr>
          <a:xfrm>
            <a:off x="2192001" y="1842933"/>
            <a:ext cx="2278063" cy="2093741"/>
            <a:chOff x="668000" y="1842932"/>
            <a:chExt cx="2278063" cy="2093741"/>
          </a:xfrm>
        </p:grpSpPr>
        <p:sp>
          <p:nvSpPr>
            <p:cNvPr id="7" name="Text Placeholder 39"/>
            <p:cNvSpPr txBox="1">
              <a:spLocks/>
            </p:cNvSpPr>
            <p:nvPr/>
          </p:nvSpPr>
          <p:spPr>
            <a:xfrm>
              <a:off x="668000" y="1842932"/>
              <a:ext cx="2278063" cy="2093741"/>
            </a:xfrm>
            <a:prstGeom prst="rect">
              <a:avLst/>
            </a:prstGeom>
            <a:solidFill>
              <a:schemeClr val="accent4"/>
            </a:solidFill>
          </p:spPr>
          <p:txBody>
            <a:bodyPr/>
            <a:lstStyle>
              <a:lvl1pPr marL="0" indent="0" algn="l" defTabSz="457200" rtl="0" eaLnBrk="1" latinLnBrk="0" hangingPunct="1">
                <a:lnSpc>
                  <a:spcPct val="100000"/>
                </a:lnSpc>
                <a:spcBef>
                  <a:spcPts val="1200"/>
                </a:spcBef>
                <a:spcAft>
                  <a:spcPts val="0"/>
                </a:spcAft>
                <a:buFont typeface="Arial"/>
                <a:buNone/>
                <a:defRPr sz="2200" kern="1200">
                  <a:no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8" name="Straight Connector 7"/>
            <p:cNvCxnSpPr/>
            <p:nvPr/>
          </p:nvCxnSpPr>
          <p:spPr>
            <a:xfrm>
              <a:off x="846850" y="2547782"/>
              <a:ext cx="1779076"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Text Placeholder 5"/>
            <p:cNvSpPr txBox="1">
              <a:spLocks/>
            </p:cNvSpPr>
            <p:nvPr/>
          </p:nvSpPr>
          <p:spPr>
            <a:xfrm>
              <a:off x="736263" y="1856199"/>
              <a:ext cx="2000250" cy="509588"/>
            </a:xfrm>
            <a:prstGeom prst="rect">
              <a:avLst/>
            </a:prstGeom>
          </p:spPr>
          <p:txBody>
            <a:bodyPr>
              <a:noAutofit/>
            </a:bodyPr>
            <a:lstStyle>
              <a:lvl1pPr marL="0" indent="0" algn="l" defTabSz="457200" rtl="0" eaLnBrk="1" latinLnBrk="0" hangingPunct="1">
                <a:lnSpc>
                  <a:spcPct val="100000"/>
                </a:lnSpc>
                <a:spcBef>
                  <a:spcPts val="1200"/>
                </a:spcBef>
                <a:spcAft>
                  <a:spcPts val="0"/>
                </a:spcAft>
                <a:buFont typeface="Arial"/>
                <a:buNone/>
                <a:defRPr sz="3600" b="1" kern="1200">
                  <a:solidFill>
                    <a:schemeClr val="bg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FFFFFF"/>
                  </a:solidFill>
                </a:rPr>
                <a:t>1 in 10</a:t>
              </a:r>
              <a:endParaRPr lang="en-US" dirty="0">
                <a:solidFill>
                  <a:srgbClr val="FFFFFF"/>
                </a:solidFill>
              </a:endParaRPr>
            </a:p>
          </p:txBody>
        </p:sp>
        <p:sp>
          <p:nvSpPr>
            <p:cNvPr id="10" name="Text Placeholder 16"/>
            <p:cNvSpPr txBox="1">
              <a:spLocks/>
            </p:cNvSpPr>
            <p:nvPr/>
          </p:nvSpPr>
          <p:spPr>
            <a:xfrm>
              <a:off x="736263" y="2621612"/>
              <a:ext cx="2143124" cy="1181712"/>
            </a:xfrm>
            <a:prstGeom prst="rect">
              <a:avLst/>
            </a:prstGeom>
          </p:spPr>
          <p:txBody>
            <a:bodyPr>
              <a:normAutofit/>
            </a:bodyPr>
            <a:lstStyle>
              <a:lvl1pPr marL="0" indent="0" algn="l" defTabSz="457200" rtl="0" eaLnBrk="1" latinLnBrk="0" hangingPunct="1">
                <a:lnSpc>
                  <a:spcPct val="100000"/>
                </a:lnSpc>
                <a:spcBef>
                  <a:spcPts val="1200"/>
                </a:spcBef>
                <a:spcAft>
                  <a:spcPts val="0"/>
                </a:spcAft>
                <a:buFont typeface="Arial"/>
                <a:buNone/>
                <a:defRPr sz="1400" kern="1200">
                  <a:solidFill>
                    <a:srgbClr val="FFFFFF"/>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Children and young people aged 5-16 years worldwide have a clinically diagnosable mental health disorder</a:t>
              </a:r>
            </a:p>
          </p:txBody>
        </p:sp>
      </p:grpSp>
      <p:sp>
        <p:nvSpPr>
          <p:cNvPr id="12" name="Title 11"/>
          <p:cNvSpPr>
            <a:spLocks noGrp="1"/>
          </p:cNvSpPr>
          <p:nvPr>
            <p:ph type="title"/>
          </p:nvPr>
        </p:nvSpPr>
        <p:spPr>
          <a:xfrm>
            <a:off x="2192793" y="939548"/>
            <a:ext cx="6016212" cy="632077"/>
          </a:xfrm>
          <a:solidFill>
            <a:schemeClr val="tx2"/>
          </a:solidFill>
        </p:spPr>
        <p:txBody>
          <a:bodyPr/>
          <a:lstStyle/>
          <a:p>
            <a:r>
              <a:rPr lang="en-GB" sz="3200" dirty="0"/>
              <a:t>The challenge – U.K.</a:t>
            </a:r>
          </a:p>
        </p:txBody>
      </p:sp>
      <p:grpSp>
        <p:nvGrpSpPr>
          <p:cNvPr id="2051" name="Group 2050"/>
          <p:cNvGrpSpPr/>
          <p:nvPr/>
        </p:nvGrpSpPr>
        <p:grpSpPr>
          <a:xfrm>
            <a:off x="7733964" y="1870097"/>
            <a:ext cx="2346325" cy="2093741"/>
            <a:chOff x="6209963" y="1870096"/>
            <a:chExt cx="2346325" cy="2093741"/>
          </a:xfrm>
        </p:grpSpPr>
        <p:sp>
          <p:nvSpPr>
            <p:cNvPr id="11" name="Text Placeholder 39"/>
            <p:cNvSpPr txBox="1">
              <a:spLocks/>
            </p:cNvSpPr>
            <p:nvPr/>
          </p:nvSpPr>
          <p:spPr>
            <a:xfrm>
              <a:off x="6209963" y="1870096"/>
              <a:ext cx="2278063" cy="2093741"/>
            </a:xfrm>
            <a:prstGeom prst="rect">
              <a:avLst/>
            </a:prstGeom>
            <a:solidFill>
              <a:schemeClr val="accent3"/>
            </a:solidFill>
          </p:spPr>
          <p:txBody>
            <a:bodyPr/>
            <a:lstStyle>
              <a:lvl1pPr marL="0" indent="0" algn="l" defTabSz="457200" rtl="0" eaLnBrk="1" latinLnBrk="0" hangingPunct="1">
                <a:lnSpc>
                  <a:spcPct val="100000"/>
                </a:lnSpc>
                <a:spcBef>
                  <a:spcPts val="1200"/>
                </a:spcBef>
                <a:spcAft>
                  <a:spcPts val="0"/>
                </a:spcAft>
                <a:buFont typeface="Arial"/>
                <a:buNone/>
                <a:defRPr sz="2200" kern="1200">
                  <a:no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a:t>
              </a:r>
              <a:r>
                <a:rPr lang="en-US" dirty="0" err="1"/>
                <a:t>yles</a:t>
              </a:r>
              <a:endParaRPr lang="en-US" dirty="0"/>
            </a:p>
          </p:txBody>
        </p:sp>
        <p:cxnSp>
          <p:nvCxnSpPr>
            <p:cNvPr id="13" name="Straight Connector 12"/>
            <p:cNvCxnSpPr/>
            <p:nvPr/>
          </p:nvCxnSpPr>
          <p:spPr>
            <a:xfrm>
              <a:off x="6388813" y="2574946"/>
              <a:ext cx="1779076"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4" name="Text Placeholder 5"/>
            <p:cNvSpPr txBox="1">
              <a:spLocks/>
            </p:cNvSpPr>
            <p:nvPr/>
          </p:nvSpPr>
          <p:spPr>
            <a:xfrm>
              <a:off x="6278225" y="1883363"/>
              <a:ext cx="2278063" cy="509588"/>
            </a:xfrm>
            <a:prstGeom prst="rect">
              <a:avLst/>
            </a:prstGeom>
          </p:spPr>
          <p:txBody>
            <a:bodyPr>
              <a:noAutofit/>
            </a:bodyPr>
            <a:lstStyle>
              <a:lvl1pPr marL="0" indent="0" algn="l" defTabSz="457200" rtl="0" eaLnBrk="1" latinLnBrk="0" hangingPunct="1">
                <a:lnSpc>
                  <a:spcPct val="100000"/>
                </a:lnSpc>
                <a:spcBef>
                  <a:spcPts val="1200"/>
                </a:spcBef>
                <a:spcAft>
                  <a:spcPts val="0"/>
                </a:spcAft>
                <a:buFont typeface="Arial"/>
                <a:buNone/>
                <a:defRPr sz="3600" b="1" kern="1200">
                  <a:solidFill>
                    <a:schemeClr val="bg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FFFFFF"/>
                  </a:solidFill>
                </a:rPr>
                <a:t>17years</a:t>
              </a:r>
              <a:endParaRPr lang="en-US" dirty="0">
                <a:solidFill>
                  <a:srgbClr val="FFFFFF"/>
                </a:solidFill>
              </a:endParaRPr>
            </a:p>
          </p:txBody>
        </p:sp>
        <p:sp>
          <p:nvSpPr>
            <p:cNvPr id="15" name="Text Placeholder 16"/>
            <p:cNvSpPr txBox="1">
              <a:spLocks/>
            </p:cNvSpPr>
            <p:nvPr/>
          </p:nvSpPr>
          <p:spPr>
            <a:xfrm>
              <a:off x="6278226" y="2648776"/>
              <a:ext cx="2143124" cy="1181712"/>
            </a:xfrm>
            <a:prstGeom prst="rect">
              <a:avLst/>
            </a:prstGeom>
          </p:spPr>
          <p:txBody>
            <a:bodyPr>
              <a:normAutofit/>
            </a:bodyPr>
            <a:lstStyle>
              <a:lvl1pPr marL="0" indent="0" algn="l" defTabSz="457200" rtl="0" eaLnBrk="1" latinLnBrk="0" hangingPunct="1">
                <a:lnSpc>
                  <a:spcPct val="100000"/>
                </a:lnSpc>
                <a:spcBef>
                  <a:spcPts val="1200"/>
                </a:spcBef>
                <a:spcAft>
                  <a:spcPts val="0"/>
                </a:spcAft>
                <a:buFont typeface="Arial"/>
                <a:buNone/>
                <a:defRPr sz="1400" kern="1200">
                  <a:solidFill>
                    <a:srgbClr val="FFFFFF"/>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It takes an estimated 17 years for treatment options to be translated from research to practice.</a:t>
              </a:r>
            </a:p>
          </p:txBody>
        </p:sp>
      </p:grpSp>
      <p:grpSp>
        <p:nvGrpSpPr>
          <p:cNvPr id="5" name="Group 4"/>
          <p:cNvGrpSpPr/>
          <p:nvPr/>
        </p:nvGrpSpPr>
        <p:grpSpPr>
          <a:xfrm>
            <a:off x="2192793" y="4123149"/>
            <a:ext cx="2383326" cy="2102859"/>
            <a:chOff x="668793" y="4123149"/>
            <a:chExt cx="2278063" cy="1874254"/>
          </a:xfrm>
        </p:grpSpPr>
        <p:sp>
          <p:nvSpPr>
            <p:cNvPr id="16" name="Text Placeholder 39"/>
            <p:cNvSpPr txBox="1">
              <a:spLocks/>
            </p:cNvSpPr>
            <p:nvPr/>
          </p:nvSpPr>
          <p:spPr>
            <a:xfrm>
              <a:off x="668793" y="4123149"/>
              <a:ext cx="2278063" cy="1874254"/>
            </a:xfrm>
            <a:prstGeom prst="rect">
              <a:avLst/>
            </a:prstGeom>
            <a:solidFill>
              <a:schemeClr val="accent3"/>
            </a:solidFill>
          </p:spPr>
          <p:txBody>
            <a:bodyPr/>
            <a:lstStyle>
              <a:lvl1pPr marL="0" indent="0" algn="l" defTabSz="457200" rtl="0" eaLnBrk="1" latinLnBrk="0" hangingPunct="1">
                <a:lnSpc>
                  <a:spcPct val="100000"/>
                </a:lnSpc>
                <a:spcBef>
                  <a:spcPts val="1200"/>
                </a:spcBef>
                <a:spcAft>
                  <a:spcPts val="0"/>
                </a:spcAft>
                <a:buFont typeface="Arial"/>
                <a:buNone/>
                <a:defRPr sz="2200" kern="1200">
                  <a:no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17" name="Straight Connector 16"/>
            <p:cNvCxnSpPr/>
            <p:nvPr/>
          </p:nvCxnSpPr>
          <p:spPr>
            <a:xfrm>
              <a:off x="847643" y="4827999"/>
              <a:ext cx="1779076"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18" name="Text Placeholder 5"/>
            <p:cNvSpPr txBox="1">
              <a:spLocks/>
            </p:cNvSpPr>
            <p:nvPr/>
          </p:nvSpPr>
          <p:spPr>
            <a:xfrm>
              <a:off x="737056" y="4136416"/>
              <a:ext cx="2000250" cy="509588"/>
            </a:xfrm>
            <a:prstGeom prst="rect">
              <a:avLst/>
            </a:prstGeom>
          </p:spPr>
          <p:txBody>
            <a:bodyPr>
              <a:noAutofit/>
            </a:bodyPr>
            <a:lstStyle>
              <a:lvl1pPr marL="0" indent="0" algn="l" defTabSz="457200" rtl="0" eaLnBrk="1" latinLnBrk="0" hangingPunct="1">
                <a:lnSpc>
                  <a:spcPct val="100000"/>
                </a:lnSpc>
                <a:spcBef>
                  <a:spcPts val="1200"/>
                </a:spcBef>
                <a:spcAft>
                  <a:spcPts val="0"/>
                </a:spcAft>
                <a:buFont typeface="Arial"/>
                <a:buNone/>
                <a:defRPr sz="3600" b="1" kern="1200">
                  <a:solidFill>
                    <a:schemeClr val="bg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FFFFFF"/>
                  </a:solidFill>
                </a:rPr>
                <a:t>50%</a:t>
              </a:r>
              <a:endParaRPr lang="en-US" dirty="0">
                <a:solidFill>
                  <a:srgbClr val="FFFFFF"/>
                </a:solidFill>
              </a:endParaRPr>
            </a:p>
          </p:txBody>
        </p:sp>
        <p:sp>
          <p:nvSpPr>
            <p:cNvPr id="19" name="Text Placeholder 16"/>
            <p:cNvSpPr txBox="1">
              <a:spLocks/>
            </p:cNvSpPr>
            <p:nvPr/>
          </p:nvSpPr>
          <p:spPr>
            <a:xfrm>
              <a:off x="737056" y="4901829"/>
              <a:ext cx="2143124" cy="992655"/>
            </a:xfrm>
            <a:prstGeom prst="rect">
              <a:avLst/>
            </a:prstGeom>
          </p:spPr>
          <p:txBody>
            <a:bodyPr>
              <a:normAutofit/>
            </a:bodyPr>
            <a:lstStyle>
              <a:lvl1pPr marL="0" indent="0" algn="l" defTabSz="457200" rtl="0" eaLnBrk="1" latinLnBrk="0" hangingPunct="1">
                <a:lnSpc>
                  <a:spcPct val="100000"/>
                </a:lnSpc>
                <a:spcBef>
                  <a:spcPts val="1200"/>
                </a:spcBef>
                <a:spcAft>
                  <a:spcPts val="0"/>
                </a:spcAft>
                <a:buFont typeface="Arial"/>
                <a:buNone/>
                <a:defRPr sz="1400" kern="1200">
                  <a:solidFill>
                    <a:srgbClr val="FFFFFF"/>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Half of all adult mental health problems start before the age of 14.</a:t>
              </a:r>
            </a:p>
          </p:txBody>
        </p:sp>
      </p:grpSp>
      <p:grpSp>
        <p:nvGrpSpPr>
          <p:cNvPr id="2048" name="Group 2047"/>
          <p:cNvGrpSpPr/>
          <p:nvPr/>
        </p:nvGrpSpPr>
        <p:grpSpPr>
          <a:xfrm>
            <a:off x="5021025" y="4136416"/>
            <a:ext cx="2278063" cy="2112200"/>
            <a:chOff x="3497024" y="4136416"/>
            <a:chExt cx="2278063" cy="1860987"/>
          </a:xfrm>
        </p:grpSpPr>
        <p:sp>
          <p:nvSpPr>
            <p:cNvPr id="20" name="Text Placeholder 39"/>
            <p:cNvSpPr txBox="1">
              <a:spLocks/>
            </p:cNvSpPr>
            <p:nvPr/>
          </p:nvSpPr>
          <p:spPr>
            <a:xfrm>
              <a:off x="3497024" y="4136416"/>
              <a:ext cx="2278063" cy="1860987"/>
            </a:xfrm>
            <a:prstGeom prst="rect">
              <a:avLst/>
            </a:prstGeom>
            <a:solidFill>
              <a:schemeClr val="tx2"/>
            </a:solidFill>
          </p:spPr>
          <p:txBody>
            <a:bodyPr/>
            <a:lstStyle>
              <a:lvl1pPr marL="0" indent="0" algn="l" defTabSz="457200" rtl="0" eaLnBrk="1" latinLnBrk="0" hangingPunct="1">
                <a:lnSpc>
                  <a:spcPct val="100000"/>
                </a:lnSpc>
                <a:spcBef>
                  <a:spcPts val="1200"/>
                </a:spcBef>
                <a:spcAft>
                  <a:spcPts val="0"/>
                </a:spcAft>
                <a:buFont typeface="Arial"/>
                <a:buNone/>
                <a:defRPr sz="2200" kern="1200">
                  <a:no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21" name="Straight Connector 20"/>
            <p:cNvCxnSpPr/>
            <p:nvPr/>
          </p:nvCxnSpPr>
          <p:spPr>
            <a:xfrm>
              <a:off x="3675874" y="4841266"/>
              <a:ext cx="1779076"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2" name="Text Placeholder 5"/>
            <p:cNvSpPr txBox="1">
              <a:spLocks/>
            </p:cNvSpPr>
            <p:nvPr/>
          </p:nvSpPr>
          <p:spPr>
            <a:xfrm>
              <a:off x="3565287" y="4149683"/>
              <a:ext cx="2000250" cy="509588"/>
            </a:xfrm>
            <a:prstGeom prst="rect">
              <a:avLst/>
            </a:prstGeom>
          </p:spPr>
          <p:txBody>
            <a:bodyPr>
              <a:noAutofit/>
            </a:bodyPr>
            <a:lstStyle>
              <a:lvl1pPr marL="0" indent="0" algn="l" defTabSz="457200" rtl="0" eaLnBrk="1" latinLnBrk="0" hangingPunct="1">
                <a:lnSpc>
                  <a:spcPct val="100000"/>
                </a:lnSpc>
                <a:spcBef>
                  <a:spcPts val="1200"/>
                </a:spcBef>
                <a:spcAft>
                  <a:spcPts val="0"/>
                </a:spcAft>
                <a:buFont typeface="Arial"/>
                <a:buNone/>
                <a:defRPr sz="3600" b="1" kern="1200">
                  <a:solidFill>
                    <a:schemeClr val="bg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FFFFFF"/>
                  </a:solidFill>
                </a:rPr>
                <a:t>5%</a:t>
              </a:r>
              <a:endParaRPr lang="en-US" dirty="0">
                <a:solidFill>
                  <a:srgbClr val="FFFFFF"/>
                </a:solidFill>
              </a:endParaRPr>
            </a:p>
          </p:txBody>
        </p:sp>
        <p:sp>
          <p:nvSpPr>
            <p:cNvPr id="23" name="Text Placeholder 16"/>
            <p:cNvSpPr txBox="1">
              <a:spLocks/>
            </p:cNvSpPr>
            <p:nvPr/>
          </p:nvSpPr>
          <p:spPr>
            <a:xfrm>
              <a:off x="3565287" y="4915096"/>
              <a:ext cx="2143124" cy="992655"/>
            </a:xfrm>
            <a:prstGeom prst="rect">
              <a:avLst/>
            </a:prstGeom>
          </p:spPr>
          <p:txBody>
            <a:bodyPr>
              <a:normAutofit/>
            </a:bodyPr>
            <a:lstStyle>
              <a:lvl1pPr marL="0" indent="0" algn="l" defTabSz="457200" rtl="0" eaLnBrk="1" latinLnBrk="0" hangingPunct="1">
                <a:lnSpc>
                  <a:spcPct val="100000"/>
                </a:lnSpc>
                <a:spcBef>
                  <a:spcPts val="1200"/>
                </a:spcBef>
                <a:spcAft>
                  <a:spcPts val="0"/>
                </a:spcAft>
                <a:buFont typeface="Arial"/>
                <a:buNone/>
                <a:defRPr sz="1400" kern="1200">
                  <a:solidFill>
                    <a:srgbClr val="FFFFFF"/>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Children and young people receive less than 5% of mental healthcare funding.</a:t>
              </a:r>
            </a:p>
          </p:txBody>
        </p:sp>
      </p:grpSp>
      <p:grpSp>
        <p:nvGrpSpPr>
          <p:cNvPr id="2049" name="Group 2048"/>
          <p:cNvGrpSpPr/>
          <p:nvPr/>
        </p:nvGrpSpPr>
        <p:grpSpPr>
          <a:xfrm>
            <a:off x="4959970" y="1883363"/>
            <a:ext cx="2407381" cy="2053310"/>
            <a:chOff x="6209963" y="4149868"/>
            <a:chExt cx="2344543" cy="1847535"/>
          </a:xfrm>
        </p:grpSpPr>
        <p:sp>
          <p:nvSpPr>
            <p:cNvPr id="24" name="Text Placeholder 39"/>
            <p:cNvSpPr txBox="1">
              <a:spLocks/>
            </p:cNvSpPr>
            <p:nvPr/>
          </p:nvSpPr>
          <p:spPr>
            <a:xfrm>
              <a:off x="6209963" y="4149868"/>
              <a:ext cx="2278063" cy="1847535"/>
            </a:xfrm>
            <a:prstGeom prst="rect">
              <a:avLst/>
            </a:prstGeom>
            <a:solidFill>
              <a:schemeClr val="accent2"/>
            </a:solidFill>
          </p:spPr>
          <p:txBody>
            <a:bodyPr/>
            <a:lstStyle>
              <a:lvl1pPr marL="0" indent="0" algn="l" defTabSz="457200" rtl="0" eaLnBrk="1" latinLnBrk="0" hangingPunct="1">
                <a:lnSpc>
                  <a:spcPct val="100000"/>
                </a:lnSpc>
                <a:spcBef>
                  <a:spcPts val="1200"/>
                </a:spcBef>
                <a:spcAft>
                  <a:spcPts val="0"/>
                </a:spcAft>
                <a:buFont typeface="Arial"/>
                <a:buNone/>
                <a:defRPr sz="2200" kern="1200">
                  <a:no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25" name="Straight Connector 24"/>
            <p:cNvCxnSpPr/>
            <p:nvPr/>
          </p:nvCxnSpPr>
          <p:spPr>
            <a:xfrm>
              <a:off x="6388813" y="4854718"/>
              <a:ext cx="1779076"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26" name="Text Placeholder 5"/>
            <p:cNvSpPr txBox="1">
              <a:spLocks/>
            </p:cNvSpPr>
            <p:nvPr/>
          </p:nvSpPr>
          <p:spPr>
            <a:xfrm>
              <a:off x="6278226" y="4163135"/>
              <a:ext cx="2276280" cy="509588"/>
            </a:xfrm>
            <a:prstGeom prst="rect">
              <a:avLst/>
            </a:prstGeom>
          </p:spPr>
          <p:txBody>
            <a:bodyPr>
              <a:noAutofit/>
            </a:bodyPr>
            <a:lstStyle>
              <a:lvl1pPr marL="0" indent="0" algn="l" defTabSz="457200" rtl="0" eaLnBrk="1" latinLnBrk="0" hangingPunct="1">
                <a:lnSpc>
                  <a:spcPct val="100000"/>
                </a:lnSpc>
                <a:spcBef>
                  <a:spcPts val="1200"/>
                </a:spcBef>
                <a:spcAft>
                  <a:spcPts val="0"/>
                </a:spcAft>
                <a:buFont typeface="Arial"/>
                <a:buNone/>
                <a:defRPr sz="3600" b="1" kern="1200">
                  <a:solidFill>
                    <a:schemeClr val="bg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FFFFFF"/>
                  </a:solidFill>
                </a:rPr>
                <a:t>35-50%</a:t>
              </a:r>
              <a:endParaRPr lang="en-US" dirty="0">
                <a:solidFill>
                  <a:srgbClr val="FFFFFF"/>
                </a:solidFill>
              </a:endParaRPr>
            </a:p>
          </p:txBody>
        </p:sp>
        <p:sp>
          <p:nvSpPr>
            <p:cNvPr id="27" name="Text Placeholder 16"/>
            <p:cNvSpPr txBox="1">
              <a:spLocks/>
            </p:cNvSpPr>
            <p:nvPr/>
          </p:nvSpPr>
          <p:spPr>
            <a:xfrm>
              <a:off x="6278226" y="4928548"/>
              <a:ext cx="2143124" cy="992655"/>
            </a:xfrm>
            <a:prstGeom prst="rect">
              <a:avLst/>
            </a:prstGeom>
          </p:spPr>
          <p:txBody>
            <a:bodyPr>
              <a:normAutofit/>
            </a:bodyPr>
            <a:lstStyle>
              <a:lvl1pPr marL="0" indent="0" algn="l" defTabSz="457200" rtl="0" eaLnBrk="1" latinLnBrk="0" hangingPunct="1">
                <a:lnSpc>
                  <a:spcPct val="100000"/>
                </a:lnSpc>
                <a:spcBef>
                  <a:spcPts val="1200"/>
                </a:spcBef>
                <a:spcAft>
                  <a:spcPts val="0"/>
                </a:spcAft>
                <a:buFont typeface="Arial"/>
                <a:buNone/>
                <a:defRPr sz="1400" kern="1200">
                  <a:solidFill>
                    <a:srgbClr val="FFFFFF"/>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Between 35-50% of people with severe mental health problems receive no treatment</a:t>
              </a:r>
            </a:p>
          </p:txBody>
        </p:sp>
      </p:grpSp>
      <p:grpSp>
        <p:nvGrpSpPr>
          <p:cNvPr id="6" name="Group 5"/>
          <p:cNvGrpSpPr/>
          <p:nvPr/>
        </p:nvGrpSpPr>
        <p:grpSpPr>
          <a:xfrm>
            <a:off x="7802227" y="4265617"/>
            <a:ext cx="2278063" cy="2093741"/>
            <a:chOff x="3497024" y="1856514"/>
            <a:chExt cx="2278063" cy="2093741"/>
          </a:xfrm>
        </p:grpSpPr>
        <p:sp>
          <p:nvSpPr>
            <p:cNvPr id="28" name="Text Placeholder 39"/>
            <p:cNvSpPr txBox="1">
              <a:spLocks/>
            </p:cNvSpPr>
            <p:nvPr/>
          </p:nvSpPr>
          <p:spPr>
            <a:xfrm>
              <a:off x="3497024" y="1856514"/>
              <a:ext cx="2278063" cy="2093741"/>
            </a:xfrm>
            <a:prstGeom prst="rect">
              <a:avLst/>
            </a:prstGeom>
            <a:solidFill>
              <a:schemeClr val="accent2"/>
            </a:solidFill>
          </p:spPr>
          <p:txBody>
            <a:bodyPr/>
            <a:lstStyle>
              <a:lvl1pPr marL="0" indent="0" algn="l" defTabSz="457200" rtl="0" eaLnBrk="1" latinLnBrk="0" hangingPunct="1">
                <a:lnSpc>
                  <a:spcPct val="100000"/>
                </a:lnSpc>
                <a:spcBef>
                  <a:spcPts val="1200"/>
                </a:spcBef>
                <a:spcAft>
                  <a:spcPts val="0"/>
                </a:spcAft>
                <a:buFont typeface="Arial"/>
                <a:buNone/>
                <a:defRPr sz="2200" kern="1200">
                  <a:no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to edit Master text styles</a:t>
              </a:r>
            </a:p>
          </p:txBody>
        </p:sp>
        <p:cxnSp>
          <p:nvCxnSpPr>
            <p:cNvPr id="29" name="Straight Connector 28"/>
            <p:cNvCxnSpPr/>
            <p:nvPr/>
          </p:nvCxnSpPr>
          <p:spPr>
            <a:xfrm>
              <a:off x="3675874" y="2561364"/>
              <a:ext cx="1779076" cy="1588"/>
            </a:xfrm>
            <a:prstGeom prst="line">
              <a:avLst/>
            </a:prstGeom>
            <a:ln>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30" name="Text Placeholder 5"/>
            <p:cNvSpPr txBox="1">
              <a:spLocks/>
            </p:cNvSpPr>
            <p:nvPr/>
          </p:nvSpPr>
          <p:spPr>
            <a:xfrm>
              <a:off x="3565287" y="1869781"/>
              <a:ext cx="2000250" cy="509588"/>
            </a:xfrm>
            <a:prstGeom prst="rect">
              <a:avLst/>
            </a:prstGeom>
          </p:spPr>
          <p:txBody>
            <a:bodyPr>
              <a:noAutofit/>
            </a:bodyPr>
            <a:lstStyle>
              <a:lvl1pPr marL="0" indent="0" algn="l" defTabSz="457200" rtl="0" eaLnBrk="1" latinLnBrk="0" hangingPunct="1">
                <a:lnSpc>
                  <a:spcPct val="100000"/>
                </a:lnSpc>
                <a:spcBef>
                  <a:spcPts val="1200"/>
                </a:spcBef>
                <a:spcAft>
                  <a:spcPts val="0"/>
                </a:spcAft>
                <a:buFont typeface="Arial"/>
                <a:buNone/>
                <a:defRPr sz="3600" b="1" kern="1200">
                  <a:solidFill>
                    <a:schemeClr val="bg1"/>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FFFFFF"/>
                  </a:solidFill>
                </a:rPr>
                <a:t>£105b</a:t>
              </a:r>
              <a:endParaRPr lang="en-US" dirty="0">
                <a:solidFill>
                  <a:srgbClr val="FFFFFF"/>
                </a:solidFill>
              </a:endParaRPr>
            </a:p>
          </p:txBody>
        </p:sp>
        <p:sp>
          <p:nvSpPr>
            <p:cNvPr id="31" name="Text Placeholder 16"/>
            <p:cNvSpPr txBox="1">
              <a:spLocks/>
            </p:cNvSpPr>
            <p:nvPr/>
          </p:nvSpPr>
          <p:spPr>
            <a:xfrm>
              <a:off x="3565287" y="2635194"/>
              <a:ext cx="2143124" cy="1181712"/>
            </a:xfrm>
            <a:prstGeom prst="rect">
              <a:avLst/>
            </a:prstGeom>
          </p:spPr>
          <p:txBody>
            <a:bodyPr>
              <a:normAutofit/>
            </a:bodyPr>
            <a:lstStyle>
              <a:lvl1pPr marL="0" indent="0" algn="l" defTabSz="457200" rtl="0" eaLnBrk="1" latinLnBrk="0" hangingPunct="1">
                <a:lnSpc>
                  <a:spcPct val="100000"/>
                </a:lnSpc>
                <a:spcBef>
                  <a:spcPts val="1200"/>
                </a:spcBef>
                <a:spcAft>
                  <a:spcPts val="0"/>
                </a:spcAft>
                <a:buFont typeface="Arial"/>
                <a:buNone/>
                <a:defRPr sz="1400" kern="1200">
                  <a:solidFill>
                    <a:srgbClr val="FFFFFF"/>
                  </a:solidFill>
                  <a:latin typeface="+mn-lt"/>
                  <a:ea typeface="+mn-ea"/>
                  <a:cs typeface="Verdana"/>
                </a:defRPr>
              </a:lvl1pPr>
              <a:lvl2pPr marL="0" indent="0" algn="l" defTabSz="457200" rtl="0" eaLnBrk="1" latinLnBrk="0" hangingPunct="1">
                <a:lnSpc>
                  <a:spcPct val="100000"/>
                </a:lnSpc>
                <a:spcBef>
                  <a:spcPts val="1200"/>
                </a:spcBef>
                <a:spcAft>
                  <a:spcPts val="0"/>
                </a:spcAft>
                <a:buFont typeface="Arial"/>
                <a:buNone/>
                <a:defRPr sz="2200" b="1" i="0" kern="1200">
                  <a:solidFill>
                    <a:schemeClr val="tx1"/>
                  </a:solidFill>
                  <a:latin typeface="+mn-lt"/>
                  <a:ea typeface="+mn-ea"/>
                  <a:cs typeface="Verdana"/>
                </a:defRPr>
              </a:lvl2pPr>
              <a:lvl3pPr marL="234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3pPr>
              <a:lvl4pPr marL="486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4pPr>
              <a:lvl5pPr marL="702000" indent="-234000" algn="l" defTabSz="457200" rtl="0" eaLnBrk="1" latinLnBrk="0" hangingPunct="1">
                <a:lnSpc>
                  <a:spcPct val="100000"/>
                </a:lnSpc>
                <a:spcBef>
                  <a:spcPts val="600"/>
                </a:spcBef>
                <a:spcAft>
                  <a:spcPts val="0"/>
                </a:spcAft>
                <a:buFont typeface="Arial"/>
                <a:buChar char="•"/>
                <a:defRPr sz="2200" kern="1200">
                  <a:solidFill>
                    <a:schemeClr val="tx1"/>
                  </a:solidFill>
                  <a:latin typeface="+mn-lt"/>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wider economic costs of mental illness in England are estimated at £105 billion each year.</a:t>
              </a:r>
            </a:p>
          </p:txBody>
        </p:sp>
      </p:grpSp>
      <p:cxnSp>
        <p:nvCxnSpPr>
          <p:cNvPr id="32" name="Straight Connector 31"/>
          <p:cNvCxnSpPr/>
          <p:nvPr/>
        </p:nvCxnSpPr>
        <p:spPr>
          <a:xfrm>
            <a:off x="1881814" y="490643"/>
            <a:ext cx="8467909" cy="1588"/>
          </a:xfrm>
          <a:prstGeom prst="line">
            <a:avLst/>
          </a:prstGeom>
          <a:ln w="12700" cap="flat" cmpd="sng" algn="ctr">
            <a:solidFill>
              <a:srgbClr val="FF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804513" y="202720"/>
            <a:ext cx="4092709" cy="230832"/>
          </a:xfrm>
          <a:prstGeom prst="rect">
            <a:avLst/>
          </a:prstGeom>
          <a:noFill/>
        </p:spPr>
        <p:txBody>
          <a:bodyPr wrap="square" rtlCol="0">
            <a:spAutoFit/>
          </a:bodyPr>
          <a:lstStyle/>
          <a:p>
            <a:pPr defTabSz="457200"/>
            <a:r>
              <a:rPr lang="en-US" sz="900" b="1" dirty="0">
                <a:solidFill>
                  <a:srgbClr val="FFFFFF"/>
                </a:solidFill>
                <a:cs typeface="Verdana"/>
              </a:rPr>
              <a:t>Anna Freud National Centre for Children and Families</a:t>
            </a:r>
          </a:p>
        </p:txBody>
      </p:sp>
      <p:pic>
        <p:nvPicPr>
          <p:cNvPr id="34" name="Picture 2" descr="T:\Branding\LOGOS AND ASSETS\Master Logos &amp; Assets\Anna Freud Master Logos\White, Greyscale &amp; Black\White\PNG\AF-logo-Whit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68596" y="6359357"/>
            <a:ext cx="1582413" cy="35828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4"/>
          </p:nvPr>
        </p:nvSpPr>
        <p:spPr/>
        <p:txBody>
          <a:bodyPr/>
          <a:lstStyle/>
          <a:p>
            <a:fld id="{462AC695-DD95-4246-9D7F-71FDA65D9A0C}" type="slidenum">
              <a:rPr lang="en-US" smtClean="0">
                <a:solidFill>
                  <a:srgbClr val="FFFFFF"/>
                </a:solidFill>
              </a:rPr>
              <a:pPr/>
              <a:t>7</a:t>
            </a:fld>
            <a:endParaRPr lang="en-US" dirty="0">
              <a:solidFill>
                <a:srgbClr val="FFFFFF"/>
              </a:solidFill>
            </a:endParaRPr>
          </a:p>
        </p:txBody>
      </p:sp>
      <p:pic>
        <p:nvPicPr>
          <p:cNvPr id="39" name="Picture 38" descr="C:\Users\fsaunders\Downloads\CASCADE_ dark (1).jpg">
            <a:extLst>
              <a:ext uri="{FF2B5EF4-FFF2-40B4-BE49-F238E27FC236}">
                <a16:creationId xmlns:a16="http://schemas.microsoft.com/office/drawing/2014/main" xmlns="" id="{6BCEB4AF-ECCA-4094-A495-B395DB901E5A}"/>
              </a:ext>
            </a:extLst>
          </p:cNvPr>
          <p:cNvPicPr/>
          <p:nvPr/>
        </p:nvPicPr>
        <p:blipFill>
          <a:blip r:embed="rId6" cstate="email">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8398035" y="6418753"/>
            <a:ext cx="1739432" cy="358283"/>
          </a:xfrm>
          <a:prstGeom prst="rect">
            <a:avLst/>
          </a:prstGeom>
          <a:noFill/>
          <a:ln>
            <a:noFill/>
          </a:ln>
        </p:spPr>
      </p:pic>
      <p:pic>
        <p:nvPicPr>
          <p:cNvPr id="40" name="Picture 39">
            <a:extLst>
              <a:ext uri="{FF2B5EF4-FFF2-40B4-BE49-F238E27FC236}">
                <a16:creationId xmlns:a16="http://schemas.microsoft.com/office/drawing/2014/main" xmlns="" id="{0050F26A-36CC-4C7D-A0EB-5261A00EC6D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31359" y="5879767"/>
            <a:ext cx="4600000" cy="1028571"/>
          </a:xfrm>
          <a:prstGeom prst="rect">
            <a:avLst/>
          </a:prstGeom>
        </p:spPr>
      </p:pic>
    </p:spTree>
    <p:extLst>
      <p:ext uri="{BB962C8B-B14F-4D97-AF65-F5344CB8AC3E}">
        <p14:creationId xmlns:p14="http://schemas.microsoft.com/office/powerpoint/2010/main" val="2264649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1412777"/>
            <a:ext cx="7772400" cy="1470025"/>
          </a:xfrm>
        </p:spPr>
        <p:txBody>
          <a:bodyPr>
            <a:normAutofit fontScale="90000"/>
          </a:bodyPr>
          <a:lstStyle/>
          <a:p>
            <a:r>
              <a:rPr lang="en-GB" sz="4000" dirty="0"/>
              <a:t/>
            </a:r>
            <a:br>
              <a:rPr lang="en-GB" sz="4000" dirty="0"/>
            </a:br>
            <a:r>
              <a:rPr lang="en-GB" sz="4000" b="1" dirty="0"/>
              <a:t>Social Isolation and Loneliness</a:t>
            </a:r>
            <a:r>
              <a:rPr lang="en-GB" dirty="0"/>
              <a:t/>
            </a:r>
            <a:br>
              <a:rPr lang="en-GB" dirty="0"/>
            </a:br>
            <a:endParaRPr lang="en-GB" dirty="0"/>
          </a:p>
        </p:txBody>
      </p:sp>
      <p:sp>
        <p:nvSpPr>
          <p:cNvPr id="3" name="Subtitle 2"/>
          <p:cNvSpPr>
            <a:spLocks noGrp="1"/>
          </p:cNvSpPr>
          <p:nvPr>
            <p:ph type="subTitle" idx="1"/>
          </p:nvPr>
        </p:nvSpPr>
        <p:spPr>
          <a:xfrm>
            <a:off x="2063552" y="2636912"/>
            <a:ext cx="7920880" cy="3600400"/>
          </a:xfrm>
        </p:spPr>
        <p:txBody>
          <a:bodyPr>
            <a:normAutofit/>
          </a:bodyPr>
          <a:lstStyle/>
          <a:p>
            <a:pPr marL="457200" indent="-457200" algn="l">
              <a:buFont typeface="Arial" panose="020B0604020202020204" pitchFamily="34" charset="0"/>
              <a:buChar char="•"/>
            </a:pPr>
            <a:r>
              <a:rPr lang="en-GB" dirty="0">
                <a:solidFill>
                  <a:schemeClr val="tx1"/>
                </a:solidFill>
              </a:rPr>
              <a:t>Older people particularly vulnerable  owing to loss of friends and family, mobility and income</a:t>
            </a:r>
          </a:p>
          <a:p>
            <a:pPr marL="457200" indent="-457200" algn="l">
              <a:buFont typeface="Arial" panose="020B0604020202020204" pitchFamily="34" charset="0"/>
              <a:buChar char="•"/>
            </a:pPr>
            <a:r>
              <a:rPr lang="en-GB" dirty="0">
                <a:solidFill>
                  <a:schemeClr val="tx1"/>
                </a:solidFill>
              </a:rPr>
              <a:t>Estimate 39,500 age 65+ currently experiencing mild loneliness in Devon</a:t>
            </a:r>
          </a:p>
          <a:p>
            <a:pPr marL="457200" indent="-457200" algn="l">
              <a:buFont typeface="Arial" panose="020B0604020202020204" pitchFamily="34" charset="0"/>
              <a:buChar char="•"/>
            </a:pPr>
            <a:r>
              <a:rPr lang="en-GB" dirty="0">
                <a:solidFill>
                  <a:schemeClr val="tx1"/>
                </a:solidFill>
              </a:rPr>
              <a:t>Further 15,800 to 19,800 experiencing intense loneliness</a:t>
            </a:r>
          </a:p>
          <a:p>
            <a:pPr algn="l"/>
            <a:endParaRPr lang="en-GB" dirty="0">
              <a:solidFill>
                <a:schemeClr val="tx1"/>
              </a:solidFill>
            </a:endParaRPr>
          </a:p>
        </p:txBody>
      </p:sp>
      <p:pic>
        <p:nvPicPr>
          <p:cNvPr id="4" name="Picture 3">
            <a:extLst>
              <a:ext uri="{FF2B5EF4-FFF2-40B4-BE49-F238E27FC236}">
                <a16:creationId xmlns:a16="http://schemas.microsoft.com/office/drawing/2014/main" xmlns="" id="{850CD0CD-0FC4-47F7-91A0-8FC1971EC8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490" y="5829429"/>
            <a:ext cx="4600000" cy="1028571"/>
          </a:xfrm>
          <a:prstGeom prst="rect">
            <a:avLst/>
          </a:prstGeom>
        </p:spPr>
      </p:pic>
    </p:spTree>
    <p:extLst>
      <p:ext uri="{BB962C8B-B14F-4D97-AF65-F5344CB8AC3E}">
        <p14:creationId xmlns:p14="http://schemas.microsoft.com/office/powerpoint/2010/main" val="850512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1412777"/>
            <a:ext cx="7772400" cy="1470025"/>
          </a:xfrm>
        </p:spPr>
        <p:txBody>
          <a:bodyPr>
            <a:normAutofit fontScale="90000"/>
          </a:bodyPr>
          <a:lstStyle/>
          <a:p>
            <a:r>
              <a:rPr lang="en-GB" sz="4000" dirty="0"/>
              <a:t/>
            </a:r>
            <a:br>
              <a:rPr lang="en-GB" sz="4000" dirty="0"/>
            </a:br>
            <a:r>
              <a:rPr lang="en-GB" sz="4000" b="1" dirty="0"/>
              <a:t>Social Isolation and Loneliness in Devon</a:t>
            </a:r>
            <a:br>
              <a:rPr lang="en-GB" sz="4000" b="1" dirty="0"/>
            </a:br>
            <a:r>
              <a:rPr lang="en-GB" dirty="0"/>
              <a:t/>
            </a:r>
            <a:br>
              <a:rPr lang="en-GB" dirty="0"/>
            </a:br>
            <a:endParaRPr lang="en-GB" dirty="0"/>
          </a:p>
        </p:txBody>
      </p:sp>
      <p:sp>
        <p:nvSpPr>
          <p:cNvPr id="3" name="Subtitle 2"/>
          <p:cNvSpPr>
            <a:spLocks noGrp="1"/>
          </p:cNvSpPr>
          <p:nvPr>
            <p:ph type="subTitle" idx="1"/>
          </p:nvPr>
        </p:nvSpPr>
        <p:spPr>
          <a:xfrm>
            <a:off x="2279576" y="2636912"/>
            <a:ext cx="7344816" cy="3600400"/>
          </a:xfrm>
        </p:spPr>
        <p:txBody>
          <a:bodyPr>
            <a:normAutofit/>
          </a:bodyPr>
          <a:lstStyle/>
          <a:p>
            <a:pPr marL="457200" indent="-457200" algn="l">
              <a:buFont typeface="Arial" panose="020B0604020202020204" pitchFamily="34" charset="0"/>
              <a:buChar char="•"/>
            </a:pPr>
            <a:r>
              <a:rPr lang="en-GB" dirty="0">
                <a:solidFill>
                  <a:schemeClr val="tx1"/>
                </a:solidFill>
              </a:rPr>
              <a:t>8% of adults for 2015/16 are recorded on the practice disease register for depression</a:t>
            </a:r>
          </a:p>
          <a:p>
            <a:pPr marL="457200" indent="-457200" algn="l">
              <a:buFont typeface="Arial" panose="020B0604020202020204" pitchFamily="34" charset="0"/>
              <a:buChar char="•"/>
            </a:pPr>
            <a:r>
              <a:rPr lang="en-GB" dirty="0">
                <a:solidFill>
                  <a:schemeClr val="tx1"/>
                </a:solidFill>
              </a:rPr>
              <a:t>98,000 households (13.5%) occupied by a single person</a:t>
            </a:r>
          </a:p>
          <a:p>
            <a:pPr marL="457200" indent="-457200" algn="l">
              <a:buFont typeface="Arial" panose="020B0604020202020204" pitchFamily="34" charset="0"/>
              <a:buChar char="•"/>
            </a:pPr>
            <a:r>
              <a:rPr lang="en-GB" dirty="0">
                <a:solidFill>
                  <a:schemeClr val="tx1"/>
                </a:solidFill>
              </a:rPr>
              <a:t>42.8% of social care users surveyed in 2015/16 reported having as much social contact as they would like</a:t>
            </a:r>
          </a:p>
          <a:p>
            <a:pPr algn="l"/>
            <a:endParaRPr lang="en-GB" dirty="0">
              <a:solidFill>
                <a:schemeClr val="tx1"/>
              </a:solidFill>
            </a:endParaRPr>
          </a:p>
        </p:txBody>
      </p:sp>
      <p:pic>
        <p:nvPicPr>
          <p:cNvPr id="4" name="Picture 3">
            <a:extLst>
              <a:ext uri="{FF2B5EF4-FFF2-40B4-BE49-F238E27FC236}">
                <a16:creationId xmlns:a16="http://schemas.microsoft.com/office/drawing/2014/main" xmlns="" id="{48D1C05A-D982-409F-82DC-058D7E57F8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490" y="5829429"/>
            <a:ext cx="4600000" cy="1028571"/>
          </a:xfrm>
          <a:prstGeom prst="rect">
            <a:avLst/>
          </a:prstGeom>
        </p:spPr>
      </p:pic>
    </p:spTree>
    <p:extLst>
      <p:ext uri="{BB962C8B-B14F-4D97-AF65-F5344CB8AC3E}">
        <p14:creationId xmlns:p14="http://schemas.microsoft.com/office/powerpoint/2010/main" val="42604171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1288</TotalTime>
  <Words>1372</Words>
  <Application>Microsoft Office PowerPoint</Application>
  <PresentationFormat>Custom</PresentationFormat>
  <Paragraphs>194</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North Devon</vt:lpstr>
      <vt:lpstr>PowerPoint Presentation</vt:lpstr>
      <vt:lpstr>PowerPoint Presentation</vt:lpstr>
      <vt:lpstr>PowerPoint Presentation</vt:lpstr>
      <vt:lpstr>PowerPoint Presentation</vt:lpstr>
      <vt:lpstr>PowerPoint Presentation</vt:lpstr>
      <vt:lpstr>The challenge – U.K.</vt:lpstr>
      <vt:lpstr> Social Isolation and Loneliness </vt:lpstr>
      <vt:lpstr> Social Isolation and Loneliness in Devon  </vt:lpstr>
      <vt:lpstr>   Suicide in Context</vt:lpstr>
      <vt:lpstr>Deaths of under 75s in Devon STP area by main cause and risk factor, 2014 to 2016 10,692 deaths (3,564 per annum)</vt:lpstr>
      <vt:lpstr>Reduce the risk of suicide in high risk groups </vt:lpstr>
      <vt:lpstr>  Reduce the risk of suicide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Devon</dc:title>
  <dc:creator>Nicola Glassbrook</dc:creator>
  <cp:lastModifiedBy>Windows User</cp:lastModifiedBy>
  <cp:revision>4</cp:revision>
  <dcterms:created xsi:type="dcterms:W3CDTF">2018-10-11T15:38:14Z</dcterms:created>
  <dcterms:modified xsi:type="dcterms:W3CDTF">2018-10-23T16:02:34Z</dcterms:modified>
</cp:coreProperties>
</file>