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8" r:id="rId3"/>
    <p:sldId id="274" r:id="rId4"/>
    <p:sldId id="269" r:id="rId5"/>
    <p:sldId id="257" r:id="rId6"/>
    <p:sldId id="270" r:id="rId7"/>
    <p:sldId id="271" r:id="rId8"/>
    <p:sldId id="272" r:id="rId9"/>
    <p:sldId id="273" r:id="rId10"/>
    <p:sldId id="259" r:id="rId11"/>
    <p:sldId id="260" r:id="rId12"/>
    <p:sldId id="261" r:id="rId13"/>
    <p:sldId id="262" r:id="rId14"/>
    <p:sldId id="263" r:id="rId15"/>
    <p:sldId id="264"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38"/>
    <p:restoredTop sz="94632"/>
  </p:normalViewPr>
  <p:slideViewPr>
    <p:cSldViewPr snapToGrid="0" snapToObjects="1">
      <p:cViewPr>
        <p:scale>
          <a:sx n="76" d="100"/>
          <a:sy n="76" d="100"/>
        </p:scale>
        <p:origin x="-120" y="-6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27A122-CA9B-4A7F-A17A-639AE28C38D6}" type="doc">
      <dgm:prSet loTypeId="urn:microsoft.com/office/officeart/2008/layout/LinedList" loCatId="list" qsTypeId="urn:microsoft.com/office/officeart/2005/8/quickstyle/simple1" qsCatId="simple" csTypeId="urn:microsoft.com/office/officeart/2005/8/colors/accent6_2" csCatId="accent6"/>
      <dgm:spPr/>
      <dgm:t>
        <a:bodyPr/>
        <a:lstStyle/>
        <a:p>
          <a:endParaRPr lang="en-US"/>
        </a:p>
      </dgm:t>
    </dgm:pt>
    <dgm:pt modelId="{5FABCEC4-1F16-4E5C-8AC8-8426FD8D6889}">
      <dgm:prSet/>
      <dgm:spPr/>
      <dgm:t>
        <a:bodyPr/>
        <a:lstStyle/>
        <a:p>
          <a:r>
            <a:rPr lang="en-GB" b="1"/>
            <a:t>After School Service</a:t>
          </a:r>
          <a:endParaRPr lang="en-US"/>
        </a:p>
      </dgm:t>
    </dgm:pt>
    <dgm:pt modelId="{20C60328-4C3A-4E43-9ADE-B74C47305E8E}" type="parTrans" cxnId="{8EFD7A1B-56D6-429E-876F-FE0C83F3CB10}">
      <dgm:prSet/>
      <dgm:spPr/>
      <dgm:t>
        <a:bodyPr/>
        <a:lstStyle/>
        <a:p>
          <a:endParaRPr lang="en-US"/>
        </a:p>
      </dgm:t>
    </dgm:pt>
    <dgm:pt modelId="{1FEE0AC1-25B1-450E-B105-2CDB388A02C8}" type="sibTrans" cxnId="{8EFD7A1B-56D6-429E-876F-FE0C83F3CB10}">
      <dgm:prSet/>
      <dgm:spPr/>
      <dgm:t>
        <a:bodyPr/>
        <a:lstStyle/>
        <a:p>
          <a:endParaRPr lang="en-US"/>
        </a:p>
      </dgm:t>
    </dgm:pt>
    <dgm:pt modelId="{CBEB86E2-0F2E-465F-B4F9-5F76110BA28F}">
      <dgm:prSet/>
      <dgm:spPr/>
      <dgm:t>
        <a:bodyPr/>
        <a:lstStyle/>
        <a:p>
          <a:r>
            <a:rPr lang="en-GB" b="1"/>
            <a:t>10.15 Midweek Communion Service</a:t>
          </a:r>
          <a:endParaRPr lang="en-US"/>
        </a:p>
      </dgm:t>
    </dgm:pt>
    <dgm:pt modelId="{7A82DF11-D428-4FF6-A94C-848613CBDE43}" type="parTrans" cxnId="{624AF0BF-FD67-4D22-8088-804F8E4D3F1F}">
      <dgm:prSet/>
      <dgm:spPr/>
      <dgm:t>
        <a:bodyPr/>
        <a:lstStyle/>
        <a:p>
          <a:endParaRPr lang="en-US"/>
        </a:p>
      </dgm:t>
    </dgm:pt>
    <dgm:pt modelId="{B9887C37-3B14-4EE1-A3C6-193E0C5A2E04}" type="sibTrans" cxnId="{624AF0BF-FD67-4D22-8088-804F8E4D3F1F}">
      <dgm:prSet/>
      <dgm:spPr/>
      <dgm:t>
        <a:bodyPr/>
        <a:lstStyle/>
        <a:p>
          <a:endParaRPr lang="en-US"/>
        </a:p>
      </dgm:t>
    </dgm:pt>
    <dgm:pt modelId="{CB26749B-67A8-4FBD-814A-A091FC5734E0}">
      <dgm:prSet/>
      <dgm:spPr/>
      <dgm:t>
        <a:bodyPr/>
        <a:lstStyle/>
        <a:p>
          <a:r>
            <a:rPr lang="en-GB" b="1"/>
            <a:t>Trainee Youth Work project evaporated after 1 year</a:t>
          </a:r>
          <a:endParaRPr lang="en-US"/>
        </a:p>
      </dgm:t>
    </dgm:pt>
    <dgm:pt modelId="{5708F354-1193-4F34-AA44-81DF877C2EC1}" type="parTrans" cxnId="{AA44A044-827C-4C1A-B4AF-72A555F62353}">
      <dgm:prSet/>
      <dgm:spPr/>
      <dgm:t>
        <a:bodyPr/>
        <a:lstStyle/>
        <a:p>
          <a:endParaRPr lang="en-US"/>
        </a:p>
      </dgm:t>
    </dgm:pt>
    <dgm:pt modelId="{ECAEC08C-742F-445D-B3E9-8F2A33E9C7B6}" type="sibTrans" cxnId="{AA44A044-827C-4C1A-B4AF-72A555F62353}">
      <dgm:prSet/>
      <dgm:spPr/>
      <dgm:t>
        <a:bodyPr/>
        <a:lstStyle/>
        <a:p>
          <a:endParaRPr lang="en-US"/>
        </a:p>
      </dgm:t>
    </dgm:pt>
    <dgm:pt modelId="{5918AF83-B115-410B-9707-CA33306B6E0B}">
      <dgm:prSet/>
      <dgm:spPr/>
      <dgm:t>
        <a:bodyPr/>
        <a:lstStyle/>
        <a:p>
          <a:r>
            <a:rPr lang="en-GB" b="1"/>
            <a:t>Stop things that do not work</a:t>
          </a:r>
          <a:endParaRPr lang="en-US"/>
        </a:p>
      </dgm:t>
    </dgm:pt>
    <dgm:pt modelId="{0958102C-4493-4280-B9EE-FD2F912CA51B}" type="parTrans" cxnId="{4BFA30E1-D935-4A54-B014-CA972F24E9C6}">
      <dgm:prSet/>
      <dgm:spPr/>
      <dgm:t>
        <a:bodyPr/>
        <a:lstStyle/>
        <a:p>
          <a:endParaRPr lang="en-US"/>
        </a:p>
      </dgm:t>
    </dgm:pt>
    <dgm:pt modelId="{DA2CD316-6741-4BE8-AF1E-A64178470DEA}" type="sibTrans" cxnId="{4BFA30E1-D935-4A54-B014-CA972F24E9C6}">
      <dgm:prSet/>
      <dgm:spPr/>
      <dgm:t>
        <a:bodyPr/>
        <a:lstStyle/>
        <a:p>
          <a:endParaRPr lang="en-US"/>
        </a:p>
      </dgm:t>
    </dgm:pt>
    <dgm:pt modelId="{D8EEC805-335D-FD4E-AB81-2500D6AC8E73}" type="pres">
      <dgm:prSet presAssocID="{AE27A122-CA9B-4A7F-A17A-639AE28C38D6}" presName="vert0" presStyleCnt="0">
        <dgm:presLayoutVars>
          <dgm:dir/>
          <dgm:animOne val="branch"/>
          <dgm:animLvl val="lvl"/>
        </dgm:presLayoutVars>
      </dgm:prSet>
      <dgm:spPr/>
      <dgm:t>
        <a:bodyPr/>
        <a:lstStyle/>
        <a:p>
          <a:endParaRPr lang="en-GB"/>
        </a:p>
      </dgm:t>
    </dgm:pt>
    <dgm:pt modelId="{7A04F854-46C6-C54E-BDD3-38F6EFF6DDF5}" type="pres">
      <dgm:prSet presAssocID="{5FABCEC4-1F16-4E5C-8AC8-8426FD8D6889}" presName="thickLine" presStyleLbl="alignNode1" presStyleIdx="0" presStyleCnt="4"/>
      <dgm:spPr/>
    </dgm:pt>
    <dgm:pt modelId="{D951C3E1-C30B-D34A-8F25-2FB5E12B10E7}" type="pres">
      <dgm:prSet presAssocID="{5FABCEC4-1F16-4E5C-8AC8-8426FD8D6889}" presName="horz1" presStyleCnt="0"/>
      <dgm:spPr/>
    </dgm:pt>
    <dgm:pt modelId="{CCD7A6D8-F8F1-6940-A031-67587AC3438A}" type="pres">
      <dgm:prSet presAssocID="{5FABCEC4-1F16-4E5C-8AC8-8426FD8D6889}" presName="tx1" presStyleLbl="revTx" presStyleIdx="0" presStyleCnt="4"/>
      <dgm:spPr/>
      <dgm:t>
        <a:bodyPr/>
        <a:lstStyle/>
        <a:p>
          <a:endParaRPr lang="en-GB"/>
        </a:p>
      </dgm:t>
    </dgm:pt>
    <dgm:pt modelId="{66092893-DE5D-C740-99E5-188468B48D7B}" type="pres">
      <dgm:prSet presAssocID="{5FABCEC4-1F16-4E5C-8AC8-8426FD8D6889}" presName="vert1" presStyleCnt="0"/>
      <dgm:spPr/>
    </dgm:pt>
    <dgm:pt modelId="{8B1C5101-3864-5543-B437-3C610F2E28FD}" type="pres">
      <dgm:prSet presAssocID="{CBEB86E2-0F2E-465F-B4F9-5F76110BA28F}" presName="thickLine" presStyleLbl="alignNode1" presStyleIdx="1" presStyleCnt="4"/>
      <dgm:spPr/>
    </dgm:pt>
    <dgm:pt modelId="{43D7468B-007A-2E4F-A4AC-11A21CA58B11}" type="pres">
      <dgm:prSet presAssocID="{CBEB86E2-0F2E-465F-B4F9-5F76110BA28F}" presName="horz1" presStyleCnt="0"/>
      <dgm:spPr/>
    </dgm:pt>
    <dgm:pt modelId="{A3F3BA4E-347C-C145-9226-9B0678A585B4}" type="pres">
      <dgm:prSet presAssocID="{CBEB86E2-0F2E-465F-B4F9-5F76110BA28F}" presName="tx1" presStyleLbl="revTx" presStyleIdx="1" presStyleCnt="4"/>
      <dgm:spPr/>
      <dgm:t>
        <a:bodyPr/>
        <a:lstStyle/>
        <a:p>
          <a:endParaRPr lang="en-GB"/>
        </a:p>
      </dgm:t>
    </dgm:pt>
    <dgm:pt modelId="{5301EE81-A72A-C543-902E-D70FE7E1F111}" type="pres">
      <dgm:prSet presAssocID="{CBEB86E2-0F2E-465F-B4F9-5F76110BA28F}" presName="vert1" presStyleCnt="0"/>
      <dgm:spPr/>
    </dgm:pt>
    <dgm:pt modelId="{B559A531-177D-EF48-9C46-86DF313E0C1A}" type="pres">
      <dgm:prSet presAssocID="{CB26749B-67A8-4FBD-814A-A091FC5734E0}" presName="thickLine" presStyleLbl="alignNode1" presStyleIdx="2" presStyleCnt="4"/>
      <dgm:spPr/>
    </dgm:pt>
    <dgm:pt modelId="{A00504C1-15F5-B342-B231-DE542D4B70C9}" type="pres">
      <dgm:prSet presAssocID="{CB26749B-67A8-4FBD-814A-A091FC5734E0}" presName="horz1" presStyleCnt="0"/>
      <dgm:spPr/>
    </dgm:pt>
    <dgm:pt modelId="{47E47A0E-BC93-3D41-B3A4-8CEF1571302C}" type="pres">
      <dgm:prSet presAssocID="{CB26749B-67A8-4FBD-814A-A091FC5734E0}" presName="tx1" presStyleLbl="revTx" presStyleIdx="2" presStyleCnt="4"/>
      <dgm:spPr/>
      <dgm:t>
        <a:bodyPr/>
        <a:lstStyle/>
        <a:p>
          <a:endParaRPr lang="en-GB"/>
        </a:p>
      </dgm:t>
    </dgm:pt>
    <dgm:pt modelId="{520AE346-D524-8E47-B364-4912FA8FAB58}" type="pres">
      <dgm:prSet presAssocID="{CB26749B-67A8-4FBD-814A-A091FC5734E0}" presName="vert1" presStyleCnt="0"/>
      <dgm:spPr/>
    </dgm:pt>
    <dgm:pt modelId="{648DD365-131E-2D40-A3F2-7ED470827262}" type="pres">
      <dgm:prSet presAssocID="{5918AF83-B115-410B-9707-CA33306B6E0B}" presName="thickLine" presStyleLbl="alignNode1" presStyleIdx="3" presStyleCnt="4"/>
      <dgm:spPr/>
    </dgm:pt>
    <dgm:pt modelId="{9248575E-35DD-1148-9424-D1DEDB9FCE21}" type="pres">
      <dgm:prSet presAssocID="{5918AF83-B115-410B-9707-CA33306B6E0B}" presName="horz1" presStyleCnt="0"/>
      <dgm:spPr/>
    </dgm:pt>
    <dgm:pt modelId="{EF4D99D2-12F1-AE4C-8105-4683936A0B5F}" type="pres">
      <dgm:prSet presAssocID="{5918AF83-B115-410B-9707-CA33306B6E0B}" presName="tx1" presStyleLbl="revTx" presStyleIdx="3" presStyleCnt="4"/>
      <dgm:spPr/>
      <dgm:t>
        <a:bodyPr/>
        <a:lstStyle/>
        <a:p>
          <a:endParaRPr lang="en-GB"/>
        </a:p>
      </dgm:t>
    </dgm:pt>
    <dgm:pt modelId="{4CA474BF-237C-7D47-9996-4325239F0298}" type="pres">
      <dgm:prSet presAssocID="{5918AF83-B115-410B-9707-CA33306B6E0B}" presName="vert1" presStyleCnt="0"/>
      <dgm:spPr/>
    </dgm:pt>
  </dgm:ptLst>
  <dgm:cxnLst>
    <dgm:cxn modelId="{8EFD7A1B-56D6-429E-876F-FE0C83F3CB10}" srcId="{AE27A122-CA9B-4A7F-A17A-639AE28C38D6}" destId="{5FABCEC4-1F16-4E5C-8AC8-8426FD8D6889}" srcOrd="0" destOrd="0" parTransId="{20C60328-4C3A-4E43-9ADE-B74C47305E8E}" sibTransId="{1FEE0AC1-25B1-450E-B105-2CDB388A02C8}"/>
    <dgm:cxn modelId="{D9BAFC28-007C-6E4E-B3BC-9D7C90181BE7}" type="presOf" srcId="{AE27A122-CA9B-4A7F-A17A-639AE28C38D6}" destId="{D8EEC805-335D-FD4E-AB81-2500D6AC8E73}" srcOrd="0" destOrd="0" presId="urn:microsoft.com/office/officeart/2008/layout/LinedList"/>
    <dgm:cxn modelId="{4BFA30E1-D935-4A54-B014-CA972F24E9C6}" srcId="{AE27A122-CA9B-4A7F-A17A-639AE28C38D6}" destId="{5918AF83-B115-410B-9707-CA33306B6E0B}" srcOrd="3" destOrd="0" parTransId="{0958102C-4493-4280-B9EE-FD2F912CA51B}" sibTransId="{DA2CD316-6741-4BE8-AF1E-A64178470DEA}"/>
    <dgm:cxn modelId="{8475BB4E-6122-214B-88A8-0CED91152C58}" type="presOf" srcId="{5FABCEC4-1F16-4E5C-8AC8-8426FD8D6889}" destId="{CCD7A6D8-F8F1-6940-A031-67587AC3438A}" srcOrd="0" destOrd="0" presId="urn:microsoft.com/office/officeart/2008/layout/LinedList"/>
    <dgm:cxn modelId="{A46F495D-A5D9-6A47-83B7-1CF5AF8FE7B3}" type="presOf" srcId="{CB26749B-67A8-4FBD-814A-A091FC5734E0}" destId="{47E47A0E-BC93-3D41-B3A4-8CEF1571302C}" srcOrd="0" destOrd="0" presId="urn:microsoft.com/office/officeart/2008/layout/LinedList"/>
    <dgm:cxn modelId="{511D00B5-1FEC-DF4A-9791-87B60DA3C7C7}" type="presOf" srcId="{5918AF83-B115-410B-9707-CA33306B6E0B}" destId="{EF4D99D2-12F1-AE4C-8105-4683936A0B5F}" srcOrd="0" destOrd="0" presId="urn:microsoft.com/office/officeart/2008/layout/LinedList"/>
    <dgm:cxn modelId="{AA44A044-827C-4C1A-B4AF-72A555F62353}" srcId="{AE27A122-CA9B-4A7F-A17A-639AE28C38D6}" destId="{CB26749B-67A8-4FBD-814A-A091FC5734E0}" srcOrd="2" destOrd="0" parTransId="{5708F354-1193-4F34-AA44-81DF877C2EC1}" sibTransId="{ECAEC08C-742F-445D-B3E9-8F2A33E9C7B6}"/>
    <dgm:cxn modelId="{2080A03B-5ED6-4F42-8813-7F47B5830C40}" type="presOf" srcId="{CBEB86E2-0F2E-465F-B4F9-5F76110BA28F}" destId="{A3F3BA4E-347C-C145-9226-9B0678A585B4}" srcOrd="0" destOrd="0" presId="urn:microsoft.com/office/officeart/2008/layout/LinedList"/>
    <dgm:cxn modelId="{624AF0BF-FD67-4D22-8088-804F8E4D3F1F}" srcId="{AE27A122-CA9B-4A7F-A17A-639AE28C38D6}" destId="{CBEB86E2-0F2E-465F-B4F9-5F76110BA28F}" srcOrd="1" destOrd="0" parTransId="{7A82DF11-D428-4FF6-A94C-848613CBDE43}" sibTransId="{B9887C37-3B14-4EE1-A3C6-193E0C5A2E04}"/>
    <dgm:cxn modelId="{BC3883E0-0334-ED40-9FB2-67B55C6234CA}" type="presParOf" srcId="{D8EEC805-335D-FD4E-AB81-2500D6AC8E73}" destId="{7A04F854-46C6-C54E-BDD3-38F6EFF6DDF5}" srcOrd="0" destOrd="0" presId="urn:microsoft.com/office/officeart/2008/layout/LinedList"/>
    <dgm:cxn modelId="{642AE2F4-93E1-F644-9283-382383624810}" type="presParOf" srcId="{D8EEC805-335D-FD4E-AB81-2500D6AC8E73}" destId="{D951C3E1-C30B-D34A-8F25-2FB5E12B10E7}" srcOrd="1" destOrd="0" presId="urn:microsoft.com/office/officeart/2008/layout/LinedList"/>
    <dgm:cxn modelId="{CC10A366-BB73-EF41-B33F-3CA9FE6C295E}" type="presParOf" srcId="{D951C3E1-C30B-D34A-8F25-2FB5E12B10E7}" destId="{CCD7A6D8-F8F1-6940-A031-67587AC3438A}" srcOrd="0" destOrd="0" presId="urn:microsoft.com/office/officeart/2008/layout/LinedList"/>
    <dgm:cxn modelId="{D80381AD-9AD5-954B-B163-477500A3A629}" type="presParOf" srcId="{D951C3E1-C30B-D34A-8F25-2FB5E12B10E7}" destId="{66092893-DE5D-C740-99E5-188468B48D7B}" srcOrd="1" destOrd="0" presId="urn:microsoft.com/office/officeart/2008/layout/LinedList"/>
    <dgm:cxn modelId="{967B98BD-9AFF-BD43-9F98-1CB6BA58278B}" type="presParOf" srcId="{D8EEC805-335D-FD4E-AB81-2500D6AC8E73}" destId="{8B1C5101-3864-5543-B437-3C610F2E28FD}" srcOrd="2" destOrd="0" presId="urn:microsoft.com/office/officeart/2008/layout/LinedList"/>
    <dgm:cxn modelId="{769EAB8D-7964-D84B-BF7C-04715241E24D}" type="presParOf" srcId="{D8EEC805-335D-FD4E-AB81-2500D6AC8E73}" destId="{43D7468B-007A-2E4F-A4AC-11A21CA58B11}" srcOrd="3" destOrd="0" presId="urn:microsoft.com/office/officeart/2008/layout/LinedList"/>
    <dgm:cxn modelId="{041C69B1-4725-4841-A6D2-847AAB822B2E}" type="presParOf" srcId="{43D7468B-007A-2E4F-A4AC-11A21CA58B11}" destId="{A3F3BA4E-347C-C145-9226-9B0678A585B4}" srcOrd="0" destOrd="0" presId="urn:microsoft.com/office/officeart/2008/layout/LinedList"/>
    <dgm:cxn modelId="{D61FD0FF-137E-1D42-8A86-6F3341D3770F}" type="presParOf" srcId="{43D7468B-007A-2E4F-A4AC-11A21CA58B11}" destId="{5301EE81-A72A-C543-902E-D70FE7E1F111}" srcOrd="1" destOrd="0" presId="urn:microsoft.com/office/officeart/2008/layout/LinedList"/>
    <dgm:cxn modelId="{B1432E8B-3389-3045-9C4A-B95C7DB7A82D}" type="presParOf" srcId="{D8EEC805-335D-FD4E-AB81-2500D6AC8E73}" destId="{B559A531-177D-EF48-9C46-86DF313E0C1A}" srcOrd="4" destOrd="0" presId="urn:microsoft.com/office/officeart/2008/layout/LinedList"/>
    <dgm:cxn modelId="{52C6E878-F9AF-C14B-BC4F-9A3C916FE24D}" type="presParOf" srcId="{D8EEC805-335D-FD4E-AB81-2500D6AC8E73}" destId="{A00504C1-15F5-B342-B231-DE542D4B70C9}" srcOrd="5" destOrd="0" presId="urn:microsoft.com/office/officeart/2008/layout/LinedList"/>
    <dgm:cxn modelId="{4E00F95F-DDDF-014F-8DB2-81C7B108ABBE}" type="presParOf" srcId="{A00504C1-15F5-B342-B231-DE542D4B70C9}" destId="{47E47A0E-BC93-3D41-B3A4-8CEF1571302C}" srcOrd="0" destOrd="0" presId="urn:microsoft.com/office/officeart/2008/layout/LinedList"/>
    <dgm:cxn modelId="{340EFC80-D77F-334B-9883-DEA639006DBD}" type="presParOf" srcId="{A00504C1-15F5-B342-B231-DE542D4B70C9}" destId="{520AE346-D524-8E47-B364-4912FA8FAB58}" srcOrd="1" destOrd="0" presId="urn:microsoft.com/office/officeart/2008/layout/LinedList"/>
    <dgm:cxn modelId="{84307567-8DF8-824F-8982-B58EF95F558B}" type="presParOf" srcId="{D8EEC805-335D-FD4E-AB81-2500D6AC8E73}" destId="{648DD365-131E-2D40-A3F2-7ED470827262}" srcOrd="6" destOrd="0" presId="urn:microsoft.com/office/officeart/2008/layout/LinedList"/>
    <dgm:cxn modelId="{CA11C632-5E95-344A-98EF-C184AC689510}" type="presParOf" srcId="{D8EEC805-335D-FD4E-AB81-2500D6AC8E73}" destId="{9248575E-35DD-1148-9424-D1DEDB9FCE21}" srcOrd="7" destOrd="0" presId="urn:microsoft.com/office/officeart/2008/layout/LinedList"/>
    <dgm:cxn modelId="{411BCC7C-C4BF-0D4A-B5FA-9EFA52B26EA1}" type="presParOf" srcId="{9248575E-35DD-1148-9424-D1DEDB9FCE21}" destId="{EF4D99D2-12F1-AE4C-8105-4683936A0B5F}" srcOrd="0" destOrd="0" presId="urn:microsoft.com/office/officeart/2008/layout/LinedList"/>
    <dgm:cxn modelId="{0D91260B-8F3E-DF4E-8745-0CB3A8EEE39A}" type="presParOf" srcId="{9248575E-35DD-1148-9424-D1DEDB9FCE21}" destId="{4CA474BF-237C-7D47-9996-4325239F029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D26272-6302-402F-AD54-BD5AE7126873}"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8AEA72DE-49E3-40F7-A524-945AC663526D}">
      <dgm:prSet/>
      <dgm:spPr/>
      <dgm:t>
        <a:bodyPr/>
        <a:lstStyle/>
        <a:p>
          <a:r>
            <a:rPr lang="en-GB"/>
            <a:t>Some parishes are finding it difficult to fill church officer posts – churchwardens, treasurer and secretary</a:t>
          </a:r>
          <a:endParaRPr lang="en-US"/>
        </a:p>
      </dgm:t>
    </dgm:pt>
    <dgm:pt modelId="{0421FE75-918C-4824-BDF3-6562D75F0259}" type="parTrans" cxnId="{2E59B31E-62DC-4867-86CD-40A22560D8E0}">
      <dgm:prSet/>
      <dgm:spPr/>
      <dgm:t>
        <a:bodyPr/>
        <a:lstStyle/>
        <a:p>
          <a:endParaRPr lang="en-US"/>
        </a:p>
      </dgm:t>
    </dgm:pt>
    <dgm:pt modelId="{B7035BB2-936F-40B3-BCC9-67F7675BC1BC}" type="sibTrans" cxnId="{2E59B31E-62DC-4867-86CD-40A22560D8E0}">
      <dgm:prSet/>
      <dgm:spPr/>
      <dgm:t>
        <a:bodyPr/>
        <a:lstStyle/>
        <a:p>
          <a:endParaRPr lang="en-US"/>
        </a:p>
      </dgm:t>
    </dgm:pt>
    <dgm:pt modelId="{28E0226B-6AFE-4BD2-A5DB-CEF8B24D4D88}">
      <dgm:prSet/>
      <dgm:spPr/>
      <dgm:t>
        <a:bodyPr/>
        <a:lstStyle/>
        <a:p>
          <a:r>
            <a:rPr lang="en-GB"/>
            <a:t>Financial burdens are increasing while committed givers are diminishing</a:t>
          </a:r>
          <a:endParaRPr lang="en-US"/>
        </a:p>
      </dgm:t>
    </dgm:pt>
    <dgm:pt modelId="{D3729797-768A-4C05-9226-38EB3170F324}" type="parTrans" cxnId="{06D455C2-CC5B-4A8D-B234-3516AA3AF6CB}">
      <dgm:prSet/>
      <dgm:spPr/>
      <dgm:t>
        <a:bodyPr/>
        <a:lstStyle/>
        <a:p>
          <a:endParaRPr lang="en-US"/>
        </a:p>
      </dgm:t>
    </dgm:pt>
    <dgm:pt modelId="{DFDCA2CA-84CD-4677-8C0E-3F77100610BF}" type="sibTrans" cxnId="{06D455C2-CC5B-4A8D-B234-3516AA3AF6CB}">
      <dgm:prSet/>
      <dgm:spPr/>
      <dgm:t>
        <a:bodyPr/>
        <a:lstStyle/>
        <a:p>
          <a:endParaRPr lang="en-US"/>
        </a:p>
      </dgm:t>
    </dgm:pt>
    <dgm:pt modelId="{18DA9522-B057-4AAF-AFC6-436F7A6D92FD}">
      <dgm:prSet/>
      <dgm:spPr/>
      <dgm:t>
        <a:bodyPr/>
        <a:lstStyle/>
        <a:p>
          <a:r>
            <a:rPr lang="en-GB"/>
            <a:t>The age profile of congregations is a concern</a:t>
          </a:r>
          <a:endParaRPr lang="en-US"/>
        </a:p>
      </dgm:t>
    </dgm:pt>
    <dgm:pt modelId="{A1C49382-0573-4C33-8160-FDD40A46066D}" type="parTrans" cxnId="{1923BBBF-E6F4-41F0-A94E-01754330543A}">
      <dgm:prSet/>
      <dgm:spPr/>
      <dgm:t>
        <a:bodyPr/>
        <a:lstStyle/>
        <a:p>
          <a:endParaRPr lang="en-US"/>
        </a:p>
      </dgm:t>
    </dgm:pt>
    <dgm:pt modelId="{1B603C46-F300-424B-9E1A-DCA62B5C6DCD}" type="sibTrans" cxnId="{1923BBBF-E6F4-41F0-A94E-01754330543A}">
      <dgm:prSet/>
      <dgm:spPr/>
      <dgm:t>
        <a:bodyPr/>
        <a:lstStyle/>
        <a:p>
          <a:endParaRPr lang="en-US"/>
        </a:p>
      </dgm:t>
    </dgm:pt>
    <dgm:pt modelId="{0E0CA43A-DA3A-4442-822F-33F20B19F858}">
      <dgm:prSet/>
      <dgm:spPr/>
      <dgm:t>
        <a:bodyPr/>
        <a:lstStyle/>
        <a:p>
          <a:r>
            <a:rPr lang="en-GB"/>
            <a:t>We are still struggling to engage with children and youth</a:t>
          </a:r>
          <a:endParaRPr lang="en-US"/>
        </a:p>
      </dgm:t>
    </dgm:pt>
    <dgm:pt modelId="{65A84F61-DD2A-4311-8F0D-388CC7F6C420}" type="parTrans" cxnId="{5D449A01-D462-45F1-9FE9-F5B0B9544C3C}">
      <dgm:prSet/>
      <dgm:spPr/>
      <dgm:t>
        <a:bodyPr/>
        <a:lstStyle/>
        <a:p>
          <a:endParaRPr lang="en-US"/>
        </a:p>
      </dgm:t>
    </dgm:pt>
    <dgm:pt modelId="{B2253E53-4F4E-46FA-8729-C90227330C11}" type="sibTrans" cxnId="{5D449A01-D462-45F1-9FE9-F5B0B9544C3C}">
      <dgm:prSet/>
      <dgm:spPr/>
      <dgm:t>
        <a:bodyPr/>
        <a:lstStyle/>
        <a:p>
          <a:endParaRPr lang="en-US"/>
        </a:p>
      </dgm:t>
    </dgm:pt>
    <dgm:pt modelId="{5ECC26A7-71D8-4EAE-821C-E664359FAE1D}">
      <dgm:prSet/>
      <dgm:spPr/>
      <dgm:t>
        <a:bodyPr/>
        <a:lstStyle/>
        <a:p>
          <a:r>
            <a:rPr lang="en-GB" b="1" dirty="0"/>
            <a:t>These factors are unsurprising and will drive further change….</a:t>
          </a:r>
          <a:endParaRPr lang="en-US" dirty="0"/>
        </a:p>
      </dgm:t>
    </dgm:pt>
    <dgm:pt modelId="{8CF65129-73C4-4CE6-9239-B8049119D574}" type="parTrans" cxnId="{01B0AB72-70EC-49EC-9D6D-6D86E96F76E2}">
      <dgm:prSet/>
      <dgm:spPr/>
      <dgm:t>
        <a:bodyPr/>
        <a:lstStyle/>
        <a:p>
          <a:endParaRPr lang="en-US"/>
        </a:p>
      </dgm:t>
    </dgm:pt>
    <dgm:pt modelId="{56F9B87A-81B6-473E-857D-2E4480ACC3AD}" type="sibTrans" cxnId="{01B0AB72-70EC-49EC-9D6D-6D86E96F76E2}">
      <dgm:prSet/>
      <dgm:spPr/>
      <dgm:t>
        <a:bodyPr/>
        <a:lstStyle/>
        <a:p>
          <a:endParaRPr lang="en-US"/>
        </a:p>
      </dgm:t>
    </dgm:pt>
    <dgm:pt modelId="{432EE65F-CDF5-6B42-B082-DF3F1C221D27}" type="pres">
      <dgm:prSet presAssocID="{25D26272-6302-402F-AD54-BD5AE7126873}" presName="vert0" presStyleCnt="0">
        <dgm:presLayoutVars>
          <dgm:dir/>
          <dgm:animOne val="branch"/>
          <dgm:animLvl val="lvl"/>
        </dgm:presLayoutVars>
      </dgm:prSet>
      <dgm:spPr/>
      <dgm:t>
        <a:bodyPr/>
        <a:lstStyle/>
        <a:p>
          <a:endParaRPr lang="en-GB"/>
        </a:p>
      </dgm:t>
    </dgm:pt>
    <dgm:pt modelId="{B98460FC-BFFF-724C-ADF9-17EE797234BF}" type="pres">
      <dgm:prSet presAssocID="{8AEA72DE-49E3-40F7-A524-945AC663526D}" presName="thickLine" presStyleLbl="alignNode1" presStyleIdx="0" presStyleCnt="5"/>
      <dgm:spPr/>
    </dgm:pt>
    <dgm:pt modelId="{4FC4D105-7C36-D445-A249-1C4C5664BA7F}" type="pres">
      <dgm:prSet presAssocID="{8AEA72DE-49E3-40F7-A524-945AC663526D}" presName="horz1" presStyleCnt="0"/>
      <dgm:spPr/>
    </dgm:pt>
    <dgm:pt modelId="{56775842-C723-464B-9FBE-0E737BBAD212}" type="pres">
      <dgm:prSet presAssocID="{8AEA72DE-49E3-40F7-A524-945AC663526D}" presName="tx1" presStyleLbl="revTx" presStyleIdx="0" presStyleCnt="5"/>
      <dgm:spPr/>
      <dgm:t>
        <a:bodyPr/>
        <a:lstStyle/>
        <a:p>
          <a:endParaRPr lang="en-GB"/>
        </a:p>
      </dgm:t>
    </dgm:pt>
    <dgm:pt modelId="{79B9861E-1017-B74E-8D50-24F985DA7343}" type="pres">
      <dgm:prSet presAssocID="{8AEA72DE-49E3-40F7-A524-945AC663526D}" presName="vert1" presStyleCnt="0"/>
      <dgm:spPr/>
    </dgm:pt>
    <dgm:pt modelId="{1DB76AD8-E0E9-7847-B32D-C1BCE57280A2}" type="pres">
      <dgm:prSet presAssocID="{28E0226B-6AFE-4BD2-A5DB-CEF8B24D4D88}" presName="thickLine" presStyleLbl="alignNode1" presStyleIdx="1" presStyleCnt="5"/>
      <dgm:spPr/>
    </dgm:pt>
    <dgm:pt modelId="{4255CC4E-864E-3145-82A6-813C058655DC}" type="pres">
      <dgm:prSet presAssocID="{28E0226B-6AFE-4BD2-A5DB-CEF8B24D4D88}" presName="horz1" presStyleCnt="0"/>
      <dgm:spPr/>
    </dgm:pt>
    <dgm:pt modelId="{BDBDDA79-AA17-D448-88A1-7F7BFB864B7C}" type="pres">
      <dgm:prSet presAssocID="{28E0226B-6AFE-4BD2-A5DB-CEF8B24D4D88}" presName="tx1" presStyleLbl="revTx" presStyleIdx="1" presStyleCnt="5"/>
      <dgm:spPr/>
      <dgm:t>
        <a:bodyPr/>
        <a:lstStyle/>
        <a:p>
          <a:endParaRPr lang="en-GB"/>
        </a:p>
      </dgm:t>
    </dgm:pt>
    <dgm:pt modelId="{536F6FAE-1F21-FD4B-BEF8-AB27CAC1C872}" type="pres">
      <dgm:prSet presAssocID="{28E0226B-6AFE-4BD2-A5DB-CEF8B24D4D88}" presName="vert1" presStyleCnt="0"/>
      <dgm:spPr/>
    </dgm:pt>
    <dgm:pt modelId="{BEB716BD-D808-564C-AA78-98CA868ACE07}" type="pres">
      <dgm:prSet presAssocID="{18DA9522-B057-4AAF-AFC6-436F7A6D92FD}" presName="thickLine" presStyleLbl="alignNode1" presStyleIdx="2" presStyleCnt="5"/>
      <dgm:spPr/>
    </dgm:pt>
    <dgm:pt modelId="{8B494192-FA8C-4247-9ECA-C84D3C4E5AB9}" type="pres">
      <dgm:prSet presAssocID="{18DA9522-B057-4AAF-AFC6-436F7A6D92FD}" presName="horz1" presStyleCnt="0"/>
      <dgm:spPr/>
    </dgm:pt>
    <dgm:pt modelId="{1E3B8A9D-1D26-F643-A250-9D04819B3BE1}" type="pres">
      <dgm:prSet presAssocID="{18DA9522-B057-4AAF-AFC6-436F7A6D92FD}" presName="tx1" presStyleLbl="revTx" presStyleIdx="2" presStyleCnt="5"/>
      <dgm:spPr/>
      <dgm:t>
        <a:bodyPr/>
        <a:lstStyle/>
        <a:p>
          <a:endParaRPr lang="en-GB"/>
        </a:p>
      </dgm:t>
    </dgm:pt>
    <dgm:pt modelId="{573962FF-F749-F546-A54B-90D3306CE55D}" type="pres">
      <dgm:prSet presAssocID="{18DA9522-B057-4AAF-AFC6-436F7A6D92FD}" presName="vert1" presStyleCnt="0"/>
      <dgm:spPr/>
    </dgm:pt>
    <dgm:pt modelId="{23804DB2-2E67-6743-92BA-03FA337A4AC2}" type="pres">
      <dgm:prSet presAssocID="{0E0CA43A-DA3A-4442-822F-33F20B19F858}" presName="thickLine" presStyleLbl="alignNode1" presStyleIdx="3" presStyleCnt="5"/>
      <dgm:spPr/>
    </dgm:pt>
    <dgm:pt modelId="{FFE4B684-C699-2E46-8ACC-EB283184A10B}" type="pres">
      <dgm:prSet presAssocID="{0E0CA43A-DA3A-4442-822F-33F20B19F858}" presName="horz1" presStyleCnt="0"/>
      <dgm:spPr/>
    </dgm:pt>
    <dgm:pt modelId="{34F55680-4423-4947-8EAA-D2A702576DDD}" type="pres">
      <dgm:prSet presAssocID="{0E0CA43A-DA3A-4442-822F-33F20B19F858}" presName="tx1" presStyleLbl="revTx" presStyleIdx="3" presStyleCnt="5"/>
      <dgm:spPr/>
      <dgm:t>
        <a:bodyPr/>
        <a:lstStyle/>
        <a:p>
          <a:endParaRPr lang="en-GB"/>
        </a:p>
      </dgm:t>
    </dgm:pt>
    <dgm:pt modelId="{A9B41EBF-34AD-5841-A8F8-CF61C017DBE2}" type="pres">
      <dgm:prSet presAssocID="{0E0CA43A-DA3A-4442-822F-33F20B19F858}" presName="vert1" presStyleCnt="0"/>
      <dgm:spPr/>
    </dgm:pt>
    <dgm:pt modelId="{1F6ADCD8-3B69-0F44-A640-A99FE01468E7}" type="pres">
      <dgm:prSet presAssocID="{5ECC26A7-71D8-4EAE-821C-E664359FAE1D}" presName="thickLine" presStyleLbl="alignNode1" presStyleIdx="4" presStyleCnt="5"/>
      <dgm:spPr/>
    </dgm:pt>
    <dgm:pt modelId="{467ED25C-8275-8F46-BF7B-239E3F015CCC}" type="pres">
      <dgm:prSet presAssocID="{5ECC26A7-71D8-4EAE-821C-E664359FAE1D}" presName="horz1" presStyleCnt="0"/>
      <dgm:spPr/>
    </dgm:pt>
    <dgm:pt modelId="{718E43F7-A6BE-1E42-9C28-BC0C940F8A9C}" type="pres">
      <dgm:prSet presAssocID="{5ECC26A7-71D8-4EAE-821C-E664359FAE1D}" presName="tx1" presStyleLbl="revTx" presStyleIdx="4" presStyleCnt="5"/>
      <dgm:spPr/>
      <dgm:t>
        <a:bodyPr/>
        <a:lstStyle/>
        <a:p>
          <a:endParaRPr lang="en-GB"/>
        </a:p>
      </dgm:t>
    </dgm:pt>
    <dgm:pt modelId="{A9D0016C-BCC7-BE42-930A-26A5F2F14B22}" type="pres">
      <dgm:prSet presAssocID="{5ECC26A7-71D8-4EAE-821C-E664359FAE1D}" presName="vert1" presStyleCnt="0"/>
      <dgm:spPr/>
    </dgm:pt>
  </dgm:ptLst>
  <dgm:cxnLst>
    <dgm:cxn modelId="{686408C2-8A04-2240-B6AC-1D324449BFA7}" type="presOf" srcId="{25D26272-6302-402F-AD54-BD5AE7126873}" destId="{432EE65F-CDF5-6B42-B082-DF3F1C221D27}" srcOrd="0" destOrd="0" presId="urn:microsoft.com/office/officeart/2008/layout/LinedList"/>
    <dgm:cxn modelId="{2E59B31E-62DC-4867-86CD-40A22560D8E0}" srcId="{25D26272-6302-402F-AD54-BD5AE7126873}" destId="{8AEA72DE-49E3-40F7-A524-945AC663526D}" srcOrd="0" destOrd="0" parTransId="{0421FE75-918C-4824-BDF3-6562D75F0259}" sibTransId="{B7035BB2-936F-40B3-BCC9-67F7675BC1BC}"/>
    <dgm:cxn modelId="{06D455C2-CC5B-4A8D-B234-3516AA3AF6CB}" srcId="{25D26272-6302-402F-AD54-BD5AE7126873}" destId="{28E0226B-6AFE-4BD2-A5DB-CEF8B24D4D88}" srcOrd="1" destOrd="0" parTransId="{D3729797-768A-4C05-9226-38EB3170F324}" sibTransId="{DFDCA2CA-84CD-4677-8C0E-3F77100610BF}"/>
    <dgm:cxn modelId="{1923BBBF-E6F4-41F0-A94E-01754330543A}" srcId="{25D26272-6302-402F-AD54-BD5AE7126873}" destId="{18DA9522-B057-4AAF-AFC6-436F7A6D92FD}" srcOrd="2" destOrd="0" parTransId="{A1C49382-0573-4C33-8160-FDD40A46066D}" sibTransId="{1B603C46-F300-424B-9E1A-DCA62B5C6DCD}"/>
    <dgm:cxn modelId="{B530F020-DA09-0D4F-8E9B-A2D90C05482F}" type="presOf" srcId="{5ECC26A7-71D8-4EAE-821C-E664359FAE1D}" destId="{718E43F7-A6BE-1E42-9C28-BC0C940F8A9C}" srcOrd="0" destOrd="0" presId="urn:microsoft.com/office/officeart/2008/layout/LinedList"/>
    <dgm:cxn modelId="{9B511A29-BE50-5041-88B1-D1E25974CE43}" type="presOf" srcId="{8AEA72DE-49E3-40F7-A524-945AC663526D}" destId="{56775842-C723-464B-9FBE-0E737BBAD212}" srcOrd="0" destOrd="0" presId="urn:microsoft.com/office/officeart/2008/layout/LinedList"/>
    <dgm:cxn modelId="{9E51711A-5722-E743-AFCC-345117332DF2}" type="presOf" srcId="{28E0226B-6AFE-4BD2-A5DB-CEF8B24D4D88}" destId="{BDBDDA79-AA17-D448-88A1-7F7BFB864B7C}" srcOrd="0" destOrd="0" presId="urn:microsoft.com/office/officeart/2008/layout/LinedList"/>
    <dgm:cxn modelId="{8D099CB9-A222-5A4C-93D8-D11A3234E40A}" type="presOf" srcId="{18DA9522-B057-4AAF-AFC6-436F7A6D92FD}" destId="{1E3B8A9D-1D26-F643-A250-9D04819B3BE1}" srcOrd="0" destOrd="0" presId="urn:microsoft.com/office/officeart/2008/layout/LinedList"/>
    <dgm:cxn modelId="{5D449A01-D462-45F1-9FE9-F5B0B9544C3C}" srcId="{25D26272-6302-402F-AD54-BD5AE7126873}" destId="{0E0CA43A-DA3A-4442-822F-33F20B19F858}" srcOrd="3" destOrd="0" parTransId="{65A84F61-DD2A-4311-8F0D-388CC7F6C420}" sibTransId="{B2253E53-4F4E-46FA-8729-C90227330C11}"/>
    <dgm:cxn modelId="{01B0AB72-70EC-49EC-9D6D-6D86E96F76E2}" srcId="{25D26272-6302-402F-AD54-BD5AE7126873}" destId="{5ECC26A7-71D8-4EAE-821C-E664359FAE1D}" srcOrd="4" destOrd="0" parTransId="{8CF65129-73C4-4CE6-9239-B8049119D574}" sibTransId="{56F9B87A-81B6-473E-857D-2E4480ACC3AD}"/>
    <dgm:cxn modelId="{B3D83418-BAC3-2646-8E39-F38E719FB036}" type="presOf" srcId="{0E0CA43A-DA3A-4442-822F-33F20B19F858}" destId="{34F55680-4423-4947-8EAA-D2A702576DDD}" srcOrd="0" destOrd="0" presId="urn:microsoft.com/office/officeart/2008/layout/LinedList"/>
    <dgm:cxn modelId="{4E85AAC2-2507-F44B-8984-F0A6D1B50FF9}" type="presParOf" srcId="{432EE65F-CDF5-6B42-B082-DF3F1C221D27}" destId="{B98460FC-BFFF-724C-ADF9-17EE797234BF}" srcOrd="0" destOrd="0" presId="urn:microsoft.com/office/officeart/2008/layout/LinedList"/>
    <dgm:cxn modelId="{7E32B75A-1E9A-3942-83FD-A564A98B791C}" type="presParOf" srcId="{432EE65F-CDF5-6B42-B082-DF3F1C221D27}" destId="{4FC4D105-7C36-D445-A249-1C4C5664BA7F}" srcOrd="1" destOrd="0" presId="urn:microsoft.com/office/officeart/2008/layout/LinedList"/>
    <dgm:cxn modelId="{E0B2B9D3-4E72-7E4F-9B34-D79199B8FB79}" type="presParOf" srcId="{4FC4D105-7C36-D445-A249-1C4C5664BA7F}" destId="{56775842-C723-464B-9FBE-0E737BBAD212}" srcOrd="0" destOrd="0" presId="urn:microsoft.com/office/officeart/2008/layout/LinedList"/>
    <dgm:cxn modelId="{DA8FC66A-A525-9A4E-A048-A708BDE69BB8}" type="presParOf" srcId="{4FC4D105-7C36-D445-A249-1C4C5664BA7F}" destId="{79B9861E-1017-B74E-8D50-24F985DA7343}" srcOrd="1" destOrd="0" presId="urn:microsoft.com/office/officeart/2008/layout/LinedList"/>
    <dgm:cxn modelId="{8AAF92C7-393B-514F-8103-BB3238B373C4}" type="presParOf" srcId="{432EE65F-CDF5-6B42-B082-DF3F1C221D27}" destId="{1DB76AD8-E0E9-7847-B32D-C1BCE57280A2}" srcOrd="2" destOrd="0" presId="urn:microsoft.com/office/officeart/2008/layout/LinedList"/>
    <dgm:cxn modelId="{5AB66514-620E-8740-8CCB-8D92AE34008A}" type="presParOf" srcId="{432EE65F-CDF5-6B42-B082-DF3F1C221D27}" destId="{4255CC4E-864E-3145-82A6-813C058655DC}" srcOrd="3" destOrd="0" presId="urn:microsoft.com/office/officeart/2008/layout/LinedList"/>
    <dgm:cxn modelId="{C20D1520-E697-374A-9EBD-B4553B3C362A}" type="presParOf" srcId="{4255CC4E-864E-3145-82A6-813C058655DC}" destId="{BDBDDA79-AA17-D448-88A1-7F7BFB864B7C}" srcOrd="0" destOrd="0" presId="urn:microsoft.com/office/officeart/2008/layout/LinedList"/>
    <dgm:cxn modelId="{ACEA07AC-1DBD-7045-A18E-CA92D0B68495}" type="presParOf" srcId="{4255CC4E-864E-3145-82A6-813C058655DC}" destId="{536F6FAE-1F21-FD4B-BEF8-AB27CAC1C872}" srcOrd="1" destOrd="0" presId="urn:microsoft.com/office/officeart/2008/layout/LinedList"/>
    <dgm:cxn modelId="{F0EA5E5C-3BA6-2847-939F-85CE14270066}" type="presParOf" srcId="{432EE65F-CDF5-6B42-B082-DF3F1C221D27}" destId="{BEB716BD-D808-564C-AA78-98CA868ACE07}" srcOrd="4" destOrd="0" presId="urn:microsoft.com/office/officeart/2008/layout/LinedList"/>
    <dgm:cxn modelId="{58F35157-EDB6-FB45-96DA-C3B3158E3632}" type="presParOf" srcId="{432EE65F-CDF5-6B42-B082-DF3F1C221D27}" destId="{8B494192-FA8C-4247-9ECA-C84D3C4E5AB9}" srcOrd="5" destOrd="0" presId="urn:microsoft.com/office/officeart/2008/layout/LinedList"/>
    <dgm:cxn modelId="{7BB161E0-4EC7-2445-888B-01E8E4F48C0F}" type="presParOf" srcId="{8B494192-FA8C-4247-9ECA-C84D3C4E5AB9}" destId="{1E3B8A9D-1D26-F643-A250-9D04819B3BE1}" srcOrd="0" destOrd="0" presId="urn:microsoft.com/office/officeart/2008/layout/LinedList"/>
    <dgm:cxn modelId="{9F9CC9A7-36B2-4945-8C1D-6184AD29AD98}" type="presParOf" srcId="{8B494192-FA8C-4247-9ECA-C84D3C4E5AB9}" destId="{573962FF-F749-F546-A54B-90D3306CE55D}" srcOrd="1" destOrd="0" presId="urn:microsoft.com/office/officeart/2008/layout/LinedList"/>
    <dgm:cxn modelId="{AEFE0A82-A7E3-2645-893B-9FC2D83898C1}" type="presParOf" srcId="{432EE65F-CDF5-6B42-B082-DF3F1C221D27}" destId="{23804DB2-2E67-6743-92BA-03FA337A4AC2}" srcOrd="6" destOrd="0" presId="urn:microsoft.com/office/officeart/2008/layout/LinedList"/>
    <dgm:cxn modelId="{3156C1BE-3179-6A42-A941-F11E579E7D02}" type="presParOf" srcId="{432EE65F-CDF5-6B42-B082-DF3F1C221D27}" destId="{FFE4B684-C699-2E46-8ACC-EB283184A10B}" srcOrd="7" destOrd="0" presId="urn:microsoft.com/office/officeart/2008/layout/LinedList"/>
    <dgm:cxn modelId="{01779C73-B01E-CB46-B449-652595D9436F}" type="presParOf" srcId="{FFE4B684-C699-2E46-8ACC-EB283184A10B}" destId="{34F55680-4423-4947-8EAA-D2A702576DDD}" srcOrd="0" destOrd="0" presId="urn:microsoft.com/office/officeart/2008/layout/LinedList"/>
    <dgm:cxn modelId="{DD2D1D98-856A-134D-B141-428A82EA3BA3}" type="presParOf" srcId="{FFE4B684-C699-2E46-8ACC-EB283184A10B}" destId="{A9B41EBF-34AD-5841-A8F8-CF61C017DBE2}" srcOrd="1" destOrd="0" presId="urn:microsoft.com/office/officeart/2008/layout/LinedList"/>
    <dgm:cxn modelId="{795D696C-6DE8-DA42-9D63-F37AF7B22B57}" type="presParOf" srcId="{432EE65F-CDF5-6B42-B082-DF3F1C221D27}" destId="{1F6ADCD8-3B69-0F44-A640-A99FE01468E7}" srcOrd="8" destOrd="0" presId="urn:microsoft.com/office/officeart/2008/layout/LinedList"/>
    <dgm:cxn modelId="{0B58630F-2703-8F4C-A4C5-F9B846A47A30}" type="presParOf" srcId="{432EE65F-CDF5-6B42-B082-DF3F1C221D27}" destId="{467ED25C-8275-8F46-BF7B-239E3F015CCC}" srcOrd="9" destOrd="0" presId="urn:microsoft.com/office/officeart/2008/layout/LinedList"/>
    <dgm:cxn modelId="{DFB771B1-2066-764F-B0AB-0947D55CA426}" type="presParOf" srcId="{467ED25C-8275-8F46-BF7B-239E3F015CCC}" destId="{718E43F7-A6BE-1E42-9C28-BC0C940F8A9C}" srcOrd="0" destOrd="0" presId="urn:microsoft.com/office/officeart/2008/layout/LinedList"/>
    <dgm:cxn modelId="{C05A333D-7C14-944D-B20F-8C4CF093936F}" type="presParOf" srcId="{467ED25C-8275-8F46-BF7B-239E3F015CCC}" destId="{A9D0016C-BCC7-BE42-930A-26A5F2F14B2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4F854-46C6-C54E-BDD3-38F6EFF6DDF5}">
      <dsp:nvSpPr>
        <dsp:cNvPr id="0" name=""/>
        <dsp:cNvSpPr/>
      </dsp:nvSpPr>
      <dsp:spPr>
        <a:xfrm>
          <a:off x="0" y="0"/>
          <a:ext cx="608965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D7A6D8-F8F1-6940-A031-67587AC3438A}">
      <dsp:nvSpPr>
        <dsp:cNvPr id="0" name=""/>
        <dsp:cNvSpPr/>
      </dsp:nvSpPr>
      <dsp:spPr>
        <a:xfrm>
          <a:off x="0" y="0"/>
          <a:ext cx="6089650"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en-GB" sz="3900" b="1" kern="1200"/>
            <a:t>After School Service</a:t>
          </a:r>
          <a:endParaRPr lang="en-US" sz="3900" kern="1200"/>
        </a:p>
      </dsp:txBody>
      <dsp:txXfrm>
        <a:off x="0" y="0"/>
        <a:ext cx="6089650" cy="1393031"/>
      </dsp:txXfrm>
    </dsp:sp>
    <dsp:sp modelId="{8B1C5101-3864-5543-B437-3C610F2E28FD}">
      <dsp:nvSpPr>
        <dsp:cNvPr id="0" name=""/>
        <dsp:cNvSpPr/>
      </dsp:nvSpPr>
      <dsp:spPr>
        <a:xfrm>
          <a:off x="0" y="1393031"/>
          <a:ext cx="608965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F3BA4E-347C-C145-9226-9B0678A585B4}">
      <dsp:nvSpPr>
        <dsp:cNvPr id="0" name=""/>
        <dsp:cNvSpPr/>
      </dsp:nvSpPr>
      <dsp:spPr>
        <a:xfrm>
          <a:off x="0" y="1393031"/>
          <a:ext cx="6089650"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en-GB" sz="3900" b="1" kern="1200"/>
            <a:t>10.15 Midweek Communion Service</a:t>
          </a:r>
          <a:endParaRPr lang="en-US" sz="3900" kern="1200"/>
        </a:p>
      </dsp:txBody>
      <dsp:txXfrm>
        <a:off x="0" y="1393031"/>
        <a:ext cx="6089650" cy="1393031"/>
      </dsp:txXfrm>
    </dsp:sp>
    <dsp:sp modelId="{B559A531-177D-EF48-9C46-86DF313E0C1A}">
      <dsp:nvSpPr>
        <dsp:cNvPr id="0" name=""/>
        <dsp:cNvSpPr/>
      </dsp:nvSpPr>
      <dsp:spPr>
        <a:xfrm>
          <a:off x="0" y="2786062"/>
          <a:ext cx="608965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E47A0E-BC93-3D41-B3A4-8CEF1571302C}">
      <dsp:nvSpPr>
        <dsp:cNvPr id="0" name=""/>
        <dsp:cNvSpPr/>
      </dsp:nvSpPr>
      <dsp:spPr>
        <a:xfrm>
          <a:off x="0" y="2786062"/>
          <a:ext cx="6089650"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en-GB" sz="3900" b="1" kern="1200"/>
            <a:t>Trainee Youth Work project evaporated after 1 year</a:t>
          </a:r>
          <a:endParaRPr lang="en-US" sz="3900" kern="1200"/>
        </a:p>
      </dsp:txBody>
      <dsp:txXfrm>
        <a:off x="0" y="2786062"/>
        <a:ext cx="6089650" cy="1393031"/>
      </dsp:txXfrm>
    </dsp:sp>
    <dsp:sp modelId="{648DD365-131E-2D40-A3F2-7ED470827262}">
      <dsp:nvSpPr>
        <dsp:cNvPr id="0" name=""/>
        <dsp:cNvSpPr/>
      </dsp:nvSpPr>
      <dsp:spPr>
        <a:xfrm>
          <a:off x="0" y="4179093"/>
          <a:ext cx="608965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4D99D2-12F1-AE4C-8105-4683936A0B5F}">
      <dsp:nvSpPr>
        <dsp:cNvPr id="0" name=""/>
        <dsp:cNvSpPr/>
      </dsp:nvSpPr>
      <dsp:spPr>
        <a:xfrm>
          <a:off x="0" y="4179093"/>
          <a:ext cx="6089650"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en-GB" sz="3900" b="1" kern="1200"/>
            <a:t>Stop things that do not work</a:t>
          </a:r>
          <a:endParaRPr lang="en-US" sz="3900" kern="1200"/>
        </a:p>
      </dsp:txBody>
      <dsp:txXfrm>
        <a:off x="0" y="4179093"/>
        <a:ext cx="6089650" cy="1393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93FE82-B30E-E748-9B0D-CD52E89579AD}" type="datetimeFigureOut">
              <a:rPr lang="en-GB" smtClean="0"/>
              <a:t>06/08/2018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E0AB9-0B77-4E4B-BA78-6517BBF6C461}" type="slidenum">
              <a:rPr lang="en-GB" smtClean="0"/>
              <a:t>‹#›</a:t>
            </a:fld>
            <a:endParaRPr lang="en-GB"/>
          </a:p>
        </p:txBody>
      </p:sp>
    </p:spTree>
    <p:extLst>
      <p:ext uri="{BB962C8B-B14F-4D97-AF65-F5344CB8AC3E}">
        <p14:creationId xmlns:p14="http://schemas.microsoft.com/office/powerpoint/2010/main" val="1011105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impossible to capture a 15 year journey in 15 minutes. There will be much that will be left out but it is important to stress at the beginning that we are about Mission and we are about forming community. We are here as disciples of Jesus Christ to live and work for him. I know that sounds obvious but we need to hold that before us as we talk about structures and the like.</a:t>
            </a:r>
          </a:p>
        </p:txBody>
      </p:sp>
      <p:sp>
        <p:nvSpPr>
          <p:cNvPr id="4" name="Slide Number Placeholder 3"/>
          <p:cNvSpPr>
            <a:spLocks noGrp="1"/>
          </p:cNvSpPr>
          <p:nvPr>
            <p:ph type="sldNum" sz="quarter" idx="10"/>
          </p:nvPr>
        </p:nvSpPr>
        <p:spPr/>
        <p:txBody>
          <a:bodyPr/>
          <a:lstStyle/>
          <a:p>
            <a:fld id="{DFBE0AB9-0B77-4E4B-BA78-6517BBF6C461}" type="slidenum">
              <a:rPr lang="en-GB" smtClean="0"/>
              <a:t>1</a:t>
            </a:fld>
            <a:endParaRPr lang="en-GB"/>
          </a:p>
        </p:txBody>
      </p:sp>
    </p:spTree>
    <p:extLst>
      <p:ext uri="{BB962C8B-B14F-4D97-AF65-F5344CB8AC3E}">
        <p14:creationId xmlns:p14="http://schemas.microsoft.com/office/powerpoint/2010/main" val="3968446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tried an informal after school service – we thought parents would drop in after school with children – they simply drove past…</a:t>
            </a:r>
          </a:p>
          <a:p>
            <a:r>
              <a:rPr lang="en-GB" dirty="0"/>
              <a:t>Our 10.15 Midweek Service number s collapsed so we stopped it</a:t>
            </a:r>
          </a:p>
          <a:p>
            <a:r>
              <a:rPr lang="en-GB" dirty="0"/>
              <a:t>We partnered with another local charity and had a trainee youth worker with us in the Benefice for 12 months but the project faltered when our partner organisation could not find a replacement to carry on the work</a:t>
            </a:r>
          </a:p>
        </p:txBody>
      </p:sp>
      <p:sp>
        <p:nvSpPr>
          <p:cNvPr id="4" name="Slide Number Placeholder 3"/>
          <p:cNvSpPr>
            <a:spLocks noGrp="1"/>
          </p:cNvSpPr>
          <p:nvPr>
            <p:ph type="sldNum" sz="quarter" idx="10"/>
          </p:nvPr>
        </p:nvSpPr>
        <p:spPr/>
        <p:txBody>
          <a:bodyPr/>
          <a:lstStyle/>
          <a:p>
            <a:fld id="{DFBE0AB9-0B77-4E4B-BA78-6517BBF6C461}" type="slidenum">
              <a:rPr lang="en-GB" smtClean="0"/>
              <a:t>11</a:t>
            </a:fld>
            <a:endParaRPr lang="en-GB"/>
          </a:p>
        </p:txBody>
      </p:sp>
    </p:spTree>
    <p:extLst>
      <p:ext uri="{BB962C8B-B14F-4D97-AF65-F5344CB8AC3E}">
        <p14:creationId xmlns:p14="http://schemas.microsoft.com/office/powerpoint/2010/main" val="2266219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real questions about how you can measure ’success’ – is it ‘bums on seats’? Paying the Common Fund? Having successful structures? Is it pointing to ‘pray, grow, serve’? It is always hard to measure qualitative matters as opposed to </a:t>
            </a:r>
            <a:r>
              <a:rPr lang="en-GB" dirty="0" err="1"/>
              <a:t>quantative</a:t>
            </a:r>
            <a:r>
              <a:rPr lang="en-GB" dirty="0"/>
              <a:t> matters!</a:t>
            </a:r>
          </a:p>
        </p:txBody>
      </p:sp>
      <p:sp>
        <p:nvSpPr>
          <p:cNvPr id="4" name="Slide Number Placeholder 3"/>
          <p:cNvSpPr>
            <a:spLocks noGrp="1"/>
          </p:cNvSpPr>
          <p:nvPr>
            <p:ph type="sldNum" sz="quarter" idx="10"/>
          </p:nvPr>
        </p:nvSpPr>
        <p:spPr/>
        <p:txBody>
          <a:bodyPr/>
          <a:lstStyle/>
          <a:p>
            <a:fld id="{DFBE0AB9-0B77-4E4B-BA78-6517BBF6C461}" type="slidenum">
              <a:rPr lang="en-GB" smtClean="0"/>
              <a:t>12</a:t>
            </a:fld>
            <a:endParaRPr lang="en-GB"/>
          </a:p>
        </p:txBody>
      </p:sp>
    </p:spTree>
    <p:extLst>
      <p:ext uri="{BB962C8B-B14F-4D97-AF65-F5344CB8AC3E}">
        <p14:creationId xmlns:p14="http://schemas.microsoft.com/office/powerpoint/2010/main" val="3238780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5 years or so after the publication of the report Moving on in Mission and Ministry we struggled to make progress. There was much talk in our parishes but this was an important time as much discussion took place as to what can be done best at what level. What can we do better together as group of parishes and what is best done locally? How can the laity limber up to take more responsibility for the life of both parish and Mission Community. These discussions were not easy and sadly in 2008 we had a crisis whereby the then Rector was so frustrated by the process that he resigned. The then Bishop of Exeter asked me to look after what then 4 parishes “only for 12 months” – and here I am 10 years later – the Self-Supporting Rector of 6 parishes and in my spare time Acting Archdeacon of Plymouth</a:t>
            </a:r>
          </a:p>
        </p:txBody>
      </p:sp>
      <p:sp>
        <p:nvSpPr>
          <p:cNvPr id="4" name="Slide Number Placeholder 3"/>
          <p:cNvSpPr>
            <a:spLocks noGrp="1"/>
          </p:cNvSpPr>
          <p:nvPr>
            <p:ph type="sldNum" sz="quarter" idx="10"/>
          </p:nvPr>
        </p:nvSpPr>
        <p:spPr/>
        <p:txBody>
          <a:bodyPr/>
          <a:lstStyle/>
          <a:p>
            <a:fld id="{DFBE0AB9-0B77-4E4B-BA78-6517BBF6C461}" type="slidenum">
              <a:rPr lang="en-GB" smtClean="0"/>
              <a:t>2</a:t>
            </a:fld>
            <a:endParaRPr lang="en-GB"/>
          </a:p>
        </p:txBody>
      </p:sp>
    </p:spTree>
    <p:extLst>
      <p:ext uri="{BB962C8B-B14F-4D97-AF65-F5344CB8AC3E}">
        <p14:creationId xmlns:p14="http://schemas.microsoft.com/office/powerpoint/2010/main" val="2978338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settle on 2014 in one sense is arbitrary because from 2008 to 2014 we had been working and developing a way of working without the constraints of legal structures. We wanted to see what would work for us so we worked “as if” there were legal structures in place but without them being cemented into place. We developed a constitution for our Mission Community Council. Our treasurers sat down and worked out a way of initially sharing expenses but over time other projects were funded centrally too.</a:t>
            </a:r>
          </a:p>
        </p:txBody>
      </p:sp>
      <p:sp>
        <p:nvSpPr>
          <p:cNvPr id="4" name="Slide Number Placeholder 3"/>
          <p:cNvSpPr>
            <a:spLocks noGrp="1"/>
          </p:cNvSpPr>
          <p:nvPr>
            <p:ph type="sldNum" sz="quarter" idx="10"/>
          </p:nvPr>
        </p:nvSpPr>
        <p:spPr/>
        <p:txBody>
          <a:bodyPr/>
          <a:lstStyle/>
          <a:p>
            <a:fld id="{DFBE0AB9-0B77-4E4B-BA78-6517BBF6C461}" type="slidenum">
              <a:rPr lang="en-GB" smtClean="0"/>
              <a:t>3</a:t>
            </a:fld>
            <a:endParaRPr lang="en-GB"/>
          </a:p>
        </p:txBody>
      </p:sp>
    </p:spTree>
    <p:extLst>
      <p:ext uri="{BB962C8B-B14F-4D97-AF65-F5344CB8AC3E}">
        <p14:creationId xmlns:p14="http://schemas.microsoft.com/office/powerpoint/2010/main" val="2837849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2014 we had been joined by 2 other parishes who were also working “as if”. They had some getting up to speed to do to understand the journey we were on. This diagram shows the 2 benefices with a MCC being given powers by each PCC working “as if”. We looked at different models of how we might be most effective for mission and ministry:</a:t>
            </a:r>
          </a:p>
        </p:txBody>
      </p:sp>
      <p:sp>
        <p:nvSpPr>
          <p:cNvPr id="4" name="Slide Number Placeholder 3"/>
          <p:cNvSpPr>
            <a:spLocks noGrp="1"/>
          </p:cNvSpPr>
          <p:nvPr>
            <p:ph type="sldNum" sz="quarter" idx="10"/>
          </p:nvPr>
        </p:nvSpPr>
        <p:spPr/>
        <p:txBody>
          <a:bodyPr/>
          <a:lstStyle/>
          <a:p>
            <a:fld id="{DFBE0AB9-0B77-4E4B-BA78-6517BBF6C461}" type="slidenum">
              <a:rPr lang="en-GB" smtClean="0"/>
              <a:t>4</a:t>
            </a:fld>
            <a:endParaRPr lang="en-GB"/>
          </a:p>
        </p:txBody>
      </p:sp>
    </p:spTree>
    <p:extLst>
      <p:ext uri="{BB962C8B-B14F-4D97-AF65-F5344CB8AC3E}">
        <p14:creationId xmlns:p14="http://schemas.microsoft.com/office/powerpoint/2010/main" val="2698842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minster model which in this example places one of our parishes in the centre as a resource church. This model did not reflect how we see ourselves and was laid to one side.</a:t>
            </a:r>
          </a:p>
        </p:txBody>
      </p:sp>
      <p:sp>
        <p:nvSpPr>
          <p:cNvPr id="4" name="Slide Number Placeholder 3"/>
          <p:cNvSpPr>
            <a:spLocks noGrp="1"/>
          </p:cNvSpPr>
          <p:nvPr>
            <p:ph type="sldNum" sz="quarter" idx="10"/>
          </p:nvPr>
        </p:nvSpPr>
        <p:spPr/>
        <p:txBody>
          <a:bodyPr/>
          <a:lstStyle/>
          <a:p>
            <a:fld id="{DFBE0AB9-0B77-4E4B-BA78-6517BBF6C461}" type="slidenum">
              <a:rPr lang="en-GB" smtClean="0"/>
              <a:t>5</a:t>
            </a:fld>
            <a:endParaRPr lang="en-GB"/>
          </a:p>
        </p:txBody>
      </p:sp>
    </p:spTree>
    <p:extLst>
      <p:ext uri="{BB962C8B-B14F-4D97-AF65-F5344CB8AC3E}">
        <p14:creationId xmlns:p14="http://schemas.microsoft.com/office/powerpoint/2010/main" val="1345483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favoured a cooperative model which better suited how we viewed ourselves. The next slides show our thinking concerning the various models we looked at:</a:t>
            </a:r>
          </a:p>
        </p:txBody>
      </p:sp>
      <p:sp>
        <p:nvSpPr>
          <p:cNvPr id="4" name="Slide Number Placeholder 3"/>
          <p:cNvSpPr>
            <a:spLocks noGrp="1"/>
          </p:cNvSpPr>
          <p:nvPr>
            <p:ph type="sldNum" sz="quarter" idx="10"/>
          </p:nvPr>
        </p:nvSpPr>
        <p:spPr/>
        <p:txBody>
          <a:bodyPr/>
          <a:lstStyle/>
          <a:p>
            <a:fld id="{DFBE0AB9-0B77-4E4B-BA78-6517BBF6C461}" type="slidenum">
              <a:rPr lang="en-GB" smtClean="0"/>
              <a:t>6</a:t>
            </a:fld>
            <a:endParaRPr lang="en-GB"/>
          </a:p>
        </p:txBody>
      </p:sp>
    </p:spTree>
    <p:extLst>
      <p:ext uri="{BB962C8B-B14F-4D97-AF65-F5344CB8AC3E}">
        <p14:creationId xmlns:p14="http://schemas.microsoft.com/office/powerpoint/2010/main" val="3756794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tried to analyse the strengths and weaknesses of each model.</a:t>
            </a:r>
          </a:p>
        </p:txBody>
      </p:sp>
      <p:sp>
        <p:nvSpPr>
          <p:cNvPr id="4" name="Slide Number Placeholder 3"/>
          <p:cNvSpPr>
            <a:spLocks noGrp="1"/>
          </p:cNvSpPr>
          <p:nvPr>
            <p:ph type="sldNum" sz="quarter" idx="10"/>
          </p:nvPr>
        </p:nvSpPr>
        <p:spPr/>
        <p:txBody>
          <a:bodyPr/>
          <a:lstStyle/>
          <a:p>
            <a:fld id="{DFBE0AB9-0B77-4E4B-BA78-6517BBF6C461}" type="slidenum">
              <a:rPr lang="en-GB" smtClean="0"/>
              <a:t>7</a:t>
            </a:fld>
            <a:endParaRPr lang="en-GB"/>
          </a:p>
        </p:txBody>
      </p:sp>
    </p:spTree>
    <p:extLst>
      <p:ext uri="{BB962C8B-B14F-4D97-AF65-F5344CB8AC3E}">
        <p14:creationId xmlns:p14="http://schemas.microsoft.com/office/powerpoint/2010/main" val="1623426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BE0AB9-0B77-4E4B-BA78-6517BBF6C461}" type="slidenum">
              <a:rPr lang="en-GB" smtClean="0"/>
              <a:t>8</a:t>
            </a:fld>
            <a:endParaRPr lang="en-GB"/>
          </a:p>
        </p:txBody>
      </p:sp>
    </p:spTree>
    <p:extLst>
      <p:ext uri="{BB962C8B-B14F-4D97-AF65-F5344CB8AC3E}">
        <p14:creationId xmlns:p14="http://schemas.microsoft.com/office/powerpoint/2010/main" val="2720136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model we are still working towards as DCCs can only become a reality if we become a single parish.</a:t>
            </a:r>
          </a:p>
        </p:txBody>
      </p:sp>
      <p:sp>
        <p:nvSpPr>
          <p:cNvPr id="4" name="Slide Number Placeholder 3"/>
          <p:cNvSpPr>
            <a:spLocks noGrp="1"/>
          </p:cNvSpPr>
          <p:nvPr>
            <p:ph type="sldNum" sz="quarter" idx="10"/>
          </p:nvPr>
        </p:nvSpPr>
        <p:spPr/>
        <p:txBody>
          <a:bodyPr/>
          <a:lstStyle/>
          <a:p>
            <a:fld id="{DFBE0AB9-0B77-4E4B-BA78-6517BBF6C461}" type="slidenum">
              <a:rPr lang="en-GB" smtClean="0"/>
              <a:t>9</a:t>
            </a:fld>
            <a:endParaRPr lang="en-GB"/>
          </a:p>
        </p:txBody>
      </p:sp>
    </p:spTree>
    <p:extLst>
      <p:ext uri="{BB962C8B-B14F-4D97-AF65-F5344CB8AC3E}">
        <p14:creationId xmlns:p14="http://schemas.microsoft.com/office/powerpoint/2010/main" val="169074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F99B13-75D0-D248-93CC-7F041E1F59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4AB8AED5-B17F-2B41-BD97-22C9E14479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58365C51-7110-A343-85EB-3DDD88CC87BC}"/>
              </a:ext>
            </a:extLst>
          </p:cNvPr>
          <p:cNvSpPr>
            <a:spLocks noGrp="1"/>
          </p:cNvSpPr>
          <p:nvPr>
            <p:ph type="dt" sz="half" idx="10"/>
          </p:nvPr>
        </p:nvSpPr>
        <p:spPr/>
        <p:txBody>
          <a:bodyPr/>
          <a:lstStyle/>
          <a:p>
            <a:fld id="{773597CB-A381-574C-B1AF-0B031AA7C07C}" type="datetimeFigureOut">
              <a:rPr lang="en-GB" smtClean="0"/>
              <a:t>06/08/2018</a:t>
            </a:fld>
            <a:endParaRPr lang="en-GB"/>
          </a:p>
        </p:txBody>
      </p:sp>
      <p:sp>
        <p:nvSpPr>
          <p:cNvPr id="5" name="Footer Placeholder 4">
            <a:extLst>
              <a:ext uri="{FF2B5EF4-FFF2-40B4-BE49-F238E27FC236}">
                <a16:creationId xmlns:a16="http://schemas.microsoft.com/office/drawing/2014/main" xmlns="" id="{B5BA4352-C6CE-6C48-B6FA-50C0C62E26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C04B66C-C3B1-7843-B845-C0AA6E4CA028}"/>
              </a:ext>
            </a:extLst>
          </p:cNvPr>
          <p:cNvSpPr>
            <a:spLocks noGrp="1"/>
          </p:cNvSpPr>
          <p:nvPr>
            <p:ph type="sldNum" sz="quarter" idx="12"/>
          </p:nvPr>
        </p:nvSpPr>
        <p:spPr/>
        <p:txBody>
          <a:bodyPr/>
          <a:lstStyle/>
          <a:p>
            <a:fld id="{24E2F1B1-67CA-C847-A744-462D09D8A87D}" type="slidenum">
              <a:rPr lang="en-GB" smtClean="0"/>
              <a:t>‹#›</a:t>
            </a:fld>
            <a:endParaRPr lang="en-GB"/>
          </a:p>
        </p:txBody>
      </p:sp>
    </p:spTree>
    <p:extLst>
      <p:ext uri="{BB962C8B-B14F-4D97-AF65-F5344CB8AC3E}">
        <p14:creationId xmlns:p14="http://schemas.microsoft.com/office/powerpoint/2010/main" val="1548207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D77A37-4F52-314F-8AC2-E001B72F172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A41D5820-91A1-5745-B899-C8D31335F9E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12306EC-2A76-504B-8ABA-0AE95657BAD9}"/>
              </a:ext>
            </a:extLst>
          </p:cNvPr>
          <p:cNvSpPr>
            <a:spLocks noGrp="1"/>
          </p:cNvSpPr>
          <p:nvPr>
            <p:ph type="dt" sz="half" idx="10"/>
          </p:nvPr>
        </p:nvSpPr>
        <p:spPr/>
        <p:txBody>
          <a:bodyPr/>
          <a:lstStyle/>
          <a:p>
            <a:fld id="{773597CB-A381-574C-B1AF-0B031AA7C07C}" type="datetimeFigureOut">
              <a:rPr lang="en-GB" smtClean="0"/>
              <a:t>06/08/2018</a:t>
            </a:fld>
            <a:endParaRPr lang="en-GB"/>
          </a:p>
        </p:txBody>
      </p:sp>
      <p:sp>
        <p:nvSpPr>
          <p:cNvPr id="5" name="Footer Placeholder 4">
            <a:extLst>
              <a:ext uri="{FF2B5EF4-FFF2-40B4-BE49-F238E27FC236}">
                <a16:creationId xmlns:a16="http://schemas.microsoft.com/office/drawing/2014/main" xmlns="" id="{796F8AF9-2194-3847-95B9-F40D616326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4337492-1BB6-644D-8382-2380496E4C2D}"/>
              </a:ext>
            </a:extLst>
          </p:cNvPr>
          <p:cNvSpPr>
            <a:spLocks noGrp="1"/>
          </p:cNvSpPr>
          <p:nvPr>
            <p:ph type="sldNum" sz="quarter" idx="12"/>
          </p:nvPr>
        </p:nvSpPr>
        <p:spPr/>
        <p:txBody>
          <a:bodyPr/>
          <a:lstStyle/>
          <a:p>
            <a:fld id="{24E2F1B1-67CA-C847-A744-462D09D8A87D}" type="slidenum">
              <a:rPr lang="en-GB" smtClean="0"/>
              <a:t>‹#›</a:t>
            </a:fld>
            <a:endParaRPr lang="en-GB"/>
          </a:p>
        </p:txBody>
      </p:sp>
    </p:spTree>
    <p:extLst>
      <p:ext uri="{BB962C8B-B14F-4D97-AF65-F5344CB8AC3E}">
        <p14:creationId xmlns:p14="http://schemas.microsoft.com/office/powerpoint/2010/main" val="4043555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0BEA24D-9EFC-7B43-AF14-AE034E62AE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D7987267-C6CE-2A43-B1E8-813ABA0CB74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C3EA9F1-90ED-BF4F-BA2C-90A817417FA1}"/>
              </a:ext>
            </a:extLst>
          </p:cNvPr>
          <p:cNvSpPr>
            <a:spLocks noGrp="1"/>
          </p:cNvSpPr>
          <p:nvPr>
            <p:ph type="dt" sz="half" idx="10"/>
          </p:nvPr>
        </p:nvSpPr>
        <p:spPr/>
        <p:txBody>
          <a:bodyPr/>
          <a:lstStyle/>
          <a:p>
            <a:fld id="{773597CB-A381-574C-B1AF-0B031AA7C07C}" type="datetimeFigureOut">
              <a:rPr lang="en-GB" smtClean="0"/>
              <a:t>06/08/2018</a:t>
            </a:fld>
            <a:endParaRPr lang="en-GB"/>
          </a:p>
        </p:txBody>
      </p:sp>
      <p:sp>
        <p:nvSpPr>
          <p:cNvPr id="5" name="Footer Placeholder 4">
            <a:extLst>
              <a:ext uri="{FF2B5EF4-FFF2-40B4-BE49-F238E27FC236}">
                <a16:creationId xmlns:a16="http://schemas.microsoft.com/office/drawing/2014/main" xmlns="" id="{5A690F1D-3FE1-404F-A972-F305693EC5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2BCDB8B-A0DA-8340-AD35-276384E0C7CB}"/>
              </a:ext>
            </a:extLst>
          </p:cNvPr>
          <p:cNvSpPr>
            <a:spLocks noGrp="1"/>
          </p:cNvSpPr>
          <p:nvPr>
            <p:ph type="sldNum" sz="quarter" idx="12"/>
          </p:nvPr>
        </p:nvSpPr>
        <p:spPr/>
        <p:txBody>
          <a:bodyPr/>
          <a:lstStyle/>
          <a:p>
            <a:fld id="{24E2F1B1-67CA-C847-A744-462D09D8A87D}" type="slidenum">
              <a:rPr lang="en-GB" smtClean="0"/>
              <a:t>‹#›</a:t>
            </a:fld>
            <a:endParaRPr lang="en-GB"/>
          </a:p>
        </p:txBody>
      </p:sp>
    </p:spTree>
    <p:extLst>
      <p:ext uri="{BB962C8B-B14F-4D97-AF65-F5344CB8AC3E}">
        <p14:creationId xmlns:p14="http://schemas.microsoft.com/office/powerpoint/2010/main" val="1969651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0C65D5-42D3-A249-A7C6-20171E1767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41613A8-43A2-0947-A7B3-CFA0339B634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6295CA1-9E59-3D49-BDD2-0701ECC49725}"/>
              </a:ext>
            </a:extLst>
          </p:cNvPr>
          <p:cNvSpPr>
            <a:spLocks noGrp="1"/>
          </p:cNvSpPr>
          <p:nvPr>
            <p:ph type="dt" sz="half" idx="10"/>
          </p:nvPr>
        </p:nvSpPr>
        <p:spPr/>
        <p:txBody>
          <a:bodyPr/>
          <a:lstStyle/>
          <a:p>
            <a:fld id="{773597CB-A381-574C-B1AF-0B031AA7C07C}" type="datetimeFigureOut">
              <a:rPr lang="en-GB" smtClean="0"/>
              <a:t>06/08/2018</a:t>
            </a:fld>
            <a:endParaRPr lang="en-GB"/>
          </a:p>
        </p:txBody>
      </p:sp>
      <p:sp>
        <p:nvSpPr>
          <p:cNvPr id="5" name="Footer Placeholder 4">
            <a:extLst>
              <a:ext uri="{FF2B5EF4-FFF2-40B4-BE49-F238E27FC236}">
                <a16:creationId xmlns:a16="http://schemas.microsoft.com/office/drawing/2014/main" xmlns="" id="{B9B63CF8-39F0-C242-AA3E-F33E7A7FC1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4790D62-8DFA-9D4A-ACB4-9BE807C58186}"/>
              </a:ext>
            </a:extLst>
          </p:cNvPr>
          <p:cNvSpPr>
            <a:spLocks noGrp="1"/>
          </p:cNvSpPr>
          <p:nvPr>
            <p:ph type="sldNum" sz="quarter" idx="12"/>
          </p:nvPr>
        </p:nvSpPr>
        <p:spPr/>
        <p:txBody>
          <a:bodyPr/>
          <a:lstStyle/>
          <a:p>
            <a:fld id="{24E2F1B1-67CA-C847-A744-462D09D8A87D}" type="slidenum">
              <a:rPr lang="en-GB" smtClean="0"/>
              <a:t>‹#›</a:t>
            </a:fld>
            <a:endParaRPr lang="en-GB"/>
          </a:p>
        </p:txBody>
      </p:sp>
    </p:spTree>
    <p:extLst>
      <p:ext uri="{BB962C8B-B14F-4D97-AF65-F5344CB8AC3E}">
        <p14:creationId xmlns:p14="http://schemas.microsoft.com/office/powerpoint/2010/main" val="1774286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C13A92-0DED-D044-B51C-EB2EAAA817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86C8B587-84E4-D345-9C86-7331779586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C8E24E5-187B-4241-B45B-125D73469373}"/>
              </a:ext>
            </a:extLst>
          </p:cNvPr>
          <p:cNvSpPr>
            <a:spLocks noGrp="1"/>
          </p:cNvSpPr>
          <p:nvPr>
            <p:ph type="dt" sz="half" idx="10"/>
          </p:nvPr>
        </p:nvSpPr>
        <p:spPr/>
        <p:txBody>
          <a:bodyPr/>
          <a:lstStyle/>
          <a:p>
            <a:fld id="{773597CB-A381-574C-B1AF-0B031AA7C07C}" type="datetimeFigureOut">
              <a:rPr lang="en-GB" smtClean="0"/>
              <a:t>06/08/2018</a:t>
            </a:fld>
            <a:endParaRPr lang="en-GB"/>
          </a:p>
        </p:txBody>
      </p:sp>
      <p:sp>
        <p:nvSpPr>
          <p:cNvPr id="5" name="Footer Placeholder 4">
            <a:extLst>
              <a:ext uri="{FF2B5EF4-FFF2-40B4-BE49-F238E27FC236}">
                <a16:creationId xmlns:a16="http://schemas.microsoft.com/office/drawing/2014/main" xmlns="" id="{A20617C8-2327-014F-9219-A1F0BFD8BB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BD82BEC-7B04-4C44-802D-0C7B44018D87}"/>
              </a:ext>
            </a:extLst>
          </p:cNvPr>
          <p:cNvSpPr>
            <a:spLocks noGrp="1"/>
          </p:cNvSpPr>
          <p:nvPr>
            <p:ph type="sldNum" sz="quarter" idx="12"/>
          </p:nvPr>
        </p:nvSpPr>
        <p:spPr/>
        <p:txBody>
          <a:bodyPr/>
          <a:lstStyle/>
          <a:p>
            <a:fld id="{24E2F1B1-67CA-C847-A744-462D09D8A87D}" type="slidenum">
              <a:rPr lang="en-GB" smtClean="0"/>
              <a:t>‹#›</a:t>
            </a:fld>
            <a:endParaRPr lang="en-GB"/>
          </a:p>
        </p:txBody>
      </p:sp>
    </p:spTree>
    <p:extLst>
      <p:ext uri="{BB962C8B-B14F-4D97-AF65-F5344CB8AC3E}">
        <p14:creationId xmlns:p14="http://schemas.microsoft.com/office/powerpoint/2010/main" val="2435489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E66CF7-F328-1E46-BA54-EAB933F360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6FC3A33-A2F9-A44F-9047-952892F0D62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0CB6D76F-39B3-F64C-9254-25F87278B41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4265E21C-546B-5F42-951E-F2D007657231}"/>
              </a:ext>
            </a:extLst>
          </p:cNvPr>
          <p:cNvSpPr>
            <a:spLocks noGrp="1"/>
          </p:cNvSpPr>
          <p:nvPr>
            <p:ph type="dt" sz="half" idx="10"/>
          </p:nvPr>
        </p:nvSpPr>
        <p:spPr/>
        <p:txBody>
          <a:bodyPr/>
          <a:lstStyle/>
          <a:p>
            <a:fld id="{773597CB-A381-574C-B1AF-0B031AA7C07C}" type="datetimeFigureOut">
              <a:rPr lang="en-GB" smtClean="0"/>
              <a:t>06/08/2018</a:t>
            </a:fld>
            <a:endParaRPr lang="en-GB"/>
          </a:p>
        </p:txBody>
      </p:sp>
      <p:sp>
        <p:nvSpPr>
          <p:cNvPr id="6" name="Footer Placeholder 5">
            <a:extLst>
              <a:ext uri="{FF2B5EF4-FFF2-40B4-BE49-F238E27FC236}">
                <a16:creationId xmlns:a16="http://schemas.microsoft.com/office/drawing/2014/main" xmlns="" id="{1DCC53D0-C723-7B48-89F6-C581B47627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7994F2D-1F27-BB4B-8958-F7BD7426D20E}"/>
              </a:ext>
            </a:extLst>
          </p:cNvPr>
          <p:cNvSpPr>
            <a:spLocks noGrp="1"/>
          </p:cNvSpPr>
          <p:nvPr>
            <p:ph type="sldNum" sz="quarter" idx="12"/>
          </p:nvPr>
        </p:nvSpPr>
        <p:spPr/>
        <p:txBody>
          <a:bodyPr/>
          <a:lstStyle/>
          <a:p>
            <a:fld id="{24E2F1B1-67CA-C847-A744-462D09D8A87D}" type="slidenum">
              <a:rPr lang="en-GB" smtClean="0"/>
              <a:t>‹#›</a:t>
            </a:fld>
            <a:endParaRPr lang="en-GB"/>
          </a:p>
        </p:txBody>
      </p:sp>
    </p:spTree>
    <p:extLst>
      <p:ext uri="{BB962C8B-B14F-4D97-AF65-F5344CB8AC3E}">
        <p14:creationId xmlns:p14="http://schemas.microsoft.com/office/powerpoint/2010/main" val="1733820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EA5900-8939-2040-8EDA-A27D088ABBA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4D90C8E2-30CF-B64F-8BE1-604BB1AF20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992AFF2-4D88-B147-862D-83E9FF983DB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4BA80001-9755-E241-A016-53A07EC278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0C8A9A7-C329-3F40-ADBF-6AA916B3205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3F571F15-8F62-8C48-905F-3C687FA16F68}"/>
              </a:ext>
            </a:extLst>
          </p:cNvPr>
          <p:cNvSpPr>
            <a:spLocks noGrp="1"/>
          </p:cNvSpPr>
          <p:nvPr>
            <p:ph type="dt" sz="half" idx="10"/>
          </p:nvPr>
        </p:nvSpPr>
        <p:spPr/>
        <p:txBody>
          <a:bodyPr/>
          <a:lstStyle/>
          <a:p>
            <a:fld id="{773597CB-A381-574C-B1AF-0B031AA7C07C}" type="datetimeFigureOut">
              <a:rPr lang="en-GB" smtClean="0"/>
              <a:t>06/08/2018</a:t>
            </a:fld>
            <a:endParaRPr lang="en-GB"/>
          </a:p>
        </p:txBody>
      </p:sp>
      <p:sp>
        <p:nvSpPr>
          <p:cNvPr id="8" name="Footer Placeholder 7">
            <a:extLst>
              <a:ext uri="{FF2B5EF4-FFF2-40B4-BE49-F238E27FC236}">
                <a16:creationId xmlns:a16="http://schemas.microsoft.com/office/drawing/2014/main" xmlns="" id="{7E3E7B15-81C6-444E-8E3B-3F289F377FB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682DE689-3F2D-D84A-B189-1F8F5E9086FA}"/>
              </a:ext>
            </a:extLst>
          </p:cNvPr>
          <p:cNvSpPr>
            <a:spLocks noGrp="1"/>
          </p:cNvSpPr>
          <p:nvPr>
            <p:ph type="sldNum" sz="quarter" idx="12"/>
          </p:nvPr>
        </p:nvSpPr>
        <p:spPr/>
        <p:txBody>
          <a:bodyPr/>
          <a:lstStyle/>
          <a:p>
            <a:fld id="{24E2F1B1-67CA-C847-A744-462D09D8A87D}" type="slidenum">
              <a:rPr lang="en-GB" smtClean="0"/>
              <a:t>‹#›</a:t>
            </a:fld>
            <a:endParaRPr lang="en-GB"/>
          </a:p>
        </p:txBody>
      </p:sp>
    </p:spTree>
    <p:extLst>
      <p:ext uri="{BB962C8B-B14F-4D97-AF65-F5344CB8AC3E}">
        <p14:creationId xmlns:p14="http://schemas.microsoft.com/office/powerpoint/2010/main" val="1426259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56B110-5A4C-4C45-93F1-8609AFCBDF2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E4AD786E-CCF7-D04A-8B31-026B85DF0189}"/>
              </a:ext>
            </a:extLst>
          </p:cNvPr>
          <p:cNvSpPr>
            <a:spLocks noGrp="1"/>
          </p:cNvSpPr>
          <p:nvPr>
            <p:ph type="dt" sz="half" idx="10"/>
          </p:nvPr>
        </p:nvSpPr>
        <p:spPr/>
        <p:txBody>
          <a:bodyPr/>
          <a:lstStyle/>
          <a:p>
            <a:fld id="{773597CB-A381-574C-B1AF-0B031AA7C07C}" type="datetimeFigureOut">
              <a:rPr lang="en-GB" smtClean="0"/>
              <a:t>06/08/2018</a:t>
            </a:fld>
            <a:endParaRPr lang="en-GB"/>
          </a:p>
        </p:txBody>
      </p:sp>
      <p:sp>
        <p:nvSpPr>
          <p:cNvPr id="4" name="Footer Placeholder 3">
            <a:extLst>
              <a:ext uri="{FF2B5EF4-FFF2-40B4-BE49-F238E27FC236}">
                <a16:creationId xmlns:a16="http://schemas.microsoft.com/office/drawing/2014/main" xmlns="" id="{8E906CF3-695F-DF4B-BDCC-311A785CCB2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77E1BD58-BC87-C54E-B164-0F52A285BB54}"/>
              </a:ext>
            </a:extLst>
          </p:cNvPr>
          <p:cNvSpPr>
            <a:spLocks noGrp="1"/>
          </p:cNvSpPr>
          <p:nvPr>
            <p:ph type="sldNum" sz="quarter" idx="12"/>
          </p:nvPr>
        </p:nvSpPr>
        <p:spPr/>
        <p:txBody>
          <a:bodyPr/>
          <a:lstStyle/>
          <a:p>
            <a:fld id="{24E2F1B1-67CA-C847-A744-462D09D8A87D}" type="slidenum">
              <a:rPr lang="en-GB" smtClean="0"/>
              <a:t>‹#›</a:t>
            </a:fld>
            <a:endParaRPr lang="en-GB"/>
          </a:p>
        </p:txBody>
      </p:sp>
    </p:spTree>
    <p:extLst>
      <p:ext uri="{BB962C8B-B14F-4D97-AF65-F5344CB8AC3E}">
        <p14:creationId xmlns:p14="http://schemas.microsoft.com/office/powerpoint/2010/main" val="1324823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6DCB78A-CED6-F44F-8B23-8B998131D34F}"/>
              </a:ext>
            </a:extLst>
          </p:cNvPr>
          <p:cNvSpPr>
            <a:spLocks noGrp="1"/>
          </p:cNvSpPr>
          <p:nvPr>
            <p:ph type="dt" sz="half" idx="10"/>
          </p:nvPr>
        </p:nvSpPr>
        <p:spPr/>
        <p:txBody>
          <a:bodyPr/>
          <a:lstStyle/>
          <a:p>
            <a:fld id="{773597CB-A381-574C-B1AF-0B031AA7C07C}" type="datetimeFigureOut">
              <a:rPr lang="en-GB" smtClean="0"/>
              <a:t>06/08/2018</a:t>
            </a:fld>
            <a:endParaRPr lang="en-GB"/>
          </a:p>
        </p:txBody>
      </p:sp>
      <p:sp>
        <p:nvSpPr>
          <p:cNvPr id="3" name="Footer Placeholder 2">
            <a:extLst>
              <a:ext uri="{FF2B5EF4-FFF2-40B4-BE49-F238E27FC236}">
                <a16:creationId xmlns:a16="http://schemas.microsoft.com/office/drawing/2014/main" xmlns="" id="{BB695CB6-C9CE-AD4E-A8F3-912EB062F2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6007EED2-169E-C649-AAA3-6C445C7F448E}"/>
              </a:ext>
            </a:extLst>
          </p:cNvPr>
          <p:cNvSpPr>
            <a:spLocks noGrp="1"/>
          </p:cNvSpPr>
          <p:nvPr>
            <p:ph type="sldNum" sz="quarter" idx="12"/>
          </p:nvPr>
        </p:nvSpPr>
        <p:spPr/>
        <p:txBody>
          <a:bodyPr/>
          <a:lstStyle/>
          <a:p>
            <a:fld id="{24E2F1B1-67CA-C847-A744-462D09D8A87D}" type="slidenum">
              <a:rPr lang="en-GB" smtClean="0"/>
              <a:t>‹#›</a:t>
            </a:fld>
            <a:endParaRPr lang="en-GB"/>
          </a:p>
        </p:txBody>
      </p:sp>
    </p:spTree>
    <p:extLst>
      <p:ext uri="{BB962C8B-B14F-4D97-AF65-F5344CB8AC3E}">
        <p14:creationId xmlns:p14="http://schemas.microsoft.com/office/powerpoint/2010/main" val="2503577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CCE207-ABF6-9F48-9087-3FEF3F7B5B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4E2CD34-BA60-C941-87AF-861C08B85B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B53B54F9-0FB3-FA43-9089-60C19D24DC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FE34F80-7C1C-4545-AF7D-CBDDEDF04B53}"/>
              </a:ext>
            </a:extLst>
          </p:cNvPr>
          <p:cNvSpPr>
            <a:spLocks noGrp="1"/>
          </p:cNvSpPr>
          <p:nvPr>
            <p:ph type="dt" sz="half" idx="10"/>
          </p:nvPr>
        </p:nvSpPr>
        <p:spPr/>
        <p:txBody>
          <a:bodyPr/>
          <a:lstStyle/>
          <a:p>
            <a:fld id="{773597CB-A381-574C-B1AF-0B031AA7C07C}" type="datetimeFigureOut">
              <a:rPr lang="en-GB" smtClean="0"/>
              <a:t>06/08/2018</a:t>
            </a:fld>
            <a:endParaRPr lang="en-GB"/>
          </a:p>
        </p:txBody>
      </p:sp>
      <p:sp>
        <p:nvSpPr>
          <p:cNvPr id="6" name="Footer Placeholder 5">
            <a:extLst>
              <a:ext uri="{FF2B5EF4-FFF2-40B4-BE49-F238E27FC236}">
                <a16:creationId xmlns:a16="http://schemas.microsoft.com/office/drawing/2014/main" xmlns="" id="{2D3C7A45-CCBB-1B46-835A-79495D58C3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289E31F3-57AB-4B40-BD15-A2D27A8FB6C5}"/>
              </a:ext>
            </a:extLst>
          </p:cNvPr>
          <p:cNvSpPr>
            <a:spLocks noGrp="1"/>
          </p:cNvSpPr>
          <p:nvPr>
            <p:ph type="sldNum" sz="quarter" idx="12"/>
          </p:nvPr>
        </p:nvSpPr>
        <p:spPr/>
        <p:txBody>
          <a:bodyPr/>
          <a:lstStyle/>
          <a:p>
            <a:fld id="{24E2F1B1-67CA-C847-A744-462D09D8A87D}" type="slidenum">
              <a:rPr lang="en-GB" smtClean="0"/>
              <a:t>‹#›</a:t>
            </a:fld>
            <a:endParaRPr lang="en-GB"/>
          </a:p>
        </p:txBody>
      </p:sp>
    </p:spTree>
    <p:extLst>
      <p:ext uri="{BB962C8B-B14F-4D97-AF65-F5344CB8AC3E}">
        <p14:creationId xmlns:p14="http://schemas.microsoft.com/office/powerpoint/2010/main" val="4108099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60EC50-2636-E24D-9071-81D642E265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5EB64C7E-84FD-8547-870F-CF12930CEE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DD9C6DA4-E0FB-7042-AF12-85EB8FD17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42CE942-43E3-5842-9215-2767335CA575}"/>
              </a:ext>
            </a:extLst>
          </p:cNvPr>
          <p:cNvSpPr>
            <a:spLocks noGrp="1"/>
          </p:cNvSpPr>
          <p:nvPr>
            <p:ph type="dt" sz="half" idx="10"/>
          </p:nvPr>
        </p:nvSpPr>
        <p:spPr/>
        <p:txBody>
          <a:bodyPr/>
          <a:lstStyle/>
          <a:p>
            <a:fld id="{773597CB-A381-574C-B1AF-0B031AA7C07C}" type="datetimeFigureOut">
              <a:rPr lang="en-GB" smtClean="0"/>
              <a:t>06/08/2018</a:t>
            </a:fld>
            <a:endParaRPr lang="en-GB"/>
          </a:p>
        </p:txBody>
      </p:sp>
      <p:sp>
        <p:nvSpPr>
          <p:cNvPr id="6" name="Footer Placeholder 5">
            <a:extLst>
              <a:ext uri="{FF2B5EF4-FFF2-40B4-BE49-F238E27FC236}">
                <a16:creationId xmlns:a16="http://schemas.microsoft.com/office/drawing/2014/main" xmlns="" id="{218BF501-DF61-C747-9894-86AD45FF1F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4631C9D3-F9EF-964A-B683-E03759FCDCF8}"/>
              </a:ext>
            </a:extLst>
          </p:cNvPr>
          <p:cNvSpPr>
            <a:spLocks noGrp="1"/>
          </p:cNvSpPr>
          <p:nvPr>
            <p:ph type="sldNum" sz="quarter" idx="12"/>
          </p:nvPr>
        </p:nvSpPr>
        <p:spPr/>
        <p:txBody>
          <a:bodyPr/>
          <a:lstStyle/>
          <a:p>
            <a:fld id="{24E2F1B1-67CA-C847-A744-462D09D8A87D}" type="slidenum">
              <a:rPr lang="en-GB" smtClean="0"/>
              <a:t>‹#›</a:t>
            </a:fld>
            <a:endParaRPr lang="en-GB"/>
          </a:p>
        </p:txBody>
      </p:sp>
    </p:spTree>
    <p:extLst>
      <p:ext uri="{BB962C8B-B14F-4D97-AF65-F5344CB8AC3E}">
        <p14:creationId xmlns:p14="http://schemas.microsoft.com/office/powerpoint/2010/main" val="2590728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4000"/>
            <a:lum/>
          </a:blip>
          <a:srcRect/>
          <a:stretch>
            <a:fillRect t="-21000" b="-2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0CF4044-BE06-6940-9A36-7DD8D41059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D3633577-1821-794F-800E-A38DCE419C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C170A9C-3297-3B42-A5A0-FE7AEB2394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597CB-A381-574C-B1AF-0B031AA7C07C}" type="datetimeFigureOut">
              <a:rPr lang="en-GB" smtClean="0"/>
              <a:t>06/08/2018</a:t>
            </a:fld>
            <a:endParaRPr lang="en-GB"/>
          </a:p>
        </p:txBody>
      </p:sp>
      <p:sp>
        <p:nvSpPr>
          <p:cNvPr id="5" name="Footer Placeholder 4">
            <a:extLst>
              <a:ext uri="{FF2B5EF4-FFF2-40B4-BE49-F238E27FC236}">
                <a16:creationId xmlns:a16="http://schemas.microsoft.com/office/drawing/2014/main" xmlns="" id="{C62C48CB-FBE7-6545-BC76-6CE4268630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08BEC19B-863F-014C-AD12-A053883A76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E2F1B1-67CA-C847-A744-462D09D8A87D}" type="slidenum">
              <a:rPr lang="en-GB" smtClean="0"/>
              <a:t>‹#›</a:t>
            </a:fld>
            <a:endParaRPr lang="en-GB"/>
          </a:p>
        </p:txBody>
      </p:sp>
    </p:spTree>
    <p:extLst>
      <p:ext uri="{BB962C8B-B14F-4D97-AF65-F5344CB8AC3E}">
        <p14:creationId xmlns:p14="http://schemas.microsoft.com/office/powerpoint/2010/main" val="922318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mailto:Nosh@9.3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C480ADBF-2D95-BE47-B986-807751CC9F42}"/>
              </a:ext>
            </a:extLst>
          </p:cNvPr>
          <p:cNvPicPr>
            <a:picLocks noChangeAspect="1"/>
          </p:cNvPicPr>
          <p:nvPr/>
        </p:nvPicPr>
        <p:blipFill rotWithShape="1">
          <a:blip r:embed="rId3">
            <a:alphaModFix amt="50000"/>
            <a:extLst/>
          </a:blip>
          <a:srcRect t="3803" b="25885"/>
          <a:stretch/>
        </p:blipFill>
        <p:spPr>
          <a:xfrm>
            <a:off x="20" y="1"/>
            <a:ext cx="12191980" cy="6857999"/>
          </a:xfrm>
          <a:prstGeom prst="rect">
            <a:avLst/>
          </a:prstGeom>
        </p:spPr>
      </p:pic>
      <p:sp>
        <p:nvSpPr>
          <p:cNvPr id="2" name="Title 1">
            <a:extLst>
              <a:ext uri="{FF2B5EF4-FFF2-40B4-BE49-F238E27FC236}">
                <a16:creationId xmlns:a16="http://schemas.microsoft.com/office/drawing/2014/main" xmlns="" id="{7F844655-DBA1-4244-9F3F-3EC484D366E1}"/>
              </a:ext>
            </a:extLst>
          </p:cNvPr>
          <p:cNvSpPr>
            <a:spLocks noGrp="1"/>
          </p:cNvSpPr>
          <p:nvPr>
            <p:ph type="ctrTitle"/>
          </p:nvPr>
        </p:nvSpPr>
        <p:spPr>
          <a:xfrm>
            <a:off x="1524000" y="1122362"/>
            <a:ext cx="9144000" cy="2900518"/>
          </a:xfrm>
        </p:spPr>
        <p:txBody>
          <a:bodyPr>
            <a:normAutofit/>
          </a:bodyPr>
          <a:lstStyle/>
          <a:p>
            <a:r>
              <a:rPr lang="en-GB">
                <a:solidFill>
                  <a:srgbClr val="FFFFFF"/>
                </a:solidFill>
              </a:rPr>
              <a:t>West Dartmoor Mission Community</a:t>
            </a:r>
          </a:p>
        </p:txBody>
      </p:sp>
      <p:sp>
        <p:nvSpPr>
          <p:cNvPr id="3" name="Subtitle 2">
            <a:extLst>
              <a:ext uri="{FF2B5EF4-FFF2-40B4-BE49-F238E27FC236}">
                <a16:creationId xmlns:a16="http://schemas.microsoft.com/office/drawing/2014/main" xmlns="" id="{F5D15E8F-194E-2948-83D7-20B32C76D2C4}"/>
              </a:ext>
            </a:extLst>
          </p:cNvPr>
          <p:cNvSpPr>
            <a:spLocks noGrp="1"/>
          </p:cNvSpPr>
          <p:nvPr>
            <p:ph type="subTitle" idx="1"/>
          </p:nvPr>
        </p:nvSpPr>
        <p:spPr>
          <a:xfrm>
            <a:off x="1524000" y="4159404"/>
            <a:ext cx="9144000" cy="1098395"/>
          </a:xfrm>
        </p:spPr>
        <p:txBody>
          <a:bodyPr>
            <a:normAutofit fontScale="92500" lnSpcReduction="20000"/>
          </a:bodyPr>
          <a:lstStyle/>
          <a:p>
            <a:r>
              <a:rPr lang="en-GB" sz="5400" dirty="0">
                <a:solidFill>
                  <a:srgbClr val="FFFFFF"/>
                </a:solidFill>
              </a:rPr>
              <a:t>A 15 year overnight success</a:t>
            </a:r>
          </a:p>
          <a:p>
            <a:r>
              <a:rPr lang="en-GB" i="1" dirty="0"/>
              <a:t>Thinking differently: various models of rural ministry</a:t>
            </a:r>
            <a:endParaRPr lang="en-GB" sz="5400" dirty="0">
              <a:solidFill>
                <a:srgbClr val="FFFFFF"/>
              </a:solidFill>
            </a:endParaRPr>
          </a:p>
        </p:txBody>
      </p:sp>
    </p:spTree>
    <p:extLst>
      <p:ext uri="{BB962C8B-B14F-4D97-AF65-F5344CB8AC3E}">
        <p14:creationId xmlns:p14="http://schemas.microsoft.com/office/powerpoint/2010/main" val="25971879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15119A8-231F-1841-B176-0436532F2782}"/>
              </a:ext>
            </a:extLst>
          </p:cNvPr>
          <p:cNvSpPr>
            <a:spLocks noGrp="1"/>
          </p:cNvSpPr>
          <p:nvPr>
            <p:ph type="title"/>
          </p:nvPr>
        </p:nvSpPr>
        <p:spPr>
          <a:xfrm>
            <a:off x="838200" y="963877"/>
            <a:ext cx="3494362" cy="4930246"/>
          </a:xfrm>
        </p:spPr>
        <p:txBody>
          <a:bodyPr>
            <a:normAutofit/>
          </a:bodyPr>
          <a:lstStyle/>
          <a:p>
            <a:pPr algn="r"/>
            <a:r>
              <a:rPr lang="en-GB" b="1">
                <a:solidFill>
                  <a:schemeClr val="accent1"/>
                </a:solidFill>
              </a:rPr>
              <a:t>Where are we now in 2018?</a:t>
            </a: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C225234E-7F30-104E-A35C-F0DAE11F9358}"/>
              </a:ext>
            </a:extLst>
          </p:cNvPr>
          <p:cNvSpPr>
            <a:spLocks noGrp="1"/>
          </p:cNvSpPr>
          <p:nvPr>
            <p:ph idx="1"/>
          </p:nvPr>
        </p:nvSpPr>
        <p:spPr>
          <a:xfrm>
            <a:off x="4976031" y="963877"/>
            <a:ext cx="6377769" cy="4930246"/>
          </a:xfrm>
        </p:spPr>
        <p:txBody>
          <a:bodyPr anchor="ctr">
            <a:normAutofit/>
          </a:bodyPr>
          <a:lstStyle/>
          <a:p>
            <a:r>
              <a:rPr lang="en-GB" sz="2400" dirty="0"/>
              <a:t>We are a United Benefice of 6 Parishes [Rule 19 CRR 2017]</a:t>
            </a:r>
          </a:p>
          <a:p>
            <a:r>
              <a:rPr lang="en-GB" sz="2400" dirty="0"/>
              <a:t>We are still on a journey… But are ‘resting awhile’… </a:t>
            </a:r>
          </a:p>
          <a:p>
            <a:r>
              <a:rPr lang="en-GB" sz="2400" dirty="0"/>
              <a:t>Looking to the future we will consider becoming one parish.</a:t>
            </a:r>
          </a:p>
          <a:p>
            <a:r>
              <a:rPr lang="en-GB" sz="2400" dirty="0"/>
              <a:t>Mission Community Council controls MAP and is reviewed annually at an away day. Mission aims are set centrally as is the service pattern &amp; dovetailed into Diocesan Strategy – Pray, grow, serve with joy.</a:t>
            </a:r>
          </a:p>
          <a:p>
            <a:r>
              <a:rPr lang="en-GB" sz="2400" dirty="0"/>
              <a:t>PCCs deal with delegated matters – buildings etc</a:t>
            </a:r>
          </a:p>
        </p:txBody>
      </p:sp>
    </p:spTree>
    <p:extLst>
      <p:ext uri="{BB962C8B-B14F-4D97-AF65-F5344CB8AC3E}">
        <p14:creationId xmlns:p14="http://schemas.microsoft.com/office/powerpoint/2010/main" val="3187282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15119A8-231F-1841-B176-0436532F2782}"/>
              </a:ext>
            </a:extLst>
          </p:cNvPr>
          <p:cNvSpPr>
            <a:spLocks noGrp="1"/>
          </p:cNvSpPr>
          <p:nvPr>
            <p:ph type="title"/>
          </p:nvPr>
        </p:nvSpPr>
        <p:spPr>
          <a:xfrm>
            <a:off x="838200" y="811161"/>
            <a:ext cx="3335594" cy="5403370"/>
          </a:xfrm>
        </p:spPr>
        <p:txBody>
          <a:bodyPr>
            <a:normAutofit/>
          </a:bodyPr>
          <a:lstStyle/>
          <a:p>
            <a:r>
              <a:rPr lang="en-GB" b="1">
                <a:solidFill>
                  <a:srgbClr val="FFFFFF"/>
                </a:solidFill>
              </a:rPr>
              <a:t>Do not fear failure</a:t>
            </a:r>
          </a:p>
        </p:txBody>
      </p:sp>
      <p:sp>
        <p:nvSpPr>
          <p:cNvPr id="12" name="Rectangle 11">
            <a:extLst>
              <a:ext uri="{FF2B5EF4-FFF2-40B4-BE49-F238E27FC236}">
                <a16:creationId xmlns:a16="http://schemas.microsoft.com/office/drawing/2014/main" xmlns=""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xmlns="" id="{D1199418-2BBD-49CA-856E-20A0F5827E05}"/>
              </a:ext>
            </a:extLst>
          </p:cNvPr>
          <p:cNvGraphicFramePr>
            <a:graphicFrameLocks noGrp="1"/>
          </p:cNvGraphicFramePr>
          <p:nvPr>
            <p:ph idx="1"/>
            <p:extLst>
              <p:ext uri="{D42A27DB-BD31-4B8C-83A1-F6EECF244321}">
                <p14:modId xmlns:p14="http://schemas.microsoft.com/office/powerpoint/2010/main" val="1188503314"/>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9477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5119A8-231F-1841-B176-0436532F2782}"/>
              </a:ext>
            </a:extLst>
          </p:cNvPr>
          <p:cNvSpPr>
            <a:spLocks noGrp="1"/>
          </p:cNvSpPr>
          <p:nvPr>
            <p:ph type="title"/>
          </p:nvPr>
        </p:nvSpPr>
        <p:spPr>
          <a:xfrm>
            <a:off x="655320" y="365125"/>
            <a:ext cx="5120114" cy="1692794"/>
          </a:xfrm>
        </p:spPr>
        <p:txBody>
          <a:bodyPr>
            <a:normAutofit/>
          </a:bodyPr>
          <a:lstStyle/>
          <a:p>
            <a:r>
              <a:rPr lang="en-GB" b="1" dirty="0"/>
              <a:t>Celebrating Success part 1</a:t>
            </a:r>
          </a:p>
        </p:txBody>
      </p:sp>
      <p:cxnSp>
        <p:nvCxnSpPr>
          <p:cNvPr id="10" name="Straight Arrow Connector 9">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C225234E-7F30-104E-A35C-F0DAE11F9358}"/>
              </a:ext>
            </a:extLst>
          </p:cNvPr>
          <p:cNvSpPr>
            <a:spLocks noGrp="1"/>
          </p:cNvSpPr>
          <p:nvPr>
            <p:ph idx="1"/>
          </p:nvPr>
        </p:nvSpPr>
        <p:spPr>
          <a:xfrm>
            <a:off x="655321" y="2575034"/>
            <a:ext cx="5702617" cy="3462228"/>
          </a:xfrm>
        </p:spPr>
        <p:txBody>
          <a:bodyPr>
            <a:noAutofit/>
          </a:bodyPr>
          <a:lstStyle/>
          <a:p>
            <a:r>
              <a:rPr lang="en-GB" sz="2000" b="1" dirty="0"/>
              <a:t>Thursday Evening Service</a:t>
            </a:r>
          </a:p>
          <a:p>
            <a:r>
              <a:rPr lang="en-GB" sz="2000" b="1" dirty="0"/>
              <a:t> Social Media &amp; Website – (much praised)</a:t>
            </a:r>
          </a:p>
          <a:p>
            <a:r>
              <a:rPr lang="en-GB" sz="2000" b="1" dirty="0"/>
              <a:t>Partnering with others – Plymouth University, Growing the Rural Church Project, Churches Conservation Trust, Dartmoor National Park, </a:t>
            </a:r>
          </a:p>
          <a:p>
            <a:r>
              <a:rPr lang="en-GB" sz="2000" b="1" dirty="0"/>
              <a:t>Identify the USP of each church – mission to visitors &amp; walkers (Sheepstor); Champing (St Mary’s Walkhampton); Concert venue (St Paul’s); Chocolate box weddings (St Peter’s); Tranquillity (St Mary’s Sampford Spiney); Social engagement (St John’s). – Unity does not mean uniformity.</a:t>
            </a:r>
          </a:p>
        </p:txBody>
      </p:sp>
      <p:pic>
        <p:nvPicPr>
          <p:cNvPr id="5" name="Picture 4">
            <a:extLst>
              <a:ext uri="{FF2B5EF4-FFF2-40B4-BE49-F238E27FC236}">
                <a16:creationId xmlns:a16="http://schemas.microsoft.com/office/drawing/2014/main" xmlns="" id="{1B6BA6C2-13F1-2348-A45C-E7413B9E1425}"/>
              </a:ext>
            </a:extLst>
          </p:cNvPr>
          <p:cNvPicPr>
            <a:picLocks noChangeAspect="1"/>
          </p:cNvPicPr>
          <p:nvPr/>
        </p:nvPicPr>
        <p:blipFill rotWithShape="1">
          <a:blip r:embed="rId3"/>
          <a:srcRect l="12878" r="25674"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577998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5119A8-231F-1841-B176-0436532F2782}"/>
              </a:ext>
            </a:extLst>
          </p:cNvPr>
          <p:cNvSpPr>
            <a:spLocks noGrp="1"/>
          </p:cNvSpPr>
          <p:nvPr>
            <p:ph type="title"/>
          </p:nvPr>
        </p:nvSpPr>
        <p:spPr>
          <a:xfrm>
            <a:off x="655320" y="365125"/>
            <a:ext cx="5120114" cy="1692794"/>
          </a:xfrm>
        </p:spPr>
        <p:txBody>
          <a:bodyPr>
            <a:normAutofit/>
          </a:bodyPr>
          <a:lstStyle/>
          <a:p>
            <a:r>
              <a:rPr lang="en-GB" b="1" dirty="0"/>
              <a:t>Celebrating Success part 2…</a:t>
            </a:r>
          </a:p>
        </p:txBody>
      </p:sp>
      <p:cxnSp>
        <p:nvCxnSpPr>
          <p:cNvPr id="10" name="Straight Arrow Connector 9">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C225234E-7F30-104E-A35C-F0DAE11F9358}"/>
              </a:ext>
            </a:extLst>
          </p:cNvPr>
          <p:cNvSpPr>
            <a:spLocks noGrp="1"/>
          </p:cNvSpPr>
          <p:nvPr>
            <p:ph idx="1"/>
          </p:nvPr>
        </p:nvSpPr>
        <p:spPr>
          <a:xfrm>
            <a:off x="655321" y="2575033"/>
            <a:ext cx="5731192" cy="3740041"/>
          </a:xfrm>
        </p:spPr>
        <p:txBody>
          <a:bodyPr>
            <a:noAutofit/>
          </a:bodyPr>
          <a:lstStyle/>
          <a:p>
            <a:r>
              <a:rPr lang="en-GB" sz="2400" dirty="0"/>
              <a:t>“Poppins” – Parent &amp; Toddler Group</a:t>
            </a:r>
          </a:p>
          <a:p>
            <a:r>
              <a:rPr lang="en-GB" sz="2400" dirty="0">
                <a:hlinkClick r:id="rId2"/>
              </a:rPr>
              <a:t>Nosh@9.30</a:t>
            </a:r>
            <a:r>
              <a:rPr lang="en-GB" sz="2400" dirty="0"/>
              <a:t> – all age service</a:t>
            </a:r>
          </a:p>
          <a:p>
            <a:r>
              <a:rPr lang="en-GB" sz="2400" dirty="0"/>
              <a:t>Benefice Choir – drawn from all parishes</a:t>
            </a:r>
          </a:p>
          <a:p>
            <a:r>
              <a:rPr lang="en-GB" sz="2400" dirty="0"/>
              <a:t>Parish based Worship Teams leading a monthly service of the Word in 5 out of 6 parishes</a:t>
            </a:r>
          </a:p>
          <a:p>
            <a:r>
              <a:rPr lang="en-GB" sz="2400" dirty="0"/>
              <a:t>Themed Supper Evenings</a:t>
            </a:r>
          </a:p>
          <a:p>
            <a:r>
              <a:rPr lang="en-GB" sz="2400" dirty="0"/>
              <a:t>Men’s breakfasts</a:t>
            </a:r>
          </a:p>
          <a:p>
            <a:r>
              <a:rPr lang="en-GB" sz="2400" dirty="0"/>
              <a:t>Ladies’ Lunch</a:t>
            </a:r>
          </a:p>
          <a:p>
            <a:endParaRPr lang="en-GB" sz="2400" dirty="0"/>
          </a:p>
        </p:txBody>
      </p:sp>
      <p:pic>
        <p:nvPicPr>
          <p:cNvPr id="5" name="Picture 4">
            <a:extLst>
              <a:ext uri="{FF2B5EF4-FFF2-40B4-BE49-F238E27FC236}">
                <a16:creationId xmlns:a16="http://schemas.microsoft.com/office/drawing/2014/main" xmlns="" id="{10158A47-539F-604B-831D-C67B334BFA12}"/>
              </a:ext>
            </a:extLst>
          </p:cNvPr>
          <p:cNvPicPr>
            <a:picLocks noChangeAspect="1"/>
          </p:cNvPicPr>
          <p:nvPr/>
        </p:nvPicPr>
        <p:blipFill rotWithShape="1">
          <a:blip r:embed="rId3"/>
          <a:srcRect l="12885" r="18073"/>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308825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5119A8-231F-1841-B176-0436532F2782}"/>
              </a:ext>
            </a:extLst>
          </p:cNvPr>
          <p:cNvSpPr>
            <a:spLocks noGrp="1"/>
          </p:cNvSpPr>
          <p:nvPr>
            <p:ph type="title"/>
          </p:nvPr>
        </p:nvSpPr>
        <p:spPr>
          <a:xfrm>
            <a:off x="655320" y="365125"/>
            <a:ext cx="5120114" cy="1692794"/>
          </a:xfrm>
        </p:spPr>
        <p:txBody>
          <a:bodyPr>
            <a:normAutofit/>
          </a:bodyPr>
          <a:lstStyle/>
          <a:p>
            <a:r>
              <a:rPr lang="en-GB" b="1" dirty="0"/>
              <a:t>Celebrating Success part 3…</a:t>
            </a:r>
          </a:p>
        </p:txBody>
      </p:sp>
      <p:cxnSp>
        <p:nvCxnSpPr>
          <p:cNvPr id="10" name="Straight Arrow Connector 9">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C225234E-7F30-104E-A35C-F0DAE11F9358}"/>
              </a:ext>
            </a:extLst>
          </p:cNvPr>
          <p:cNvSpPr>
            <a:spLocks noGrp="1"/>
          </p:cNvSpPr>
          <p:nvPr>
            <p:ph idx="1"/>
          </p:nvPr>
        </p:nvSpPr>
        <p:spPr>
          <a:xfrm>
            <a:off x="655321" y="2575034"/>
            <a:ext cx="5859779" cy="3462228"/>
          </a:xfrm>
        </p:spPr>
        <p:txBody>
          <a:bodyPr>
            <a:normAutofit/>
          </a:bodyPr>
          <a:lstStyle/>
          <a:p>
            <a:r>
              <a:rPr lang="en-GB" sz="2000" b="1" dirty="0"/>
              <a:t>All our buildings have undergone improvement works and some major re-ordering work</a:t>
            </a:r>
          </a:p>
          <a:p>
            <a:r>
              <a:rPr lang="en-GB" sz="2000" b="1" dirty="0"/>
              <a:t>Home Groups – 3 across the Mission Community – one meets weekly, 2 monthly.</a:t>
            </a:r>
          </a:p>
          <a:p>
            <a:r>
              <a:rPr lang="en-GB" sz="2000" b="1" dirty="0"/>
              <a:t>Vocations – new Reader</a:t>
            </a:r>
          </a:p>
          <a:p>
            <a:r>
              <a:rPr lang="en-GB" sz="2000" b="1" dirty="0"/>
              <a:t>A part-time administrator to deal with safeguarding, </a:t>
            </a:r>
            <a:r>
              <a:rPr lang="en-GB" sz="2000" b="1" dirty="0" err="1"/>
              <a:t>comms</a:t>
            </a:r>
            <a:r>
              <a:rPr lang="en-GB" sz="2000" b="1" dirty="0"/>
              <a:t>, database (Church Support Hub), etc and Mission Community Office</a:t>
            </a:r>
          </a:p>
          <a:p>
            <a:r>
              <a:rPr lang="en-GB" sz="2000" b="1" dirty="0"/>
              <a:t>Positive engagement at Mission Community Meetings</a:t>
            </a:r>
          </a:p>
          <a:p>
            <a:pPr marL="0" indent="0">
              <a:buNone/>
            </a:pPr>
            <a:endParaRPr lang="en-GB" sz="2000" b="1" dirty="0"/>
          </a:p>
        </p:txBody>
      </p:sp>
      <p:pic>
        <p:nvPicPr>
          <p:cNvPr id="5" name="Picture 4">
            <a:extLst>
              <a:ext uri="{FF2B5EF4-FFF2-40B4-BE49-F238E27FC236}">
                <a16:creationId xmlns:a16="http://schemas.microsoft.com/office/drawing/2014/main" xmlns="" id="{75B38ACD-1072-0449-8132-D4C30E373B2F}"/>
              </a:ext>
            </a:extLst>
          </p:cNvPr>
          <p:cNvPicPr>
            <a:picLocks noChangeAspect="1"/>
          </p:cNvPicPr>
          <p:nvPr/>
        </p:nvPicPr>
        <p:blipFill rotWithShape="1">
          <a:blip r:embed="rId2"/>
          <a:srcRect l="24536" r="14016"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683867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15119A8-231F-1841-B176-0436532F2782}"/>
              </a:ext>
            </a:extLst>
          </p:cNvPr>
          <p:cNvSpPr>
            <a:spLocks noGrp="1"/>
          </p:cNvSpPr>
          <p:nvPr>
            <p:ph type="title"/>
          </p:nvPr>
        </p:nvSpPr>
        <p:spPr>
          <a:xfrm>
            <a:off x="838200" y="811161"/>
            <a:ext cx="3335594" cy="5403370"/>
          </a:xfrm>
        </p:spPr>
        <p:txBody>
          <a:bodyPr>
            <a:normAutofit/>
          </a:bodyPr>
          <a:lstStyle/>
          <a:p>
            <a:r>
              <a:rPr lang="en-GB" b="1">
                <a:solidFill>
                  <a:srgbClr val="FFFFFF"/>
                </a:solidFill>
              </a:rPr>
              <a:t>With an eye to the future we have concerns</a:t>
            </a:r>
          </a:p>
        </p:txBody>
      </p:sp>
      <p:sp>
        <p:nvSpPr>
          <p:cNvPr id="12" name="Rectangle 11">
            <a:extLst>
              <a:ext uri="{FF2B5EF4-FFF2-40B4-BE49-F238E27FC236}">
                <a16:creationId xmlns:a16="http://schemas.microsoft.com/office/drawing/2014/main" xmlns=""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xmlns="" id="{B2F197DB-A3B5-41DA-96E2-C302C5F0931E}"/>
              </a:ext>
            </a:extLst>
          </p:cNvPr>
          <p:cNvGraphicFramePr>
            <a:graphicFrameLocks noGrp="1"/>
          </p:cNvGraphicFramePr>
          <p:nvPr>
            <p:ph idx="1"/>
            <p:extLst>
              <p:ext uri="{D42A27DB-BD31-4B8C-83A1-F6EECF244321}">
                <p14:modId xmlns:p14="http://schemas.microsoft.com/office/powerpoint/2010/main" val="1767159009"/>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9656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5119A8-231F-1841-B176-0436532F2782}"/>
              </a:ext>
            </a:extLst>
          </p:cNvPr>
          <p:cNvSpPr>
            <a:spLocks noGrp="1"/>
          </p:cNvSpPr>
          <p:nvPr>
            <p:ph type="title"/>
          </p:nvPr>
        </p:nvSpPr>
        <p:spPr/>
        <p:txBody>
          <a:bodyPr/>
          <a:lstStyle/>
          <a:p>
            <a:r>
              <a:rPr lang="en-GB" b="1" dirty="0"/>
              <a:t>At the end of the day, it’s God’s Church…</a:t>
            </a:r>
          </a:p>
        </p:txBody>
      </p:sp>
      <p:sp>
        <p:nvSpPr>
          <p:cNvPr id="3" name="Content Placeholder 2">
            <a:extLst>
              <a:ext uri="{FF2B5EF4-FFF2-40B4-BE49-F238E27FC236}">
                <a16:creationId xmlns:a16="http://schemas.microsoft.com/office/drawing/2014/main" xmlns="" id="{C225234E-7F30-104E-A35C-F0DAE11F9358}"/>
              </a:ext>
            </a:extLst>
          </p:cNvPr>
          <p:cNvSpPr>
            <a:spLocks noGrp="1"/>
          </p:cNvSpPr>
          <p:nvPr>
            <p:ph idx="1"/>
          </p:nvPr>
        </p:nvSpPr>
        <p:spPr/>
        <p:txBody>
          <a:bodyPr>
            <a:noAutofit/>
          </a:bodyPr>
          <a:lstStyle/>
          <a:p>
            <a:pPr marL="0" indent="0">
              <a:buNone/>
            </a:pPr>
            <a:r>
              <a:rPr lang="en-GB" sz="5400" b="1" dirty="0"/>
              <a:t>1 Thessalonians 5:24 </a:t>
            </a:r>
          </a:p>
          <a:p>
            <a:pPr marL="0" indent="0">
              <a:buNone/>
            </a:pPr>
            <a:endParaRPr lang="en-GB" sz="5400" b="1" baseline="30000" dirty="0"/>
          </a:p>
          <a:p>
            <a:pPr marL="0" indent="0">
              <a:buNone/>
            </a:pPr>
            <a:r>
              <a:rPr lang="en-GB" sz="5400" b="1" dirty="0"/>
              <a:t>The one who calls you is faithful, and he will do this.</a:t>
            </a:r>
          </a:p>
          <a:p>
            <a:pPr marL="0" indent="0">
              <a:buNone/>
            </a:pPr>
            <a:r>
              <a:rPr lang="en-GB" sz="5400" b="1" dirty="0"/>
              <a:t/>
            </a:r>
            <a:br>
              <a:rPr lang="en-GB" sz="5400" b="1" dirty="0"/>
            </a:br>
            <a:endParaRPr lang="en-GB" sz="5400" b="1" dirty="0"/>
          </a:p>
        </p:txBody>
      </p:sp>
    </p:spTree>
    <p:extLst>
      <p:ext uri="{BB962C8B-B14F-4D97-AF65-F5344CB8AC3E}">
        <p14:creationId xmlns:p14="http://schemas.microsoft.com/office/powerpoint/2010/main" val="1475686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5119A8-231F-1841-B176-0436532F2782}"/>
              </a:ext>
            </a:extLst>
          </p:cNvPr>
          <p:cNvSpPr>
            <a:spLocks noGrp="1"/>
          </p:cNvSpPr>
          <p:nvPr>
            <p:ph type="title"/>
          </p:nvPr>
        </p:nvSpPr>
        <p:spPr/>
        <p:txBody>
          <a:bodyPr/>
          <a:lstStyle/>
          <a:p>
            <a:r>
              <a:rPr lang="en-GB" b="1" dirty="0"/>
              <a:t>Crisis and Car Crash…</a:t>
            </a:r>
          </a:p>
        </p:txBody>
      </p:sp>
      <p:sp>
        <p:nvSpPr>
          <p:cNvPr id="3" name="Content Placeholder 2">
            <a:extLst>
              <a:ext uri="{FF2B5EF4-FFF2-40B4-BE49-F238E27FC236}">
                <a16:creationId xmlns:a16="http://schemas.microsoft.com/office/drawing/2014/main" xmlns="" id="{C225234E-7F30-104E-A35C-F0DAE11F9358}"/>
              </a:ext>
            </a:extLst>
          </p:cNvPr>
          <p:cNvSpPr>
            <a:spLocks noGrp="1"/>
          </p:cNvSpPr>
          <p:nvPr>
            <p:ph idx="1"/>
          </p:nvPr>
        </p:nvSpPr>
        <p:spPr/>
        <p:txBody>
          <a:bodyPr>
            <a:normAutofit/>
          </a:bodyPr>
          <a:lstStyle/>
          <a:p>
            <a:r>
              <a:rPr lang="en-GB" sz="4000" dirty="0" err="1"/>
              <a:t>MoiMM</a:t>
            </a:r>
            <a:r>
              <a:rPr lang="en-GB" sz="4000" dirty="0"/>
              <a:t> 2003 – 2008 – A failure in culture to  embrace change, division and lack of consensus.</a:t>
            </a:r>
          </a:p>
          <a:p>
            <a:r>
              <a:rPr lang="en-GB" sz="4000" dirty="0"/>
              <a:t> Resignation and re-boot – building a brand…</a:t>
            </a:r>
          </a:p>
          <a:p>
            <a:r>
              <a:rPr lang="en-GB" sz="4000" dirty="0"/>
              <a:t> The whole is greater than the sum of its parts</a:t>
            </a:r>
          </a:p>
          <a:p>
            <a:r>
              <a:rPr lang="en-GB" sz="4000" dirty="0"/>
              <a:t> Consultation &amp; Communication – “as if…”</a:t>
            </a:r>
          </a:p>
          <a:p>
            <a:r>
              <a:rPr lang="en-GB" sz="4000" dirty="0"/>
              <a:t> Audit – Form follows function</a:t>
            </a:r>
          </a:p>
        </p:txBody>
      </p:sp>
    </p:spTree>
    <p:extLst>
      <p:ext uri="{BB962C8B-B14F-4D97-AF65-F5344CB8AC3E}">
        <p14:creationId xmlns:p14="http://schemas.microsoft.com/office/powerpoint/2010/main" val="3830070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9DBFD2-5D64-F04D-8800-672AFC47B4A4}"/>
              </a:ext>
            </a:extLst>
          </p:cNvPr>
          <p:cNvSpPr>
            <a:spLocks noGrp="1"/>
          </p:cNvSpPr>
          <p:nvPr>
            <p:ph type="title"/>
          </p:nvPr>
        </p:nvSpPr>
        <p:spPr/>
        <p:txBody>
          <a:bodyPr/>
          <a:lstStyle/>
          <a:p>
            <a:r>
              <a:rPr lang="en-GB" dirty="0"/>
              <a:t>2014 – a year of taking stock</a:t>
            </a:r>
          </a:p>
        </p:txBody>
      </p:sp>
      <p:sp>
        <p:nvSpPr>
          <p:cNvPr id="3" name="Content Placeholder 2">
            <a:extLst>
              <a:ext uri="{FF2B5EF4-FFF2-40B4-BE49-F238E27FC236}">
                <a16:creationId xmlns:a16="http://schemas.microsoft.com/office/drawing/2014/main" xmlns="" id="{60CDCE10-24C0-D847-B626-D1940CDB4581}"/>
              </a:ext>
            </a:extLst>
          </p:cNvPr>
          <p:cNvSpPr>
            <a:spLocks noGrp="1"/>
          </p:cNvSpPr>
          <p:nvPr>
            <p:ph idx="1"/>
          </p:nvPr>
        </p:nvSpPr>
        <p:spPr/>
        <p:txBody>
          <a:bodyPr/>
          <a:lstStyle/>
          <a:p>
            <a:r>
              <a:rPr lang="en-GB" dirty="0"/>
              <a:t>We had been working “as if” we were a Mission Community since 2008, gradually developing our thinking.</a:t>
            </a:r>
          </a:p>
          <a:p>
            <a:r>
              <a:rPr lang="en-GB" dirty="0"/>
              <a:t>We reached a stage where we wanted to consider what models of ministry were available to us.</a:t>
            </a:r>
          </a:p>
          <a:p>
            <a:r>
              <a:rPr lang="en-GB" dirty="0"/>
              <a:t>We consulted widely</a:t>
            </a:r>
          </a:p>
          <a:p>
            <a:r>
              <a:rPr lang="en-GB" dirty="0"/>
              <a:t>We were open and honest – there is no ‘silver bullet’ solution</a:t>
            </a:r>
          </a:p>
          <a:p>
            <a:pPr marL="0" indent="0">
              <a:buNone/>
            </a:pPr>
            <a:endParaRPr lang="en-GB" dirty="0"/>
          </a:p>
          <a:p>
            <a:pPr marL="0" indent="0">
              <a:buNone/>
            </a:pPr>
            <a:r>
              <a:rPr lang="en-GB" dirty="0"/>
              <a:t>The next few slides show how we approached our situation:</a:t>
            </a:r>
          </a:p>
        </p:txBody>
      </p:sp>
    </p:spTree>
    <p:extLst>
      <p:ext uri="{BB962C8B-B14F-4D97-AF65-F5344CB8AC3E}">
        <p14:creationId xmlns:p14="http://schemas.microsoft.com/office/powerpoint/2010/main" val="305966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6469" y="0"/>
            <a:ext cx="11350487" cy="6858000"/>
          </a:xfrm>
          <a:prstGeom prst="rect">
            <a:avLst/>
          </a:prstGeom>
        </p:spPr>
      </p:pic>
      <p:sp>
        <p:nvSpPr>
          <p:cNvPr id="5" name="TextBox 4"/>
          <p:cNvSpPr txBox="1"/>
          <p:nvPr/>
        </p:nvSpPr>
        <p:spPr>
          <a:xfrm>
            <a:off x="1152525" y="5394659"/>
            <a:ext cx="3209020" cy="1200329"/>
          </a:xfrm>
          <a:prstGeom prst="rect">
            <a:avLst/>
          </a:prstGeom>
          <a:noFill/>
        </p:spPr>
        <p:txBody>
          <a:bodyPr wrap="square" rtlCol="0">
            <a:spAutoFit/>
          </a:bodyPr>
          <a:lstStyle/>
          <a:p>
            <a:r>
              <a:rPr lang="en-GB" sz="2400" b="1" dirty="0">
                <a:solidFill>
                  <a:srgbClr val="FF0000"/>
                </a:solidFill>
              </a:rPr>
              <a:t>Red line denotes existing split between 2 Benefices</a:t>
            </a:r>
          </a:p>
        </p:txBody>
      </p:sp>
      <p:sp>
        <p:nvSpPr>
          <p:cNvPr id="6" name="TextBox 5"/>
          <p:cNvSpPr txBox="1"/>
          <p:nvPr/>
        </p:nvSpPr>
        <p:spPr>
          <a:xfrm>
            <a:off x="9048975" y="2719873"/>
            <a:ext cx="3023961" cy="1938992"/>
          </a:xfrm>
          <a:prstGeom prst="rect">
            <a:avLst/>
          </a:prstGeom>
          <a:noFill/>
        </p:spPr>
        <p:txBody>
          <a:bodyPr wrap="square" rtlCol="0">
            <a:spAutoFit/>
          </a:bodyPr>
          <a:lstStyle/>
          <a:p>
            <a:r>
              <a:rPr lang="en-GB" sz="2400" b="1" dirty="0">
                <a:solidFill>
                  <a:srgbClr val="FF0000"/>
                </a:solidFill>
              </a:rPr>
              <a:t>This was our set up pre-2008 working “as if” with an informal Mission Community Council</a:t>
            </a:r>
          </a:p>
        </p:txBody>
      </p:sp>
    </p:spTree>
    <p:extLst>
      <p:ext uri="{BB962C8B-B14F-4D97-AF65-F5344CB8AC3E}">
        <p14:creationId xmlns:p14="http://schemas.microsoft.com/office/powerpoint/2010/main" val="1046061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56592" y="84888"/>
            <a:ext cx="11151704" cy="6767957"/>
          </a:xfrm>
          <a:prstGeom prst="rect">
            <a:avLst/>
          </a:prstGeom>
        </p:spPr>
      </p:pic>
      <p:sp>
        <p:nvSpPr>
          <p:cNvPr id="3" name="TextBox 2"/>
          <p:cNvSpPr txBox="1"/>
          <p:nvPr/>
        </p:nvSpPr>
        <p:spPr>
          <a:xfrm>
            <a:off x="6958850" y="3618458"/>
            <a:ext cx="3971087" cy="1938992"/>
          </a:xfrm>
          <a:prstGeom prst="rect">
            <a:avLst/>
          </a:prstGeom>
          <a:noFill/>
        </p:spPr>
        <p:txBody>
          <a:bodyPr wrap="square" rtlCol="0">
            <a:spAutoFit/>
          </a:bodyPr>
          <a:lstStyle/>
          <a:p>
            <a:r>
              <a:rPr lang="en-GB" sz="2400" b="1" dirty="0">
                <a:solidFill>
                  <a:srgbClr val="FF0000"/>
                </a:solidFill>
              </a:rPr>
              <a:t>We considered a “Minster Church Model” with a central hub church and satellite churches – but this is not how we saw ourselves.</a:t>
            </a:r>
          </a:p>
        </p:txBody>
      </p:sp>
    </p:spTree>
    <p:extLst>
      <p:ext uri="{BB962C8B-B14F-4D97-AF65-F5344CB8AC3E}">
        <p14:creationId xmlns:p14="http://schemas.microsoft.com/office/powerpoint/2010/main" val="947208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55374" y="0"/>
            <a:ext cx="10952922" cy="6858000"/>
          </a:xfrm>
          <a:prstGeom prst="rect">
            <a:avLst/>
          </a:prstGeom>
        </p:spPr>
      </p:pic>
      <p:sp>
        <p:nvSpPr>
          <p:cNvPr id="3" name="TextBox 2">
            <a:extLst>
              <a:ext uri="{FF2B5EF4-FFF2-40B4-BE49-F238E27FC236}">
                <a16:creationId xmlns:a16="http://schemas.microsoft.com/office/drawing/2014/main" xmlns="" id="{2606C85D-F4D7-4045-AEF6-D471C09914D4}"/>
              </a:ext>
            </a:extLst>
          </p:cNvPr>
          <p:cNvSpPr txBox="1"/>
          <p:nvPr/>
        </p:nvSpPr>
        <p:spPr>
          <a:xfrm>
            <a:off x="8001000" y="5329238"/>
            <a:ext cx="3471863" cy="830997"/>
          </a:xfrm>
          <a:prstGeom prst="rect">
            <a:avLst/>
          </a:prstGeom>
          <a:noFill/>
        </p:spPr>
        <p:txBody>
          <a:bodyPr wrap="square" rtlCol="0">
            <a:spAutoFit/>
          </a:bodyPr>
          <a:lstStyle/>
          <a:p>
            <a:r>
              <a:rPr lang="en-GB" sz="2400" b="1" dirty="0">
                <a:solidFill>
                  <a:srgbClr val="FF0000"/>
                </a:solidFill>
              </a:rPr>
              <a:t>This is our current working model </a:t>
            </a:r>
          </a:p>
        </p:txBody>
      </p:sp>
    </p:spTree>
    <p:extLst>
      <p:ext uri="{BB962C8B-B14F-4D97-AF65-F5344CB8AC3E}">
        <p14:creationId xmlns:p14="http://schemas.microsoft.com/office/powerpoint/2010/main" val="90073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6562" y="453191"/>
            <a:ext cx="6759425" cy="461665"/>
          </a:xfrm>
          <a:prstGeom prst="rect">
            <a:avLst/>
          </a:prstGeom>
          <a:noFill/>
        </p:spPr>
        <p:txBody>
          <a:bodyPr wrap="square" rtlCol="0">
            <a:spAutoFit/>
          </a:bodyPr>
          <a:lstStyle/>
          <a:p>
            <a:r>
              <a:rPr lang="en-GB" sz="2400" b="1" u="sng" dirty="0"/>
              <a:t>Pre-2008 Structure</a:t>
            </a:r>
          </a:p>
        </p:txBody>
      </p:sp>
      <p:sp>
        <p:nvSpPr>
          <p:cNvPr id="3" name="TextBox 2"/>
          <p:cNvSpPr txBox="1"/>
          <p:nvPr/>
        </p:nvSpPr>
        <p:spPr>
          <a:xfrm>
            <a:off x="860356" y="952843"/>
            <a:ext cx="4213418" cy="1569660"/>
          </a:xfrm>
          <a:prstGeom prst="rect">
            <a:avLst/>
          </a:prstGeom>
          <a:noFill/>
        </p:spPr>
        <p:txBody>
          <a:bodyPr wrap="square" rtlCol="0">
            <a:spAutoFit/>
          </a:bodyPr>
          <a:lstStyle/>
          <a:p>
            <a:r>
              <a:rPr lang="en-GB" sz="2400" b="1" dirty="0"/>
              <a:t>Strengths</a:t>
            </a:r>
          </a:p>
          <a:p>
            <a:pPr>
              <a:buFont typeface="Arial"/>
              <a:buChar char="•"/>
            </a:pPr>
            <a:r>
              <a:rPr lang="en-GB" sz="2400" b="1" dirty="0"/>
              <a:t> People coalesce around their parish church which produces a sense of belonging</a:t>
            </a:r>
          </a:p>
        </p:txBody>
      </p:sp>
      <p:sp>
        <p:nvSpPr>
          <p:cNvPr id="4" name="TextBox 3"/>
          <p:cNvSpPr txBox="1"/>
          <p:nvPr/>
        </p:nvSpPr>
        <p:spPr>
          <a:xfrm>
            <a:off x="6232804" y="952843"/>
            <a:ext cx="5166365" cy="6001643"/>
          </a:xfrm>
          <a:prstGeom prst="rect">
            <a:avLst/>
          </a:prstGeom>
          <a:noFill/>
        </p:spPr>
        <p:txBody>
          <a:bodyPr wrap="square" rtlCol="0">
            <a:spAutoFit/>
          </a:bodyPr>
          <a:lstStyle/>
          <a:p>
            <a:r>
              <a:rPr lang="en-GB" sz="2400" b="1" dirty="0"/>
              <a:t>Weaknesses</a:t>
            </a:r>
          </a:p>
          <a:p>
            <a:pPr>
              <a:buFont typeface="Arial"/>
              <a:buChar char="•"/>
            </a:pPr>
            <a:r>
              <a:rPr lang="en-GB" sz="2400" b="1" dirty="0"/>
              <a:t> Increasing pressure to find officers (churchwardens, treasurers etc retiring)</a:t>
            </a:r>
          </a:p>
          <a:p>
            <a:pPr>
              <a:buFont typeface="Arial"/>
              <a:buChar char="•"/>
            </a:pPr>
            <a:r>
              <a:rPr lang="en-GB" sz="2400" b="1" dirty="0"/>
              <a:t> Administrative duplication</a:t>
            </a:r>
          </a:p>
          <a:p>
            <a:pPr>
              <a:buFont typeface="Arial"/>
              <a:buChar char="•"/>
            </a:pPr>
            <a:r>
              <a:rPr lang="en-GB" sz="2400" b="1" dirty="0"/>
              <a:t> An inability to express the fullness of the Body of Christ because of lack of critical mass in any one parish</a:t>
            </a:r>
          </a:p>
          <a:p>
            <a:pPr>
              <a:buFont typeface="Arial"/>
              <a:buChar char="•"/>
            </a:pPr>
            <a:r>
              <a:rPr lang="en-GB" sz="2400" b="1" dirty="0"/>
              <a:t> We were not one but two separate benefices and Sampford Spiney with Horrabridge were not legally members of the MCC</a:t>
            </a:r>
          </a:p>
          <a:p>
            <a:pPr>
              <a:buFont typeface="Arial"/>
              <a:buChar char="•"/>
            </a:pPr>
            <a:r>
              <a:rPr lang="en-GB" sz="2400" b="1" dirty="0"/>
              <a:t> 1.5 Stipendiary Ministers would not be able to maintain the existing pattern.</a:t>
            </a:r>
          </a:p>
          <a:p>
            <a:pPr>
              <a:buFont typeface="Arial"/>
              <a:buChar char="•"/>
            </a:pPr>
            <a:endParaRPr lang="en-GB" sz="2400" b="1" dirty="0"/>
          </a:p>
        </p:txBody>
      </p:sp>
    </p:spTree>
    <p:extLst>
      <p:ext uri="{BB962C8B-B14F-4D97-AF65-F5344CB8AC3E}">
        <p14:creationId xmlns:p14="http://schemas.microsoft.com/office/powerpoint/2010/main" val="3670451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7999" y="108660"/>
            <a:ext cx="6759425" cy="584775"/>
          </a:xfrm>
          <a:prstGeom prst="rect">
            <a:avLst/>
          </a:prstGeom>
          <a:noFill/>
        </p:spPr>
        <p:txBody>
          <a:bodyPr wrap="square" rtlCol="0">
            <a:spAutoFit/>
          </a:bodyPr>
          <a:lstStyle/>
          <a:p>
            <a:pPr algn="ctr"/>
            <a:r>
              <a:rPr lang="en-GB" sz="3200" b="1" u="sng" dirty="0"/>
              <a:t>Minster Model</a:t>
            </a:r>
          </a:p>
        </p:txBody>
      </p:sp>
      <p:sp>
        <p:nvSpPr>
          <p:cNvPr id="3" name="TextBox 2"/>
          <p:cNvSpPr txBox="1"/>
          <p:nvPr/>
        </p:nvSpPr>
        <p:spPr>
          <a:xfrm>
            <a:off x="391976" y="693435"/>
            <a:ext cx="4710374" cy="3600986"/>
          </a:xfrm>
          <a:prstGeom prst="rect">
            <a:avLst/>
          </a:prstGeom>
          <a:noFill/>
        </p:spPr>
        <p:txBody>
          <a:bodyPr wrap="square" rtlCol="0">
            <a:spAutoFit/>
          </a:bodyPr>
          <a:lstStyle/>
          <a:p>
            <a:r>
              <a:rPr lang="en-GB" sz="3600" b="1" dirty="0"/>
              <a:t>Strengths</a:t>
            </a:r>
          </a:p>
          <a:p>
            <a:pPr>
              <a:buFont typeface="Arial"/>
              <a:buChar char="•"/>
            </a:pPr>
            <a:r>
              <a:rPr lang="en-GB" sz="3200" b="1" dirty="0"/>
              <a:t> Strong Central Church – a potential powerhouse to resource outlying parishes</a:t>
            </a:r>
          </a:p>
          <a:p>
            <a:pPr>
              <a:buFont typeface="Arial"/>
              <a:buChar char="•"/>
            </a:pPr>
            <a:r>
              <a:rPr lang="en-GB" sz="3200" b="1" dirty="0"/>
              <a:t> Parishes might or might not be retained (District Church Councils)</a:t>
            </a:r>
          </a:p>
        </p:txBody>
      </p:sp>
      <p:sp>
        <p:nvSpPr>
          <p:cNvPr id="4" name="TextBox 3"/>
          <p:cNvSpPr txBox="1"/>
          <p:nvPr/>
        </p:nvSpPr>
        <p:spPr>
          <a:xfrm>
            <a:off x="5713759" y="693435"/>
            <a:ext cx="5645426" cy="6063198"/>
          </a:xfrm>
          <a:prstGeom prst="rect">
            <a:avLst/>
          </a:prstGeom>
          <a:noFill/>
        </p:spPr>
        <p:txBody>
          <a:bodyPr wrap="square" rtlCol="0">
            <a:spAutoFit/>
          </a:bodyPr>
          <a:lstStyle/>
          <a:p>
            <a:r>
              <a:rPr lang="en-GB" sz="3600" b="1" dirty="0"/>
              <a:t>Weaknesses</a:t>
            </a:r>
          </a:p>
          <a:p>
            <a:pPr>
              <a:buFont typeface="Arial"/>
              <a:buChar char="•"/>
            </a:pPr>
            <a:r>
              <a:rPr lang="en-GB" sz="3200" b="1" dirty="0"/>
              <a:t> We were not a Market Town; no one parish was in a position to be the lead church</a:t>
            </a:r>
          </a:p>
          <a:p>
            <a:pPr>
              <a:buFont typeface="Arial"/>
              <a:buChar char="•"/>
            </a:pPr>
            <a:r>
              <a:rPr lang="en-GB" sz="3200" b="1" dirty="0"/>
              <a:t> It potentially created a 2-tier system with some churches becoming “Festival Churches” – with no idea how these would work in practice.</a:t>
            </a:r>
          </a:p>
          <a:p>
            <a:pPr>
              <a:buFont typeface="Arial"/>
              <a:buChar char="•"/>
            </a:pPr>
            <a:r>
              <a:rPr lang="en-GB" sz="3200" b="1" dirty="0"/>
              <a:t>  Could 1.5 Stipendiary Priests maintain the existing service pattern?</a:t>
            </a:r>
          </a:p>
        </p:txBody>
      </p:sp>
    </p:spTree>
    <p:extLst>
      <p:ext uri="{BB962C8B-B14F-4D97-AF65-F5344CB8AC3E}">
        <p14:creationId xmlns:p14="http://schemas.microsoft.com/office/powerpoint/2010/main" val="300537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6562" y="453191"/>
            <a:ext cx="6759425" cy="461665"/>
          </a:xfrm>
          <a:prstGeom prst="rect">
            <a:avLst/>
          </a:prstGeom>
          <a:noFill/>
        </p:spPr>
        <p:txBody>
          <a:bodyPr wrap="square" rtlCol="0">
            <a:spAutoFit/>
          </a:bodyPr>
          <a:lstStyle/>
          <a:p>
            <a:pPr algn="ctr"/>
            <a:r>
              <a:rPr lang="en-GB" sz="2400" b="1" u="sng" dirty="0"/>
              <a:t>A Full Co-operative Model – still an aspiration</a:t>
            </a:r>
          </a:p>
        </p:txBody>
      </p:sp>
      <p:sp>
        <p:nvSpPr>
          <p:cNvPr id="3" name="TextBox 2"/>
          <p:cNvSpPr txBox="1"/>
          <p:nvPr/>
        </p:nvSpPr>
        <p:spPr>
          <a:xfrm>
            <a:off x="735496" y="1352437"/>
            <a:ext cx="5035335" cy="4893647"/>
          </a:xfrm>
          <a:prstGeom prst="rect">
            <a:avLst/>
          </a:prstGeom>
          <a:noFill/>
        </p:spPr>
        <p:txBody>
          <a:bodyPr wrap="square" rtlCol="0">
            <a:spAutoFit/>
          </a:bodyPr>
          <a:lstStyle/>
          <a:p>
            <a:r>
              <a:rPr lang="en-GB" sz="2400" b="1" dirty="0"/>
              <a:t>Strengths</a:t>
            </a:r>
          </a:p>
          <a:p>
            <a:pPr>
              <a:buFont typeface="Arial"/>
              <a:buChar char="•"/>
            </a:pPr>
            <a:r>
              <a:rPr lang="en-GB" sz="2400" b="1" dirty="0"/>
              <a:t>  All churches have equal weight and say</a:t>
            </a:r>
          </a:p>
          <a:p>
            <a:pPr>
              <a:buFont typeface="Arial"/>
              <a:buChar char="•"/>
            </a:pPr>
            <a:r>
              <a:rPr lang="en-GB" sz="2400" b="1" dirty="0"/>
              <a:t> We would be one united Benefice</a:t>
            </a:r>
          </a:p>
          <a:p>
            <a:pPr>
              <a:buFont typeface="Arial"/>
              <a:buChar char="•"/>
            </a:pPr>
            <a:r>
              <a:rPr lang="en-GB" sz="2400" b="1" dirty="0"/>
              <a:t> A central MCC for administration and policy decision making</a:t>
            </a:r>
          </a:p>
          <a:p>
            <a:pPr>
              <a:buFont typeface="Arial"/>
              <a:buChar char="•"/>
            </a:pPr>
            <a:r>
              <a:rPr lang="en-GB" sz="2400" b="1" dirty="0"/>
              <a:t> Individual Churches look after their buildings via District Church Councils with restricted funds to do so.</a:t>
            </a:r>
          </a:p>
          <a:p>
            <a:pPr>
              <a:buFont typeface="Arial"/>
              <a:buChar char="•"/>
            </a:pPr>
            <a:r>
              <a:rPr lang="en-GB" sz="2400" b="1" dirty="0"/>
              <a:t> The number of Legal Officers is reduced [deputies are appointed at DCC level]</a:t>
            </a:r>
          </a:p>
          <a:p>
            <a:pPr>
              <a:buFont typeface="Arial"/>
              <a:buChar char="•"/>
            </a:pPr>
            <a:r>
              <a:rPr lang="en-GB" sz="2400" b="1" dirty="0"/>
              <a:t>Pooling of Resources</a:t>
            </a:r>
          </a:p>
        </p:txBody>
      </p:sp>
      <p:sp>
        <p:nvSpPr>
          <p:cNvPr id="4" name="TextBox 3"/>
          <p:cNvSpPr txBox="1"/>
          <p:nvPr/>
        </p:nvSpPr>
        <p:spPr>
          <a:xfrm>
            <a:off x="6303392" y="1352437"/>
            <a:ext cx="5086851" cy="3416320"/>
          </a:xfrm>
          <a:prstGeom prst="rect">
            <a:avLst/>
          </a:prstGeom>
          <a:noFill/>
        </p:spPr>
        <p:txBody>
          <a:bodyPr wrap="square" rtlCol="0">
            <a:spAutoFit/>
          </a:bodyPr>
          <a:lstStyle/>
          <a:p>
            <a:r>
              <a:rPr lang="en-GB" sz="2400" b="1" dirty="0"/>
              <a:t>Weaknesses</a:t>
            </a:r>
          </a:p>
          <a:p>
            <a:pPr>
              <a:buFont typeface="Arial"/>
              <a:buChar char="•"/>
            </a:pPr>
            <a:r>
              <a:rPr lang="en-GB" sz="2400" b="1" dirty="0"/>
              <a:t> Potentially a lack of co-operation and sense of belonging to a larger grouping</a:t>
            </a:r>
          </a:p>
          <a:p>
            <a:pPr>
              <a:buFont typeface="Arial"/>
              <a:buChar char="•"/>
            </a:pPr>
            <a:r>
              <a:rPr lang="en-GB" sz="2400" b="1" dirty="0"/>
              <a:t>  It might prove difficult to recruit people to take on a larger legal role as Wardens</a:t>
            </a:r>
          </a:p>
          <a:p>
            <a:pPr>
              <a:buFont typeface="Arial"/>
              <a:buChar char="•"/>
            </a:pPr>
            <a:r>
              <a:rPr lang="en-GB" sz="2400" b="1" dirty="0"/>
              <a:t> Practical tasks still needed to done at DCC level </a:t>
            </a:r>
          </a:p>
        </p:txBody>
      </p:sp>
    </p:spTree>
    <p:extLst>
      <p:ext uri="{BB962C8B-B14F-4D97-AF65-F5344CB8AC3E}">
        <p14:creationId xmlns:p14="http://schemas.microsoft.com/office/powerpoint/2010/main" val="1184156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1538</Words>
  <Application>Microsoft Office PowerPoint</Application>
  <PresentationFormat>Custom</PresentationFormat>
  <Paragraphs>113</Paragraphs>
  <Slides>16</Slides>
  <Notes>11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West Dartmoor Mission Community</vt:lpstr>
      <vt:lpstr>Crisis and Car Crash…</vt:lpstr>
      <vt:lpstr>2014 – a year of taking stock</vt:lpstr>
      <vt:lpstr>PowerPoint Presentation</vt:lpstr>
      <vt:lpstr>PowerPoint Presentation</vt:lpstr>
      <vt:lpstr>PowerPoint Presentation</vt:lpstr>
      <vt:lpstr>PowerPoint Presentation</vt:lpstr>
      <vt:lpstr>PowerPoint Presentation</vt:lpstr>
      <vt:lpstr>PowerPoint Presentation</vt:lpstr>
      <vt:lpstr>Where are we now in 2018?</vt:lpstr>
      <vt:lpstr>Do not fear failure</vt:lpstr>
      <vt:lpstr>Celebrating Success part 1</vt:lpstr>
      <vt:lpstr>Celebrating Success part 2…</vt:lpstr>
      <vt:lpstr>Celebrating Success part 3…</vt:lpstr>
      <vt:lpstr>With an eye to the future we have concerns</vt:lpstr>
      <vt:lpstr>At the end of the day, it’s God’s Church…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Dartmoor Mission Community</dc:title>
  <dc:creator>Nick Shutt</dc:creator>
  <cp:lastModifiedBy>Windows User</cp:lastModifiedBy>
  <cp:revision>29</cp:revision>
  <dcterms:created xsi:type="dcterms:W3CDTF">2018-07-01T07:32:22Z</dcterms:created>
  <dcterms:modified xsi:type="dcterms:W3CDTF">2018-08-06T18:19:37Z</dcterms:modified>
</cp:coreProperties>
</file>