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3545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4900059_10156855376247564_1142158793580776128_n.jpg" descr="24900059_10156855376247564_114215879358077612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114" y="1517057"/>
            <a:ext cx="11262157" cy="8036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32658061_10157363049792564_4637077899441078272_o.jpg" descr="32658061_10157363049792564_4637077899441078272_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205" y="1894185"/>
            <a:ext cx="4754737" cy="475473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Mutual Ministry as developed by the Episcopal Diocese of Northern Michigan"/>
          <p:cNvSpPr txBox="1"/>
          <p:nvPr/>
        </p:nvSpPr>
        <p:spPr>
          <a:xfrm>
            <a:off x="480497" y="501649"/>
            <a:ext cx="1204380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Mutual Ministry as developed by the Episcopal Diocese of Northern Michigan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rayford.jpg" descr="rayfor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3308" y="348867"/>
            <a:ext cx="3821557" cy="513822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16,377 square miles…"/>
          <p:cNvSpPr txBox="1"/>
          <p:nvPr/>
        </p:nvSpPr>
        <p:spPr>
          <a:xfrm>
            <a:off x="578635" y="4165600"/>
            <a:ext cx="6465058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16,377 square miles </a:t>
            </a:r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population: 311,361</a:t>
            </a:r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32 Episcopal Churches</a:t>
            </a:r>
          </a:p>
          <a:p>
            <a:pPr lvl="2"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(the size of many of our own </a:t>
            </a:r>
          </a:p>
          <a:p>
            <a:pPr lvl="2"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deaneries..keep that in mind!)</a:t>
            </a:r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Divided into 3 mission groups</a:t>
            </a:r>
          </a:p>
          <a:p>
            <a:pPr algn="l" defTabSz="457200">
              <a:defRPr sz="2950" b="0">
                <a:solidFill>
                  <a:srgbClr val="2222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With 3 stipendiary Mission Developers</a:t>
            </a:r>
          </a:p>
        </p:txBody>
      </p:sp>
      <p:sp>
        <p:nvSpPr>
          <p:cNvPr id="125" name="The Rt Revd Rayford Ray…"/>
          <p:cNvSpPr txBox="1"/>
          <p:nvPr/>
        </p:nvSpPr>
        <p:spPr>
          <a:xfrm>
            <a:off x="7887915" y="93320"/>
            <a:ext cx="3952343" cy="8293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The Rt Revd Rayford Ray</a:t>
            </a:r>
          </a:p>
          <a:p>
            <a:r>
              <a:t>11th bishop of the diocese</a:t>
            </a:r>
          </a:p>
        </p:txBody>
      </p:sp>
      <p:pic>
        <p:nvPicPr>
          <p:cNvPr id="126" name="snow.PNG" descr="sno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1244" y="5796699"/>
            <a:ext cx="3685685" cy="3913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map.jpg" descr="map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664" y="325437"/>
            <a:ext cx="6723870" cy="3530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utualplan.jpg" descr="mutualpl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854" y="116185"/>
            <a:ext cx="11261092" cy="680483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“The main arena …is in the midst of daily life.”…"/>
          <p:cNvSpPr txBox="1"/>
          <p:nvPr/>
        </p:nvSpPr>
        <p:spPr>
          <a:xfrm>
            <a:off x="39217" y="6964020"/>
            <a:ext cx="10929539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8" algn="l"/>
            <a:r>
              <a:t>“The main arena …is in the midst of daily life.”</a:t>
            </a:r>
          </a:p>
          <a:p>
            <a:pPr lvl="8" algn="l"/>
            <a:r>
              <a:t>           Rural folks get this by nature…how do we help them  </a:t>
            </a:r>
          </a:p>
          <a:p>
            <a:pPr lvl="8" algn="l"/>
            <a:r>
              <a:t>           see it as ministry?</a:t>
            </a:r>
          </a:p>
          <a:p>
            <a:r>
              <a:t>“every baptised person is an active participant…”.   </a:t>
            </a:r>
          </a:p>
          <a:p>
            <a:pPr lvl="8"/>
            <a:r>
              <a:t>A thought: how do we then invite the unbaptised?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utualplan-1.jpg" descr="mutualpla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7324" y="4203501"/>
            <a:ext cx="8768824" cy="490804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Our Goal       is to transform our congregations from being communities…"/>
          <p:cNvSpPr txBox="1"/>
          <p:nvPr/>
        </p:nvSpPr>
        <p:spPr>
          <a:xfrm>
            <a:off x="1545291" y="395064"/>
            <a:ext cx="10502901" cy="370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Our Goal</a:t>
            </a:r>
            <a:r>
              <a:rPr b="0" i="0">
                <a:latin typeface="Helvetica"/>
                <a:ea typeface="Helvetica"/>
                <a:cs typeface="Helvetica"/>
                <a:sym typeface="Helvetica"/>
              </a:rPr>
              <a:t>       </a:t>
            </a:r>
            <a:r>
              <a:rPr b="0"/>
              <a:t>i</a:t>
            </a:r>
            <a:r>
              <a:rPr b="0" i="0"/>
              <a:t>s to transform our congregations from being communities </a:t>
            </a:r>
          </a:p>
          <a:p>
            <a:pPr lvl="4" algn="l" defTabSz="457200">
              <a:defRPr b="0" i="1">
                <a:latin typeface="Arial"/>
                <a:ea typeface="Arial"/>
                <a:cs typeface="Arial"/>
                <a:sym typeface="Arial"/>
              </a:defRPr>
            </a:pPr>
            <a:r>
              <a:t>            gathered around a minister </a:t>
            </a:r>
            <a:r>
              <a:rPr i="0"/>
              <a:t>to</a:t>
            </a:r>
            <a:r>
              <a:t> MINISTERING COMMUNITIES.</a:t>
            </a:r>
          </a:p>
          <a:p>
            <a:pPr algn="l" defTabSz="457200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Our Strategy</a:t>
            </a:r>
            <a:r>
              <a:rPr b="0" i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0" i="0"/>
              <a:t>is Mutual Ministry Development</a:t>
            </a:r>
            <a:r>
              <a:rPr b="0"/>
              <a:t>.</a:t>
            </a:r>
            <a:br>
              <a:rPr b="0"/>
            </a:br>
            <a:r>
              <a:rPr b="0"/>
              <a:t>                    </a:t>
            </a:r>
            <a:r>
              <a:rPr b="0" i="0"/>
              <a:t>  NOT </a:t>
            </a:r>
            <a:r>
              <a:rPr b="0"/>
              <a:t>clerical ministry </a:t>
            </a:r>
            <a:r>
              <a:rPr b="0" i="0"/>
              <a:t>delivery</a:t>
            </a:r>
            <a:r>
              <a:rPr b="0"/>
              <a:t> </a:t>
            </a:r>
            <a:r>
              <a:rPr b="0" i="0"/>
              <a:t>and NOT </a:t>
            </a:r>
            <a:r>
              <a:rPr b="0"/>
              <a:t>team ministry </a:t>
            </a:r>
            <a:r>
              <a:rPr b="0" i="0"/>
              <a:t>delivery</a:t>
            </a:r>
            <a:endParaRPr b="0"/>
          </a:p>
          <a:p>
            <a:pPr algn="l" defTabSz="457200"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Our Tactics</a:t>
            </a:r>
            <a:endParaRPr b="0" i="0">
              <a:latin typeface="Helvetica"/>
              <a:ea typeface="Helvetica"/>
              <a:cs typeface="Helvetica"/>
              <a:sym typeface="Helvetica"/>
            </a:endParaRPr>
          </a:p>
          <a:p>
            <a:pPr lvl="3" algn="l" defTabSz="457200">
              <a:defRPr b="0">
                <a:latin typeface="Helvetica"/>
                <a:ea typeface="Helvetica"/>
                <a:cs typeface="Helvetica"/>
                <a:sym typeface="Helvetica"/>
              </a:defRPr>
            </a:pPr>
            <a:r>
              <a:t>              (1) clustering through our regions</a:t>
            </a:r>
          </a:p>
          <a:p>
            <a:pPr lvl="3" algn="l" defTabSz="457200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              (2) developing local ministry</a:t>
            </a:r>
          </a:p>
          <a:p>
            <a:pPr algn="l" defTabSz="457200"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defRPr b="0">
                <a:latin typeface="Arial"/>
                <a:ea typeface="Arial"/>
                <a:cs typeface="Arial"/>
                <a:sym typeface="Arial"/>
              </a:defRPr>
            </a:pPr>
            <a:endParaRPr b="1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w it works (VERY basically)…"/>
          <p:cNvSpPr txBox="1"/>
          <p:nvPr/>
        </p:nvSpPr>
        <p:spPr>
          <a:xfrm>
            <a:off x="111099" y="334620"/>
            <a:ext cx="12430619" cy="451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How it works (VERY basically)</a:t>
            </a:r>
          </a:p>
          <a:p>
            <a:pPr marL="476250" indent="-476250" algn="l">
              <a:buSzPct val="100000"/>
              <a:buAutoNum type="arabicPeriod"/>
            </a:pPr>
            <a:r>
              <a:t>PCC of congregation/s interested in mutual ministry process meet with bishop.</a:t>
            </a:r>
          </a:p>
          <a:p>
            <a:pPr marL="476250" indent="-476250" algn="l">
              <a:buSzPct val="100000"/>
              <a:buAutoNum type="arabicPeriod"/>
            </a:pPr>
            <a:r>
              <a:t>Bishop or rep. meets with whole congregation </a:t>
            </a:r>
          </a:p>
          <a:p>
            <a:pPr marL="476250" indent="-476250" algn="l">
              <a:buSzPct val="100000"/>
              <a:buAutoNum type="arabicPeriod"/>
            </a:pPr>
            <a:r>
              <a:t>If they want to proceed: consultant is appointed, 4 meetings with PCC and/or other leadership folks…..identification of individuals for possible needed ministries.</a:t>
            </a:r>
          </a:p>
          <a:p>
            <a:pPr algn="l"/>
            <a:r>
              <a:t>4.  </a:t>
            </a:r>
            <a:r>
              <a:rPr u="sng"/>
              <a:t>Education</a:t>
            </a:r>
            <a:r>
              <a:t>:  Those people invited to form Covenant Group that will meet twice</a:t>
            </a:r>
          </a:p>
          <a:p>
            <a:pPr algn="l"/>
            <a:r>
              <a:t>     month for 3-4 hr sessions using the diocesan curriculum (at a location within that</a:t>
            </a:r>
          </a:p>
          <a:p>
            <a:pPr algn="l"/>
            <a:r>
              <a:t>     team and any in congregation also welcome to attend these meetings)</a:t>
            </a:r>
          </a:p>
          <a:p>
            <a:pPr algn="l"/>
            <a:r>
              <a:t>5.  </a:t>
            </a:r>
            <a:r>
              <a:rPr u="sng"/>
              <a:t>Evaluation</a:t>
            </a:r>
            <a:r>
              <a:t> (on-going) Upon completion of curriculum, the Covenant Group is</a:t>
            </a:r>
          </a:p>
          <a:p>
            <a:pPr algn="l"/>
            <a:r>
              <a:t>     examined by diocesan Commission on Ministry.</a:t>
            </a:r>
          </a:p>
          <a:p>
            <a:pPr algn="l"/>
            <a:r>
              <a:t>6.  After all necessary diocesan approval—Ordination/licensing follows.</a:t>
            </a:r>
          </a:p>
        </p:txBody>
      </p:sp>
      <p:sp>
        <p:nvSpPr>
          <p:cNvPr id="136" name="Ministries:…"/>
          <p:cNvSpPr txBox="1"/>
          <p:nvPr/>
        </p:nvSpPr>
        <p:spPr>
          <a:xfrm>
            <a:off x="629920" y="5427320"/>
            <a:ext cx="10988498" cy="372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Ministries:</a:t>
            </a:r>
          </a:p>
          <a:p>
            <a:pPr algn="l"/>
            <a:r>
              <a:t>Diaconal—both deacons (ordained) and diaconal coordinator</a:t>
            </a:r>
          </a:p>
          <a:p>
            <a:pPr algn="l"/>
            <a:r>
              <a:t>Apostolic— stewardship, educational, and ecumenical coordinators</a:t>
            </a:r>
          </a:p>
          <a:p>
            <a:pPr algn="l"/>
            <a:r>
              <a:t>Priestly—Priests (ordained) and Preachers (licensed), coordinators</a:t>
            </a:r>
          </a:p>
          <a:p>
            <a:pPr algn="l"/>
            <a:endParaRPr/>
          </a:p>
          <a:p>
            <a:pPr algn="l"/>
            <a:r>
              <a:t>Regional Missioners:  </a:t>
            </a:r>
            <a:r>
              <a:rPr sz="2200" b="0"/>
              <a:t>Providing consulting, supervising, and mentoring services to </a:t>
            </a:r>
          </a:p>
          <a:p>
            <a:pPr algn="l"/>
            <a:r>
              <a:rPr sz="2200" b="0"/>
              <a:t>congregations and regions as mutually agreed to by Bishop's Committees, Vestries, </a:t>
            </a:r>
          </a:p>
          <a:p>
            <a:pPr algn="l"/>
            <a:r>
              <a:rPr sz="2200" b="0"/>
              <a:t>Regional Boards, Bishop, Council, and themselves.</a:t>
            </a:r>
          </a:p>
          <a:p>
            <a:pPr algn="l"/>
            <a:endParaRPr sz="2200" b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ag museum.jpg" descr="ag muse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430" y="307826"/>
            <a:ext cx="5578405" cy="3137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eacon.jpg" descr="deac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8175" y="197197"/>
            <a:ext cx="2986721" cy="543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ltar2.jpg" descr="altar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950" y="3995645"/>
            <a:ext cx="3173345" cy="5769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altar.jpg" descr="alta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28090" y="3980402"/>
            <a:ext cx="2921889" cy="531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women.jpg" descr="women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17273" y="256135"/>
            <a:ext cx="2921890" cy="531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ikes.jpg" descr="bikes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40968" y="5990130"/>
            <a:ext cx="5578404" cy="3718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Dobbin</dc:creator>
  <cp:lastModifiedBy>Windows User</cp:lastModifiedBy>
  <cp:revision>1</cp:revision>
  <dcterms:modified xsi:type="dcterms:W3CDTF">2018-08-06T18:13:27Z</dcterms:modified>
</cp:coreProperties>
</file>