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325" r:id="rId3"/>
    <p:sldId id="329" r:id="rId4"/>
    <p:sldId id="326" r:id="rId5"/>
    <p:sldId id="328" r:id="rId6"/>
    <p:sldId id="327" r:id="rId7"/>
    <p:sldId id="267" r:id="rId8"/>
    <p:sldId id="323" r:id="rId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81" autoAdjust="0"/>
  </p:normalViewPr>
  <p:slideViewPr>
    <p:cSldViewPr>
      <p:cViewPr varScale="1">
        <p:scale>
          <a:sx n="39" d="100"/>
          <a:sy n="39" d="100"/>
        </p:scale>
        <p:origin x="14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4ADBB91B-77B1-40D7-BF8C-10F4FF41CD33}" type="datetimeFigureOut">
              <a:rPr lang="en-GB" smtClean="0"/>
              <a:t>08/11/2017</a:t>
            </a:fld>
            <a:endParaRPr lang="en-GB"/>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051CC8B5-C018-4303-BF4A-9A3C384F2130}" type="slidenum">
              <a:rPr lang="en-GB" smtClean="0"/>
              <a:t>‹#›</a:t>
            </a:fld>
            <a:endParaRPr lang="en-GB"/>
          </a:p>
        </p:txBody>
      </p:sp>
    </p:spTree>
    <p:extLst>
      <p:ext uri="{BB962C8B-B14F-4D97-AF65-F5344CB8AC3E}">
        <p14:creationId xmlns:p14="http://schemas.microsoft.com/office/powerpoint/2010/main" val="119958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6" y="0"/>
            <a:ext cx="2945659" cy="496411"/>
          </a:xfrm>
          <a:prstGeom prst="rect">
            <a:avLst/>
          </a:prstGeom>
        </p:spPr>
        <p:txBody>
          <a:bodyPr vert="horz" lIns="91440" tIns="45720" rIns="91440" bIns="45720" rtlCol="0"/>
          <a:lstStyle>
            <a:lvl1pPr algn="r">
              <a:defRPr sz="1200"/>
            </a:lvl1pPr>
          </a:lstStyle>
          <a:p>
            <a:fld id="{2664488B-D3B0-4EA1-AE48-1488A2E77FDB}" type="datetimeFigureOut">
              <a:rPr lang="en-GB" smtClean="0"/>
              <a:t>08/11/2017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430092"/>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430092"/>
            <a:ext cx="2945659" cy="496411"/>
          </a:xfrm>
          <a:prstGeom prst="rect">
            <a:avLst/>
          </a:prstGeom>
        </p:spPr>
        <p:txBody>
          <a:bodyPr vert="horz" lIns="91440" tIns="45720" rIns="91440" bIns="45720" rtlCol="0" anchor="b"/>
          <a:lstStyle>
            <a:lvl1pPr algn="r">
              <a:defRPr sz="1200"/>
            </a:lvl1pPr>
          </a:lstStyle>
          <a:p>
            <a:fld id="{24F8F5F9-5D10-4070-91FC-661FB68D2231}" type="slidenum">
              <a:rPr lang="en-GB" smtClean="0"/>
              <a:t>‹#›</a:t>
            </a:fld>
            <a:endParaRPr lang="en-GB"/>
          </a:p>
        </p:txBody>
      </p:sp>
    </p:spTree>
    <p:extLst>
      <p:ext uri="{BB962C8B-B14F-4D97-AF65-F5344CB8AC3E}">
        <p14:creationId xmlns:p14="http://schemas.microsoft.com/office/powerpoint/2010/main" val="233520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F8F5F9-5D10-4070-91FC-661FB68D2231}" type="slidenum">
              <a:rPr lang="en-GB" smtClean="0"/>
              <a:t>1</a:t>
            </a:fld>
            <a:endParaRPr lang="en-GB"/>
          </a:p>
        </p:txBody>
      </p:sp>
    </p:spTree>
    <p:extLst>
      <p:ext uri="{BB962C8B-B14F-4D97-AF65-F5344CB8AC3E}">
        <p14:creationId xmlns:p14="http://schemas.microsoft.com/office/powerpoint/2010/main" val="427506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7 years</a:t>
            </a:r>
          </a:p>
          <a:p>
            <a:r>
              <a:rPr lang="en-GB" dirty="0" smtClean="0"/>
              <a:t>1.8 million in funding</a:t>
            </a:r>
          </a:p>
          <a:p>
            <a:endParaRPr lang="en-GB" dirty="0"/>
          </a:p>
        </p:txBody>
      </p:sp>
      <p:sp>
        <p:nvSpPr>
          <p:cNvPr id="4" name="Slide Number Placeholder 3"/>
          <p:cNvSpPr>
            <a:spLocks noGrp="1"/>
          </p:cNvSpPr>
          <p:nvPr>
            <p:ph type="sldNum" sz="quarter" idx="10"/>
          </p:nvPr>
        </p:nvSpPr>
        <p:spPr/>
        <p:txBody>
          <a:bodyPr/>
          <a:lstStyle/>
          <a:p>
            <a:fld id="{24F8F5F9-5D10-4070-91FC-661FB68D2231}" type="slidenum">
              <a:rPr lang="en-GB" smtClean="0"/>
              <a:t>2</a:t>
            </a:fld>
            <a:endParaRPr lang="en-GB"/>
          </a:p>
        </p:txBody>
      </p:sp>
    </p:spTree>
    <p:extLst>
      <p:ext uri="{BB962C8B-B14F-4D97-AF65-F5344CB8AC3E}">
        <p14:creationId xmlns:p14="http://schemas.microsoft.com/office/powerpoint/2010/main" val="347362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F8F5F9-5D10-4070-91FC-661FB68D2231}" type="slidenum">
              <a:rPr lang="en-GB" smtClean="0"/>
              <a:t>5</a:t>
            </a:fld>
            <a:endParaRPr lang="en-GB"/>
          </a:p>
        </p:txBody>
      </p:sp>
    </p:spTree>
    <p:extLst>
      <p:ext uri="{BB962C8B-B14F-4D97-AF65-F5344CB8AC3E}">
        <p14:creationId xmlns:p14="http://schemas.microsoft.com/office/powerpoint/2010/main" val="159841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F8F5F9-5D10-4070-91FC-661FB68D2231}" type="slidenum">
              <a:rPr lang="en-GB" smtClean="0"/>
              <a:t>7</a:t>
            </a:fld>
            <a:endParaRPr lang="en-GB"/>
          </a:p>
        </p:txBody>
      </p:sp>
    </p:spTree>
    <p:extLst>
      <p:ext uri="{BB962C8B-B14F-4D97-AF65-F5344CB8AC3E}">
        <p14:creationId xmlns:p14="http://schemas.microsoft.com/office/powerpoint/2010/main" val="226978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F8F5F9-5D10-4070-91FC-661FB68D2231}" type="slidenum">
              <a:rPr lang="en-GB" smtClean="0"/>
              <a:t>8</a:t>
            </a:fld>
            <a:endParaRPr lang="en-GB"/>
          </a:p>
        </p:txBody>
      </p:sp>
    </p:spTree>
    <p:extLst>
      <p:ext uri="{BB962C8B-B14F-4D97-AF65-F5344CB8AC3E}">
        <p14:creationId xmlns:p14="http://schemas.microsoft.com/office/powerpoint/2010/main" val="2578767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936104"/>
          </a:xfrm>
        </p:spPr>
        <p:txBody>
          <a:bodyPr/>
          <a:lstStyle/>
          <a:p>
            <a:r>
              <a:rPr lang="en-US" dirty="0" smtClean="0"/>
              <a:t>Click to edit Master title style</a:t>
            </a:r>
            <a:endParaRPr lang="en-GB" dirty="0"/>
          </a:p>
        </p:txBody>
      </p:sp>
      <p:pic>
        <p:nvPicPr>
          <p:cNvPr id="7" name="Picture 6"/>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6" y="5575732"/>
            <a:ext cx="1944216" cy="106283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44008" y="5575732"/>
            <a:ext cx="4310264" cy="1102027"/>
          </a:xfrm>
          <a:prstGeom prst="rect">
            <a:avLst/>
          </a:prstGeom>
        </p:spPr>
      </p:pic>
      <p:sp>
        <p:nvSpPr>
          <p:cNvPr id="10" name="Text Placeholder 9"/>
          <p:cNvSpPr>
            <a:spLocks noGrp="1"/>
          </p:cNvSpPr>
          <p:nvPr>
            <p:ph type="body" sz="quarter" idx="10"/>
          </p:nvPr>
        </p:nvSpPr>
        <p:spPr>
          <a:xfrm>
            <a:off x="899592" y="1484784"/>
            <a:ext cx="7559675" cy="3528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039408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C895A-D47E-40EA-8516-8DB608CF2BD9}" type="datetimeFigureOut">
              <a:rPr lang="en-GB" smtClean="0"/>
              <a:t>08/11/2017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74443-DAB8-43E5-83EA-7E6FB19CCA4F}" type="slidenum">
              <a:rPr lang="en-GB" smtClean="0"/>
              <a:t>‹#›</a:t>
            </a:fld>
            <a:endParaRPr lang="en-GB"/>
          </a:p>
        </p:txBody>
      </p:sp>
    </p:spTree>
    <p:extLst>
      <p:ext uri="{BB962C8B-B14F-4D97-AF65-F5344CB8AC3E}">
        <p14:creationId xmlns:p14="http://schemas.microsoft.com/office/powerpoint/2010/main" val="97633087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1124744"/>
            <a:ext cx="7772400" cy="2880320"/>
          </a:xfrm>
        </p:spPr>
        <p:txBody>
          <a:bodyPr>
            <a:normAutofit/>
          </a:bodyPr>
          <a:lstStyle/>
          <a:p>
            <a:pPr algn="l"/>
            <a:r>
              <a:rPr lang="en-GB" sz="4900" dirty="0" smtClean="0">
                <a:solidFill>
                  <a:schemeClr val="accent4">
                    <a:lumMod val="50000"/>
                  </a:schemeClr>
                </a:solidFill>
                <a:latin typeface="Gill Sans MT" panose="020B0502020104020203" pitchFamily="34" charset="0"/>
              </a:rPr>
              <a:t>Growing the Rural Church</a:t>
            </a:r>
            <a:br>
              <a:rPr lang="en-GB" sz="4900" dirty="0" smtClean="0">
                <a:solidFill>
                  <a:schemeClr val="accent4">
                    <a:lumMod val="50000"/>
                  </a:schemeClr>
                </a:solidFill>
                <a:latin typeface="Gill Sans MT" panose="020B0502020104020203" pitchFamily="34" charset="0"/>
              </a:rPr>
            </a:br>
            <a:r>
              <a:rPr lang="en-GB" sz="4000" dirty="0" smtClean="0">
                <a:solidFill>
                  <a:schemeClr val="accent4">
                    <a:lumMod val="50000"/>
                  </a:schemeClr>
                </a:solidFill>
                <a:latin typeface="Gill Sans MT" panose="020B0502020104020203" pitchFamily="34" charset="0"/>
              </a:rPr>
              <a:t>Presentation for Education Team</a:t>
            </a:r>
            <a:br>
              <a:rPr lang="en-GB" sz="4000" dirty="0" smtClean="0">
                <a:solidFill>
                  <a:schemeClr val="accent4">
                    <a:lumMod val="50000"/>
                  </a:schemeClr>
                </a:solidFill>
                <a:latin typeface="Gill Sans MT" panose="020B0502020104020203" pitchFamily="34" charset="0"/>
              </a:rPr>
            </a:br>
            <a:r>
              <a:rPr lang="en-GB" sz="4000" dirty="0" smtClean="0">
                <a:solidFill>
                  <a:schemeClr val="accent4">
                    <a:lumMod val="50000"/>
                  </a:schemeClr>
                </a:solidFill>
                <a:latin typeface="Gill Sans MT" panose="020B0502020104020203" pitchFamily="34" charset="0"/>
              </a:rPr>
              <a:t>				November 2017</a:t>
            </a:r>
            <a:endParaRPr lang="en-GB" sz="3600" dirty="0">
              <a:solidFill>
                <a:schemeClr val="accent4">
                  <a:lumMod val="50000"/>
                </a:schemeClr>
              </a:solidFill>
              <a:latin typeface="Gill Sans MT" panose="020B0502020104020203" pitchFamily="34" charset="0"/>
            </a:endParaRPr>
          </a:p>
        </p:txBody>
      </p:sp>
    </p:spTree>
    <p:extLst>
      <p:ext uri="{BB962C8B-B14F-4D97-AF65-F5344CB8AC3E}">
        <p14:creationId xmlns:p14="http://schemas.microsoft.com/office/powerpoint/2010/main" val="1457742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9512" y="332656"/>
            <a:ext cx="8856984" cy="6586418"/>
          </a:xfrm>
          <a:prstGeom prst="rect">
            <a:avLst/>
          </a:prstGeom>
          <a:noFill/>
        </p:spPr>
        <p:txBody>
          <a:bodyPr wrap="square" rtlCol="0">
            <a:spAutoFit/>
          </a:bodyPr>
          <a:lstStyle/>
          <a:p>
            <a:r>
              <a:rPr lang="en-GB" sz="2800" b="1" dirty="0" smtClean="0">
                <a:solidFill>
                  <a:schemeClr val="accent4">
                    <a:lumMod val="50000"/>
                  </a:schemeClr>
                </a:solidFill>
                <a:latin typeface="Gill Sans MT" panose="020B0502020104020203" pitchFamily="34" charset="0"/>
              </a:rPr>
              <a:t>Growing the Rural Church: Mission Statement</a:t>
            </a:r>
          </a:p>
          <a:p>
            <a:endParaRPr lang="en-GB" sz="1400" dirty="0">
              <a:solidFill>
                <a:schemeClr val="accent4">
                  <a:lumMod val="50000"/>
                </a:schemeClr>
              </a:solidFill>
              <a:latin typeface="Gill Sans MT" panose="020B0502020104020203" pitchFamily="34" charset="0"/>
            </a:endParaRPr>
          </a:p>
          <a:p>
            <a:pPr algn="just"/>
            <a:r>
              <a:rPr lang="en-GB" sz="2000" dirty="0">
                <a:solidFill>
                  <a:schemeClr val="accent4">
                    <a:lumMod val="50000"/>
                  </a:schemeClr>
                </a:solidFill>
                <a:latin typeface="Gill Sans MT" panose="020B0502020104020203" pitchFamily="34" charset="0"/>
              </a:rPr>
              <a:t>Growing the Rural Church works with rural Mission Communities to develop their </a:t>
            </a:r>
            <a:r>
              <a:rPr lang="en-GB" sz="2000" dirty="0" smtClean="0">
                <a:solidFill>
                  <a:schemeClr val="accent4">
                    <a:lumMod val="50000"/>
                  </a:schemeClr>
                </a:solidFill>
                <a:latin typeface="Gill Sans MT" panose="020B0502020104020203" pitchFamily="34" charset="0"/>
              </a:rPr>
              <a:t>resources to </a:t>
            </a:r>
            <a:r>
              <a:rPr lang="en-GB" sz="2000" dirty="0">
                <a:solidFill>
                  <a:schemeClr val="accent4">
                    <a:lumMod val="50000"/>
                  </a:schemeClr>
                </a:solidFill>
                <a:latin typeface="Gill Sans MT" panose="020B0502020104020203" pitchFamily="34" charset="0"/>
              </a:rPr>
              <a:t>enable them to grow in prayer, make new disciples and serve the people of Devon with joy</a:t>
            </a:r>
            <a:r>
              <a:rPr lang="en-GB" sz="2000" dirty="0" smtClean="0">
                <a:solidFill>
                  <a:schemeClr val="accent4">
                    <a:lumMod val="50000"/>
                  </a:schemeClr>
                </a:solidFill>
                <a:latin typeface="Gill Sans MT" panose="020B0502020104020203" pitchFamily="34" charset="0"/>
              </a:rPr>
              <a:t>.</a:t>
            </a:r>
          </a:p>
          <a:p>
            <a:pPr algn="just"/>
            <a:endParaRPr lang="en-GB" sz="2000" dirty="0">
              <a:solidFill>
                <a:schemeClr val="accent4">
                  <a:lumMod val="50000"/>
                </a:schemeClr>
              </a:solidFill>
              <a:latin typeface="Gill Sans MT" panose="020B0502020104020203" pitchFamily="34" charset="0"/>
            </a:endParaRPr>
          </a:p>
          <a:p>
            <a:pPr algn="just"/>
            <a:r>
              <a:rPr lang="en-GB" sz="2000" dirty="0">
                <a:solidFill>
                  <a:schemeClr val="accent4">
                    <a:lumMod val="50000"/>
                  </a:schemeClr>
                </a:solidFill>
                <a:latin typeface="Gill Sans MT" panose="020B0502020104020203" pitchFamily="34" charset="0"/>
              </a:rPr>
              <a:t>We do this by supporting rural Mission Communities to partner with their local communities and external agencies to find sustainable missional, community, commercial or cultural uses for their church buildings, which benefit the whole community. </a:t>
            </a:r>
            <a:endParaRPr lang="en-GB" sz="2000" dirty="0" smtClean="0">
              <a:solidFill>
                <a:schemeClr val="accent4">
                  <a:lumMod val="50000"/>
                </a:schemeClr>
              </a:solidFill>
              <a:latin typeface="Gill Sans MT" panose="020B0502020104020203" pitchFamily="34" charset="0"/>
            </a:endParaRPr>
          </a:p>
          <a:p>
            <a:pPr algn="just"/>
            <a:endParaRPr lang="en-GB" sz="2000" dirty="0">
              <a:solidFill>
                <a:schemeClr val="accent4">
                  <a:lumMod val="50000"/>
                </a:schemeClr>
              </a:solidFill>
              <a:latin typeface="Gill Sans MT" panose="020B0502020104020203" pitchFamily="34" charset="0"/>
            </a:endParaRPr>
          </a:p>
          <a:p>
            <a:pPr algn="just"/>
            <a:r>
              <a:rPr lang="en-GB" sz="2000" dirty="0">
                <a:solidFill>
                  <a:schemeClr val="accent4">
                    <a:lumMod val="50000"/>
                  </a:schemeClr>
                </a:solidFill>
                <a:latin typeface="Gill Sans MT" panose="020B0502020104020203" pitchFamily="34" charset="0"/>
              </a:rPr>
              <a:t>When we do this, we ensure </a:t>
            </a:r>
            <a:r>
              <a:rPr lang="en-GB" sz="2000" dirty="0" smtClean="0">
                <a:solidFill>
                  <a:schemeClr val="accent4">
                    <a:lumMod val="50000"/>
                  </a:schemeClr>
                </a:solidFill>
                <a:latin typeface="Gill Sans MT" panose="020B0502020104020203" pitchFamily="34" charset="0"/>
              </a:rPr>
              <a:t>that</a:t>
            </a:r>
          </a:p>
          <a:p>
            <a:pPr algn="just"/>
            <a:r>
              <a:rPr lang="en-GB" sz="2000" dirty="0" smtClean="0">
                <a:solidFill>
                  <a:schemeClr val="accent4">
                    <a:lumMod val="50000"/>
                  </a:schemeClr>
                </a:solidFill>
                <a:latin typeface="Gill Sans MT" panose="020B0502020104020203" pitchFamily="34" charset="0"/>
              </a:rPr>
              <a:t>the </a:t>
            </a:r>
            <a:r>
              <a:rPr lang="en-GB" sz="2000" dirty="0">
                <a:solidFill>
                  <a:schemeClr val="accent4">
                    <a:lumMod val="50000"/>
                  </a:schemeClr>
                </a:solidFill>
                <a:latin typeface="Gill Sans MT" panose="020B0502020104020203" pitchFamily="34" charset="0"/>
              </a:rPr>
              <a:t>public spaces offered by our </a:t>
            </a:r>
            <a:endParaRPr lang="en-GB" sz="2000" dirty="0" smtClean="0">
              <a:solidFill>
                <a:schemeClr val="accent4">
                  <a:lumMod val="50000"/>
                </a:schemeClr>
              </a:solidFill>
              <a:latin typeface="Gill Sans MT" panose="020B0502020104020203" pitchFamily="34" charset="0"/>
            </a:endParaRPr>
          </a:p>
          <a:p>
            <a:pPr algn="just"/>
            <a:r>
              <a:rPr lang="en-GB" sz="2000" dirty="0" smtClean="0">
                <a:solidFill>
                  <a:schemeClr val="accent4">
                    <a:lumMod val="50000"/>
                  </a:schemeClr>
                </a:solidFill>
                <a:latin typeface="Gill Sans MT" panose="020B0502020104020203" pitchFamily="34" charset="0"/>
              </a:rPr>
              <a:t>rural </a:t>
            </a:r>
            <a:r>
              <a:rPr lang="en-GB" sz="2000" dirty="0">
                <a:solidFill>
                  <a:schemeClr val="accent4">
                    <a:lumMod val="50000"/>
                  </a:schemeClr>
                </a:solidFill>
                <a:latin typeface="Gill Sans MT" panose="020B0502020104020203" pitchFamily="34" charset="0"/>
              </a:rPr>
              <a:t>church buildings, both for </a:t>
            </a:r>
            <a:endParaRPr lang="en-GB" sz="2000" dirty="0" smtClean="0">
              <a:solidFill>
                <a:schemeClr val="accent4">
                  <a:lumMod val="50000"/>
                </a:schemeClr>
              </a:solidFill>
              <a:latin typeface="Gill Sans MT" panose="020B0502020104020203" pitchFamily="34" charset="0"/>
            </a:endParaRPr>
          </a:p>
          <a:p>
            <a:pPr algn="just"/>
            <a:r>
              <a:rPr lang="en-GB" sz="2000" dirty="0" smtClean="0">
                <a:solidFill>
                  <a:schemeClr val="accent4">
                    <a:lumMod val="50000"/>
                  </a:schemeClr>
                </a:solidFill>
                <a:latin typeface="Gill Sans MT" panose="020B0502020104020203" pitchFamily="34" charset="0"/>
              </a:rPr>
              <a:t>worship </a:t>
            </a:r>
            <a:r>
              <a:rPr lang="en-GB" sz="2000" dirty="0">
                <a:solidFill>
                  <a:schemeClr val="accent4">
                    <a:lumMod val="50000"/>
                  </a:schemeClr>
                </a:solidFill>
                <a:latin typeface="Gill Sans MT" panose="020B0502020104020203" pitchFamily="34" charset="0"/>
              </a:rPr>
              <a:t>and extended missional, </a:t>
            </a:r>
            <a:endParaRPr lang="en-GB" sz="2000" dirty="0" smtClean="0">
              <a:solidFill>
                <a:schemeClr val="accent4">
                  <a:lumMod val="50000"/>
                </a:schemeClr>
              </a:solidFill>
              <a:latin typeface="Gill Sans MT" panose="020B0502020104020203" pitchFamily="34" charset="0"/>
            </a:endParaRPr>
          </a:p>
          <a:p>
            <a:pPr algn="just"/>
            <a:r>
              <a:rPr lang="en-GB" sz="2000" dirty="0" smtClean="0">
                <a:solidFill>
                  <a:schemeClr val="accent4">
                    <a:lumMod val="50000"/>
                  </a:schemeClr>
                </a:solidFill>
                <a:latin typeface="Gill Sans MT" panose="020B0502020104020203" pitchFamily="34" charset="0"/>
              </a:rPr>
              <a:t>community</a:t>
            </a:r>
            <a:r>
              <a:rPr lang="en-GB" sz="2000" dirty="0">
                <a:solidFill>
                  <a:schemeClr val="accent4">
                    <a:lumMod val="50000"/>
                  </a:schemeClr>
                </a:solidFill>
                <a:latin typeface="Gill Sans MT" panose="020B0502020104020203" pitchFamily="34" charset="0"/>
              </a:rPr>
              <a:t>, commercial or </a:t>
            </a:r>
            <a:r>
              <a:rPr lang="en-GB" sz="2000" dirty="0" smtClean="0">
                <a:solidFill>
                  <a:schemeClr val="accent4">
                    <a:lumMod val="50000"/>
                  </a:schemeClr>
                </a:solidFill>
                <a:latin typeface="Gill Sans MT" panose="020B0502020104020203" pitchFamily="34" charset="0"/>
              </a:rPr>
              <a:t>cultural </a:t>
            </a:r>
          </a:p>
          <a:p>
            <a:pPr algn="just"/>
            <a:r>
              <a:rPr lang="en-GB" sz="2000" dirty="0" smtClean="0">
                <a:solidFill>
                  <a:schemeClr val="accent4">
                    <a:lumMod val="50000"/>
                  </a:schemeClr>
                </a:solidFill>
                <a:latin typeface="Gill Sans MT" panose="020B0502020104020203" pitchFamily="34" charset="0"/>
              </a:rPr>
              <a:t>use</a:t>
            </a:r>
            <a:r>
              <a:rPr lang="en-GB" sz="2000" dirty="0">
                <a:solidFill>
                  <a:schemeClr val="accent4">
                    <a:lumMod val="50000"/>
                  </a:schemeClr>
                </a:solidFill>
                <a:latin typeface="Gill Sans MT" panose="020B0502020104020203" pitchFamily="34" charset="0"/>
              </a:rPr>
              <a:t>, are sustainably </a:t>
            </a:r>
            <a:r>
              <a:rPr lang="en-GB" sz="2000" dirty="0" smtClean="0">
                <a:solidFill>
                  <a:schemeClr val="accent4">
                    <a:lumMod val="50000"/>
                  </a:schemeClr>
                </a:solidFill>
                <a:latin typeface="Gill Sans MT" panose="020B0502020104020203" pitchFamily="34" charset="0"/>
              </a:rPr>
              <a:t>managed </a:t>
            </a:r>
            <a:r>
              <a:rPr lang="en-GB" sz="2000" dirty="0">
                <a:solidFill>
                  <a:schemeClr val="accent4">
                    <a:lumMod val="50000"/>
                  </a:schemeClr>
                </a:solidFill>
                <a:latin typeface="Gill Sans MT" panose="020B0502020104020203" pitchFamily="34" charset="0"/>
              </a:rPr>
              <a:t>and </a:t>
            </a:r>
            <a:endParaRPr lang="en-GB" sz="2000" dirty="0" smtClean="0">
              <a:solidFill>
                <a:schemeClr val="accent4">
                  <a:lumMod val="50000"/>
                </a:schemeClr>
              </a:solidFill>
              <a:latin typeface="Gill Sans MT" panose="020B0502020104020203" pitchFamily="34" charset="0"/>
            </a:endParaRPr>
          </a:p>
          <a:p>
            <a:pPr algn="just"/>
            <a:r>
              <a:rPr lang="en-GB" sz="2000" dirty="0" smtClean="0">
                <a:solidFill>
                  <a:schemeClr val="accent4">
                    <a:lumMod val="50000"/>
                  </a:schemeClr>
                </a:solidFill>
                <a:latin typeface="Gill Sans MT" panose="020B0502020104020203" pitchFamily="34" charset="0"/>
              </a:rPr>
              <a:t>remain </a:t>
            </a:r>
            <a:r>
              <a:rPr lang="en-GB" sz="2000" dirty="0">
                <a:solidFill>
                  <a:schemeClr val="accent4">
                    <a:lumMod val="50000"/>
                  </a:schemeClr>
                </a:solidFill>
                <a:latin typeface="Gill Sans MT" panose="020B0502020104020203" pitchFamily="34" charset="0"/>
              </a:rPr>
              <a:t>open and </a:t>
            </a:r>
            <a:r>
              <a:rPr lang="en-GB" sz="2000" dirty="0" smtClean="0">
                <a:solidFill>
                  <a:schemeClr val="accent4">
                    <a:lumMod val="50000"/>
                  </a:schemeClr>
                </a:solidFill>
                <a:latin typeface="Gill Sans MT" panose="020B0502020104020203" pitchFamily="34" charset="0"/>
              </a:rPr>
              <a:t>available</a:t>
            </a:r>
            <a:r>
              <a:rPr lang="en-GB" sz="2000" dirty="0">
                <a:solidFill>
                  <a:schemeClr val="accent4">
                    <a:lumMod val="50000"/>
                  </a:schemeClr>
                </a:solidFill>
                <a:latin typeface="Gill Sans MT" panose="020B0502020104020203" pitchFamily="34" charset="0"/>
              </a:rPr>
              <a:t>. </a:t>
            </a:r>
            <a:endParaRPr lang="en-GB" sz="2000" dirty="0" smtClean="0">
              <a:solidFill>
                <a:schemeClr val="accent4">
                  <a:lumMod val="50000"/>
                </a:schemeClr>
              </a:solidFill>
              <a:latin typeface="Gill Sans MT" panose="020B0502020104020203" pitchFamily="34" charset="0"/>
            </a:endParaRPr>
          </a:p>
          <a:p>
            <a:pPr algn="just"/>
            <a:r>
              <a:rPr lang="en-GB" sz="2000" dirty="0" smtClean="0">
                <a:solidFill>
                  <a:schemeClr val="accent4">
                    <a:lumMod val="50000"/>
                  </a:schemeClr>
                </a:solidFill>
                <a:latin typeface="Gill Sans MT" panose="020B0502020104020203" pitchFamily="34" charset="0"/>
              </a:rPr>
              <a:t>Relationships </a:t>
            </a:r>
            <a:r>
              <a:rPr lang="en-GB" sz="2000" dirty="0">
                <a:solidFill>
                  <a:schemeClr val="accent4">
                    <a:lumMod val="50000"/>
                  </a:schemeClr>
                </a:solidFill>
                <a:latin typeface="Gill Sans MT" panose="020B0502020104020203" pitchFamily="34" charset="0"/>
              </a:rPr>
              <a:t>between our </a:t>
            </a:r>
            <a:r>
              <a:rPr lang="en-GB" sz="2000" dirty="0" smtClean="0">
                <a:solidFill>
                  <a:schemeClr val="accent4">
                    <a:lumMod val="50000"/>
                  </a:schemeClr>
                </a:solidFill>
                <a:latin typeface="Gill Sans MT" panose="020B0502020104020203" pitchFamily="34" charset="0"/>
              </a:rPr>
              <a:t>rural </a:t>
            </a:r>
          </a:p>
          <a:p>
            <a:pPr algn="just"/>
            <a:r>
              <a:rPr lang="en-GB" sz="2000" dirty="0" smtClean="0">
                <a:solidFill>
                  <a:schemeClr val="accent4">
                    <a:lumMod val="50000"/>
                  </a:schemeClr>
                </a:solidFill>
                <a:latin typeface="Gill Sans MT" panose="020B0502020104020203" pitchFamily="34" charset="0"/>
              </a:rPr>
              <a:t>churches </a:t>
            </a:r>
            <a:r>
              <a:rPr lang="en-GB" sz="2000" dirty="0">
                <a:solidFill>
                  <a:schemeClr val="accent4">
                    <a:lumMod val="50000"/>
                  </a:schemeClr>
                </a:solidFill>
                <a:latin typeface="Gill Sans MT" panose="020B0502020104020203" pitchFamily="34" charset="0"/>
              </a:rPr>
              <a:t>and their local </a:t>
            </a:r>
            <a:r>
              <a:rPr lang="en-GB" sz="2000" dirty="0" smtClean="0">
                <a:solidFill>
                  <a:schemeClr val="accent4">
                    <a:lumMod val="50000"/>
                  </a:schemeClr>
                </a:solidFill>
                <a:latin typeface="Gill Sans MT" panose="020B0502020104020203" pitchFamily="34" charset="0"/>
              </a:rPr>
              <a:t>communities </a:t>
            </a:r>
            <a:r>
              <a:rPr lang="en-GB" sz="2000" dirty="0">
                <a:solidFill>
                  <a:schemeClr val="accent4">
                    <a:lumMod val="50000"/>
                  </a:schemeClr>
                </a:solidFill>
                <a:latin typeface="Gill Sans MT" panose="020B0502020104020203" pitchFamily="34" charset="0"/>
              </a:rPr>
              <a:t>are strengthened, and more people </a:t>
            </a:r>
            <a:r>
              <a:rPr lang="en-GB" sz="2000" dirty="0" smtClean="0">
                <a:solidFill>
                  <a:schemeClr val="accent4">
                    <a:lumMod val="50000"/>
                  </a:schemeClr>
                </a:solidFill>
                <a:latin typeface="Gill Sans MT" panose="020B0502020104020203" pitchFamily="34" charset="0"/>
              </a:rPr>
              <a:t>are </a:t>
            </a:r>
            <a:r>
              <a:rPr lang="en-GB" sz="2000" dirty="0">
                <a:solidFill>
                  <a:schemeClr val="accent4">
                    <a:lumMod val="50000"/>
                  </a:schemeClr>
                </a:solidFill>
                <a:latin typeface="Gill Sans MT" panose="020B0502020104020203" pitchFamily="34" charset="0"/>
              </a:rPr>
              <a:t>drawn into the life of our rural Mission Communities.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3356992"/>
            <a:ext cx="4743032" cy="2664296"/>
          </a:xfrm>
          <a:prstGeom prst="rect">
            <a:avLst/>
          </a:prstGeom>
          <a:noFill/>
          <a:ln>
            <a:solidFill>
              <a:schemeClr val="tx1"/>
            </a:solidFill>
          </a:ln>
        </p:spPr>
      </p:pic>
    </p:spTree>
    <p:extLst>
      <p:ext uri="{BB962C8B-B14F-4D97-AF65-F5344CB8AC3E}">
        <p14:creationId xmlns:p14="http://schemas.microsoft.com/office/powerpoint/2010/main" val="181381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9512" y="188640"/>
            <a:ext cx="8424936" cy="1754326"/>
          </a:xfrm>
          <a:prstGeom prst="rect">
            <a:avLst/>
          </a:prstGeom>
          <a:noFill/>
        </p:spPr>
        <p:txBody>
          <a:bodyPr wrap="square" rtlCol="0">
            <a:spAutoFit/>
          </a:bodyPr>
          <a:lstStyle/>
          <a:p>
            <a:r>
              <a:rPr lang="en-GB" sz="2800" b="1" dirty="0" smtClean="0">
                <a:solidFill>
                  <a:schemeClr val="accent4">
                    <a:lumMod val="50000"/>
                  </a:schemeClr>
                </a:solidFill>
                <a:latin typeface="Gill Sans MT" panose="020B0502020104020203" pitchFamily="34" charset="0"/>
              </a:rPr>
              <a:t>Growing the Rural Church: Pilot Projects</a:t>
            </a:r>
          </a:p>
          <a:p>
            <a:endParaRPr lang="en-GB" sz="2000" dirty="0" smtClean="0">
              <a:solidFill>
                <a:schemeClr val="accent4">
                  <a:lumMod val="50000"/>
                </a:schemeClr>
              </a:solidFill>
              <a:latin typeface="Gill Sans MT" panose="020B0502020104020203" pitchFamily="34" charset="0"/>
            </a:endParaRPr>
          </a:p>
          <a:p>
            <a:r>
              <a:rPr lang="en-GB" sz="2000" dirty="0" smtClean="0">
                <a:solidFill>
                  <a:schemeClr val="accent4">
                    <a:lumMod val="50000"/>
                  </a:schemeClr>
                </a:solidFill>
                <a:latin typeface="Gill Sans MT" panose="020B0502020104020203" pitchFamily="34" charset="0"/>
              </a:rPr>
              <a:t>To develop models of best practice and </a:t>
            </a:r>
          </a:p>
          <a:p>
            <a:r>
              <a:rPr lang="en-GB" sz="2000" dirty="0">
                <a:solidFill>
                  <a:schemeClr val="accent4">
                    <a:lumMod val="50000"/>
                  </a:schemeClr>
                </a:solidFill>
                <a:latin typeface="Gill Sans MT" panose="020B0502020104020203" pitchFamily="34" charset="0"/>
              </a:rPr>
              <a:t>t</a:t>
            </a:r>
            <a:r>
              <a:rPr lang="en-GB" sz="2000" dirty="0" smtClean="0">
                <a:solidFill>
                  <a:schemeClr val="accent4">
                    <a:lumMod val="50000"/>
                  </a:schemeClr>
                </a:solidFill>
                <a:latin typeface="Gill Sans MT" panose="020B0502020104020203" pitchFamily="34" charset="0"/>
              </a:rPr>
              <a:t>o inform the project’s future progress </a:t>
            </a:r>
          </a:p>
          <a:p>
            <a:r>
              <a:rPr lang="en-GB" sz="2000" dirty="0" smtClean="0">
                <a:solidFill>
                  <a:schemeClr val="accent4">
                    <a:lumMod val="50000"/>
                  </a:schemeClr>
                </a:solidFill>
                <a:latin typeface="Gill Sans MT" panose="020B0502020104020203" pitchFamily="34" charset="0"/>
              </a:rPr>
              <a:t>we are running a number of pilots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093" y="996988"/>
            <a:ext cx="2324024" cy="2970918"/>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421" y="2191772"/>
            <a:ext cx="3161909" cy="1776134"/>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980" y="4570791"/>
            <a:ext cx="3995936" cy="2244631"/>
          </a:xfrm>
          <a:prstGeom prst="rect">
            <a:avLst/>
          </a:prstGeom>
          <a:ln>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4216713"/>
            <a:ext cx="3384376" cy="2256251"/>
          </a:xfrm>
          <a:prstGeom prst="rect">
            <a:avLst/>
          </a:prstGeom>
          <a:ln>
            <a:solidFill>
              <a:schemeClr val="tx1"/>
            </a:solidFill>
          </a:ln>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899" b="23019"/>
          <a:stretch/>
        </p:blipFill>
        <p:spPr>
          <a:xfrm rot="5400000">
            <a:off x="3727543" y="2039579"/>
            <a:ext cx="3011270" cy="1527423"/>
          </a:xfrm>
          <a:prstGeom prst="rect">
            <a:avLst/>
          </a:prstGeom>
          <a:ln>
            <a:solidFill>
              <a:schemeClr val="tx1"/>
            </a:solidFill>
          </a:ln>
        </p:spPr>
      </p:pic>
    </p:spTree>
    <p:extLst>
      <p:ext uri="{BB962C8B-B14F-4D97-AF65-F5344CB8AC3E}">
        <p14:creationId xmlns:p14="http://schemas.microsoft.com/office/powerpoint/2010/main" val="3414471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0920" y="188640"/>
            <a:ext cx="8424936" cy="523220"/>
          </a:xfrm>
          <a:prstGeom prst="rect">
            <a:avLst/>
          </a:prstGeom>
          <a:noFill/>
        </p:spPr>
        <p:txBody>
          <a:bodyPr wrap="square" rtlCol="0">
            <a:spAutoFit/>
          </a:bodyPr>
          <a:lstStyle/>
          <a:p>
            <a:r>
              <a:rPr lang="en-GB" sz="2800" b="1" dirty="0" smtClean="0">
                <a:solidFill>
                  <a:schemeClr val="accent4">
                    <a:lumMod val="50000"/>
                  </a:schemeClr>
                </a:solidFill>
                <a:latin typeface="Gill Sans MT" panose="020B0502020104020203" pitchFamily="34" charset="0"/>
              </a:rPr>
              <a:t>Growing the Rural Church: Pilot Case Study</a:t>
            </a:r>
            <a:endParaRPr lang="en-GB" sz="2400" b="1" dirty="0" smtClean="0">
              <a:solidFill>
                <a:schemeClr val="accent4">
                  <a:lumMod val="50000"/>
                </a:schemeClr>
              </a:solidFill>
              <a:latin typeface="Gill Sans MT" panose="020B0502020104020203" pitchFamily="34" charset="0"/>
            </a:endParaRPr>
          </a:p>
        </p:txBody>
      </p:sp>
      <p:pic>
        <p:nvPicPr>
          <p:cNvPr id="3" name="Picture 2" descr="C:\Users\mcarson\Pictures\Two Rivers Logo.jpg"/>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1440160" cy="1944216"/>
          </a:xfrm>
          <a:prstGeom prst="rect">
            <a:avLst/>
          </a:prstGeom>
          <a:noFill/>
          <a:ln>
            <a:noFill/>
          </a:ln>
        </p:spPr>
      </p:pic>
      <p:sp>
        <p:nvSpPr>
          <p:cNvPr id="4" name="TextBox 3"/>
          <p:cNvSpPr txBox="1"/>
          <p:nvPr/>
        </p:nvSpPr>
        <p:spPr>
          <a:xfrm>
            <a:off x="2051720" y="853396"/>
            <a:ext cx="6837974" cy="1938992"/>
          </a:xfrm>
          <a:prstGeom prst="rect">
            <a:avLst/>
          </a:prstGeom>
          <a:noFill/>
        </p:spPr>
        <p:txBody>
          <a:bodyPr wrap="square" rtlCol="0">
            <a:spAutoFit/>
          </a:bodyPr>
          <a:lstStyle/>
          <a:p>
            <a:r>
              <a:rPr lang="en-GB" sz="2000" dirty="0" smtClean="0">
                <a:solidFill>
                  <a:schemeClr val="accent4">
                    <a:lumMod val="50000"/>
                  </a:schemeClr>
                </a:solidFill>
                <a:latin typeface="Gill Sans MT" panose="020B0502020104020203" pitchFamily="34" charset="0"/>
              </a:rPr>
              <a:t>Two Rivers Mission Community is made up of 11 churches in rural north Devon, served by two clergy Revd. Mike Clark and Revd. Paul Bysouth</a:t>
            </a:r>
          </a:p>
          <a:p>
            <a:endParaRPr lang="en-GB" sz="2000" dirty="0">
              <a:solidFill>
                <a:schemeClr val="accent4">
                  <a:lumMod val="50000"/>
                </a:schemeClr>
              </a:solidFill>
              <a:latin typeface="Gill Sans MT" panose="020B0502020104020203" pitchFamily="34" charset="0"/>
            </a:endParaRPr>
          </a:p>
          <a:p>
            <a:r>
              <a:rPr lang="en-GB" sz="2000" dirty="0" smtClean="0">
                <a:solidFill>
                  <a:schemeClr val="accent4">
                    <a:lumMod val="50000"/>
                  </a:schemeClr>
                </a:solidFill>
                <a:latin typeface="Gill Sans MT" panose="020B0502020104020203" pitchFamily="34" charset="0"/>
              </a:rPr>
              <a:t>Identified 4 churches: </a:t>
            </a:r>
            <a:r>
              <a:rPr lang="en-GB" sz="2000" dirty="0" err="1" smtClean="0">
                <a:solidFill>
                  <a:schemeClr val="accent4">
                    <a:lumMod val="50000"/>
                  </a:schemeClr>
                </a:solidFill>
                <a:latin typeface="Gill Sans MT" panose="020B0502020104020203" pitchFamily="34" charset="0"/>
              </a:rPr>
              <a:t>Alverdiscott</a:t>
            </a:r>
            <a:r>
              <a:rPr lang="en-GB" sz="2000" dirty="0" smtClean="0">
                <a:solidFill>
                  <a:schemeClr val="accent4">
                    <a:lumMod val="50000"/>
                  </a:schemeClr>
                </a:solidFill>
                <a:latin typeface="Gill Sans MT" panose="020B0502020104020203" pitchFamily="34" charset="0"/>
              </a:rPr>
              <a:t>, </a:t>
            </a:r>
            <a:r>
              <a:rPr lang="en-GB" sz="2000" dirty="0" err="1" smtClean="0">
                <a:solidFill>
                  <a:schemeClr val="accent4">
                    <a:lumMod val="50000"/>
                  </a:schemeClr>
                </a:solidFill>
                <a:latin typeface="Gill Sans MT" panose="020B0502020104020203" pitchFamily="34" charset="0"/>
              </a:rPr>
              <a:t>Beaford</a:t>
            </a:r>
            <a:r>
              <a:rPr lang="en-GB" sz="2000" dirty="0" smtClean="0">
                <a:solidFill>
                  <a:schemeClr val="accent4">
                    <a:lumMod val="50000"/>
                  </a:schemeClr>
                </a:solidFill>
                <a:latin typeface="Gill Sans MT" panose="020B0502020104020203" pitchFamily="34" charset="0"/>
              </a:rPr>
              <a:t>, </a:t>
            </a:r>
            <a:r>
              <a:rPr lang="en-GB" sz="2000" dirty="0" err="1" smtClean="0">
                <a:solidFill>
                  <a:schemeClr val="accent4">
                    <a:lumMod val="50000"/>
                  </a:schemeClr>
                </a:solidFill>
                <a:latin typeface="Gill Sans MT" panose="020B0502020104020203" pitchFamily="34" charset="0"/>
              </a:rPr>
              <a:t>Huntshaw</a:t>
            </a:r>
            <a:r>
              <a:rPr lang="en-GB" sz="2000" dirty="0" smtClean="0">
                <a:solidFill>
                  <a:schemeClr val="accent4">
                    <a:lumMod val="50000"/>
                  </a:schemeClr>
                </a:solidFill>
                <a:latin typeface="Gill Sans MT" panose="020B0502020104020203" pitchFamily="34" charset="0"/>
              </a:rPr>
              <a:t> and </a:t>
            </a:r>
            <a:r>
              <a:rPr lang="en-GB" sz="2000" dirty="0" err="1" smtClean="0">
                <a:solidFill>
                  <a:schemeClr val="accent4">
                    <a:lumMod val="50000"/>
                  </a:schemeClr>
                </a:solidFill>
                <a:latin typeface="Gill Sans MT" panose="020B0502020104020203" pitchFamily="34" charset="0"/>
              </a:rPr>
              <a:t>Yarnscombe</a:t>
            </a:r>
            <a:r>
              <a:rPr lang="en-GB" sz="2000" dirty="0" smtClean="0">
                <a:solidFill>
                  <a:schemeClr val="accent4">
                    <a:lumMod val="50000"/>
                  </a:schemeClr>
                </a:solidFill>
                <a:latin typeface="Gill Sans MT" panose="020B0502020104020203" pitchFamily="34" charset="0"/>
              </a:rPr>
              <a:t>.</a:t>
            </a:r>
            <a:endParaRPr lang="en-GB" sz="2000" dirty="0">
              <a:solidFill>
                <a:schemeClr val="accent4">
                  <a:lumMod val="50000"/>
                </a:schemeClr>
              </a:solidFill>
              <a:latin typeface="Gill Sans MT" panose="020B0502020104020203" pitchFamily="34" charset="0"/>
            </a:endParaRPr>
          </a:p>
        </p:txBody>
      </p:sp>
      <p:sp>
        <p:nvSpPr>
          <p:cNvPr id="6" name="TextBox 5"/>
          <p:cNvSpPr txBox="1"/>
          <p:nvPr/>
        </p:nvSpPr>
        <p:spPr>
          <a:xfrm>
            <a:off x="160920" y="2996952"/>
            <a:ext cx="8728774" cy="3785652"/>
          </a:xfrm>
          <a:prstGeom prst="rect">
            <a:avLst/>
          </a:prstGeom>
          <a:noFill/>
        </p:spPr>
        <p:txBody>
          <a:bodyPr wrap="square" rtlCol="0">
            <a:spAutoFit/>
          </a:bodyPr>
          <a:lstStyle/>
          <a:p>
            <a:r>
              <a:rPr lang="en-GB" sz="2000" dirty="0" err="1" smtClean="0">
                <a:solidFill>
                  <a:schemeClr val="accent4">
                    <a:lumMod val="50000"/>
                  </a:schemeClr>
                </a:solidFill>
                <a:latin typeface="Gill Sans MT" panose="020B0502020104020203" pitchFamily="34" charset="0"/>
              </a:rPr>
              <a:t>Alverdiscott</a:t>
            </a:r>
            <a:r>
              <a:rPr lang="en-GB" sz="2000" dirty="0" smtClean="0">
                <a:solidFill>
                  <a:schemeClr val="accent4">
                    <a:lumMod val="50000"/>
                  </a:schemeClr>
                </a:solidFill>
                <a:latin typeface="Gill Sans MT" panose="020B0502020104020203" pitchFamily="34" charset="0"/>
              </a:rPr>
              <a:t>: </a:t>
            </a:r>
            <a:r>
              <a:rPr lang="en-GB" sz="2000" dirty="0">
                <a:solidFill>
                  <a:schemeClr val="accent4">
                    <a:lumMod val="50000"/>
                  </a:schemeClr>
                </a:solidFill>
                <a:latin typeface="Gill Sans MT" panose="020B0502020104020203" pitchFamily="34" charset="0"/>
              </a:rPr>
              <a:t>p</a:t>
            </a:r>
            <a:r>
              <a:rPr lang="en-GB" sz="2000" dirty="0" smtClean="0">
                <a:solidFill>
                  <a:schemeClr val="accent4">
                    <a:lumMod val="50000"/>
                  </a:schemeClr>
                </a:solidFill>
                <a:latin typeface="Gill Sans MT" panose="020B0502020104020203" pitchFamily="34" charset="0"/>
              </a:rPr>
              <a:t>ublic meeting in July may lead to development of Friends Group or Community Trust</a:t>
            </a:r>
          </a:p>
          <a:p>
            <a:endParaRPr lang="en-GB" sz="2000" dirty="0" smtClean="0">
              <a:solidFill>
                <a:schemeClr val="accent4">
                  <a:lumMod val="50000"/>
                </a:schemeClr>
              </a:solidFill>
              <a:latin typeface="Gill Sans MT" panose="020B0502020104020203" pitchFamily="34" charset="0"/>
            </a:endParaRPr>
          </a:p>
          <a:p>
            <a:r>
              <a:rPr lang="en-GB" sz="2000" dirty="0" err="1" smtClean="0">
                <a:solidFill>
                  <a:schemeClr val="accent4">
                    <a:lumMod val="50000"/>
                  </a:schemeClr>
                </a:solidFill>
                <a:latin typeface="Gill Sans MT" panose="020B0502020104020203" pitchFamily="34" charset="0"/>
              </a:rPr>
              <a:t>Beaford</a:t>
            </a:r>
            <a:r>
              <a:rPr lang="en-GB" sz="2000" dirty="0" smtClean="0">
                <a:solidFill>
                  <a:schemeClr val="accent4">
                    <a:lumMod val="50000"/>
                  </a:schemeClr>
                </a:solidFill>
                <a:latin typeface="Gill Sans MT" panose="020B0502020104020203" pitchFamily="34" charset="0"/>
              </a:rPr>
              <a:t>: </a:t>
            </a:r>
            <a:r>
              <a:rPr lang="en-GB" sz="2000" dirty="0">
                <a:solidFill>
                  <a:schemeClr val="accent4">
                    <a:lumMod val="50000"/>
                  </a:schemeClr>
                </a:solidFill>
                <a:latin typeface="Gill Sans MT" panose="020B0502020104020203" pitchFamily="34" charset="0"/>
              </a:rPr>
              <a:t>consultation focused on </a:t>
            </a:r>
            <a:endParaRPr lang="en-GB" sz="2000" dirty="0" smtClean="0">
              <a:solidFill>
                <a:schemeClr val="accent4">
                  <a:lumMod val="50000"/>
                </a:schemeClr>
              </a:solidFill>
              <a:latin typeface="Gill Sans MT" panose="020B0502020104020203" pitchFamily="34" charset="0"/>
            </a:endParaRPr>
          </a:p>
          <a:p>
            <a:r>
              <a:rPr lang="en-GB" sz="2000" dirty="0">
                <a:solidFill>
                  <a:schemeClr val="accent4">
                    <a:lumMod val="50000"/>
                  </a:schemeClr>
                </a:solidFill>
                <a:latin typeface="Gill Sans MT" panose="020B0502020104020203" pitchFamily="34" charset="0"/>
              </a:rPr>
              <a:t>c</a:t>
            </a:r>
            <a:r>
              <a:rPr lang="en-GB" sz="2000" dirty="0" smtClean="0">
                <a:solidFill>
                  <a:schemeClr val="accent4">
                    <a:lumMod val="50000"/>
                  </a:schemeClr>
                </a:solidFill>
                <a:latin typeface="Gill Sans MT" panose="020B0502020104020203" pitchFamily="34" charset="0"/>
              </a:rPr>
              <a:t>ommunity needs at events in July</a:t>
            </a:r>
          </a:p>
          <a:p>
            <a:r>
              <a:rPr lang="en-GB" sz="2000" dirty="0" smtClean="0">
                <a:solidFill>
                  <a:schemeClr val="accent4">
                    <a:lumMod val="50000"/>
                  </a:schemeClr>
                </a:solidFill>
                <a:latin typeface="Gill Sans MT" panose="020B0502020104020203" pitchFamily="34" charset="0"/>
              </a:rPr>
              <a:t>and September</a:t>
            </a:r>
          </a:p>
          <a:p>
            <a:endParaRPr lang="en-GB" sz="2000" dirty="0" smtClean="0">
              <a:solidFill>
                <a:schemeClr val="accent4">
                  <a:lumMod val="50000"/>
                </a:schemeClr>
              </a:solidFill>
              <a:latin typeface="Gill Sans MT" panose="020B0502020104020203" pitchFamily="34" charset="0"/>
            </a:endParaRPr>
          </a:p>
          <a:p>
            <a:r>
              <a:rPr lang="en-GB" sz="2000" dirty="0" err="1" smtClean="0">
                <a:solidFill>
                  <a:schemeClr val="accent4">
                    <a:lumMod val="50000"/>
                  </a:schemeClr>
                </a:solidFill>
                <a:latin typeface="Gill Sans MT" panose="020B0502020104020203" pitchFamily="34" charset="0"/>
              </a:rPr>
              <a:t>Huntshaw</a:t>
            </a:r>
            <a:r>
              <a:rPr lang="en-GB" sz="2000" dirty="0" smtClean="0">
                <a:solidFill>
                  <a:schemeClr val="accent4">
                    <a:lumMod val="50000"/>
                  </a:schemeClr>
                </a:solidFill>
                <a:latin typeface="Gill Sans MT" panose="020B0502020104020203" pitchFamily="34" charset="0"/>
              </a:rPr>
              <a:t>: exploring development of </a:t>
            </a:r>
          </a:p>
          <a:p>
            <a:r>
              <a:rPr lang="en-GB" sz="2000" dirty="0" smtClean="0">
                <a:solidFill>
                  <a:schemeClr val="accent4">
                    <a:lumMod val="50000"/>
                  </a:schemeClr>
                </a:solidFill>
                <a:latin typeface="Gill Sans MT" panose="020B0502020104020203" pitchFamily="34" charset="0"/>
              </a:rPr>
              <a:t>a Friends Group</a:t>
            </a:r>
          </a:p>
          <a:p>
            <a:endParaRPr lang="en-GB" sz="2000" dirty="0" smtClean="0">
              <a:solidFill>
                <a:schemeClr val="accent4">
                  <a:lumMod val="50000"/>
                </a:schemeClr>
              </a:solidFill>
              <a:latin typeface="Gill Sans MT" panose="020B0502020104020203" pitchFamily="34" charset="0"/>
            </a:endParaRPr>
          </a:p>
          <a:p>
            <a:r>
              <a:rPr lang="en-GB" sz="2000" dirty="0" err="1" smtClean="0">
                <a:solidFill>
                  <a:schemeClr val="accent4">
                    <a:lumMod val="50000"/>
                  </a:schemeClr>
                </a:solidFill>
                <a:latin typeface="Gill Sans MT" panose="020B0502020104020203" pitchFamily="34" charset="0"/>
              </a:rPr>
              <a:t>Yarnscombe</a:t>
            </a:r>
            <a:r>
              <a:rPr lang="en-GB" sz="2000" dirty="0" smtClean="0">
                <a:solidFill>
                  <a:schemeClr val="accent4">
                    <a:lumMod val="50000"/>
                  </a:schemeClr>
                </a:solidFill>
                <a:latin typeface="Gill Sans MT" panose="020B0502020104020203" pitchFamily="34" charset="0"/>
              </a:rPr>
              <a:t>: set up new special </a:t>
            </a:r>
          </a:p>
          <a:p>
            <a:r>
              <a:rPr lang="en-GB" sz="2000" dirty="0" smtClean="0">
                <a:solidFill>
                  <a:schemeClr val="accent4">
                    <a:lumMod val="50000"/>
                  </a:schemeClr>
                </a:solidFill>
                <a:latin typeface="Gill Sans MT" panose="020B0502020104020203" pitchFamily="34" charset="0"/>
              </a:rPr>
              <a:t>committee of PCC</a:t>
            </a:r>
            <a:endParaRPr lang="en-GB" sz="2000" dirty="0">
              <a:solidFill>
                <a:schemeClr val="accent4">
                  <a:lumMod val="50000"/>
                </a:schemeClr>
              </a:solidFill>
              <a:latin typeface="Gill Sans MT" panose="020B05020201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3645024"/>
            <a:ext cx="4828380" cy="2712238"/>
          </a:xfrm>
          <a:prstGeom prst="rect">
            <a:avLst/>
          </a:prstGeom>
          <a:ln>
            <a:solidFill>
              <a:schemeClr val="tx1"/>
            </a:solidFill>
          </a:ln>
        </p:spPr>
      </p:pic>
    </p:spTree>
    <p:extLst>
      <p:ext uri="{BB962C8B-B14F-4D97-AF65-F5344CB8AC3E}">
        <p14:creationId xmlns:p14="http://schemas.microsoft.com/office/powerpoint/2010/main" val="96945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0920" y="188640"/>
            <a:ext cx="8424936" cy="523220"/>
          </a:xfrm>
          <a:prstGeom prst="rect">
            <a:avLst/>
          </a:prstGeom>
          <a:noFill/>
        </p:spPr>
        <p:txBody>
          <a:bodyPr wrap="square" rtlCol="0">
            <a:spAutoFit/>
          </a:bodyPr>
          <a:lstStyle/>
          <a:p>
            <a:r>
              <a:rPr lang="en-GB" sz="2800" b="1" dirty="0" smtClean="0">
                <a:solidFill>
                  <a:schemeClr val="accent4">
                    <a:lumMod val="50000"/>
                  </a:schemeClr>
                </a:solidFill>
                <a:latin typeface="Gill Sans MT" panose="020B0502020104020203" pitchFamily="34" charset="0"/>
              </a:rPr>
              <a:t>Growing the Rural Church: Pilot Case Study</a:t>
            </a:r>
            <a:endParaRPr lang="en-GB" sz="2400" b="1" dirty="0" smtClean="0">
              <a:solidFill>
                <a:schemeClr val="accent4">
                  <a:lumMod val="50000"/>
                </a:schemeClr>
              </a:solidFill>
              <a:latin typeface="Gill Sans MT" panose="020B0502020104020203" pitchFamily="34" charset="0"/>
            </a:endParaRPr>
          </a:p>
        </p:txBody>
      </p:sp>
      <p:sp>
        <p:nvSpPr>
          <p:cNvPr id="4" name="TextBox 3"/>
          <p:cNvSpPr txBox="1"/>
          <p:nvPr/>
        </p:nvSpPr>
        <p:spPr>
          <a:xfrm>
            <a:off x="2843808" y="853396"/>
            <a:ext cx="6045886" cy="707886"/>
          </a:xfrm>
          <a:prstGeom prst="rect">
            <a:avLst/>
          </a:prstGeom>
          <a:noFill/>
        </p:spPr>
        <p:txBody>
          <a:bodyPr wrap="square" rtlCol="0">
            <a:spAutoFit/>
          </a:bodyPr>
          <a:lstStyle/>
          <a:p>
            <a:r>
              <a:rPr lang="en-GB" sz="2000" dirty="0" smtClean="0">
                <a:solidFill>
                  <a:schemeClr val="accent4">
                    <a:lumMod val="50000"/>
                  </a:schemeClr>
                </a:solidFill>
                <a:latin typeface="Gill Sans MT" panose="020B0502020104020203" pitchFamily="34" charset="0"/>
              </a:rPr>
              <a:t>The Churches Conservation Trust have the developed the concept of Champing™ (church camping) in their</a:t>
            </a:r>
            <a:endParaRPr lang="en-GB" sz="2000" dirty="0">
              <a:solidFill>
                <a:schemeClr val="accent4">
                  <a:lumMod val="50000"/>
                </a:schemeClr>
              </a:solidFill>
              <a:latin typeface="Gill Sans MT" panose="020B0502020104020203" pitchFamily="34" charset="0"/>
            </a:endParaRPr>
          </a:p>
        </p:txBody>
      </p:sp>
      <p:sp>
        <p:nvSpPr>
          <p:cNvPr id="6" name="TextBox 5"/>
          <p:cNvSpPr txBox="1"/>
          <p:nvPr/>
        </p:nvSpPr>
        <p:spPr>
          <a:xfrm>
            <a:off x="323528" y="1507432"/>
            <a:ext cx="8728774" cy="1015663"/>
          </a:xfrm>
          <a:prstGeom prst="rect">
            <a:avLst/>
          </a:prstGeom>
          <a:noFill/>
        </p:spPr>
        <p:txBody>
          <a:bodyPr wrap="square" rtlCol="0">
            <a:spAutoFit/>
          </a:bodyPr>
          <a:lstStyle/>
          <a:p>
            <a:r>
              <a:rPr lang="en-GB" sz="2000" dirty="0" smtClean="0">
                <a:solidFill>
                  <a:schemeClr val="accent4">
                    <a:lumMod val="50000"/>
                  </a:schemeClr>
                </a:solidFill>
                <a:latin typeface="Gill Sans MT" panose="020B0502020104020203" pitchFamily="34" charset="0"/>
              </a:rPr>
              <a:t>Churches over recent years. Now, they are beginning to partner with open churches and one of the first of these will be St Mary’s </a:t>
            </a:r>
            <a:r>
              <a:rPr lang="en-GB" sz="2000" dirty="0" err="1" smtClean="0">
                <a:solidFill>
                  <a:schemeClr val="accent4">
                    <a:lumMod val="50000"/>
                  </a:schemeClr>
                </a:solidFill>
                <a:latin typeface="Gill Sans MT" panose="020B0502020104020203" pitchFamily="34" charset="0"/>
              </a:rPr>
              <a:t>Walkhampton</a:t>
            </a:r>
            <a:r>
              <a:rPr lang="en-GB" sz="2000" dirty="0" smtClean="0">
                <a:solidFill>
                  <a:schemeClr val="accent4">
                    <a:lumMod val="50000"/>
                  </a:schemeClr>
                </a:solidFill>
                <a:latin typeface="Gill Sans MT" panose="020B0502020104020203" pitchFamily="34" charset="0"/>
              </a:rPr>
              <a:t> on the edge of Dartmoor.</a:t>
            </a:r>
          </a:p>
        </p:txBody>
      </p:sp>
      <p:pic>
        <p:nvPicPr>
          <p:cNvPr id="5" name="Picture 4"/>
          <p:cNvPicPr>
            <a:picLocks noChangeAspect="1"/>
          </p:cNvPicPr>
          <p:nvPr/>
        </p:nvPicPr>
        <p:blipFill>
          <a:blip r:embed="rId3"/>
          <a:stretch>
            <a:fillRect/>
          </a:stretch>
        </p:blipFill>
        <p:spPr>
          <a:xfrm>
            <a:off x="323528" y="932804"/>
            <a:ext cx="2343150" cy="533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58" y="4455689"/>
            <a:ext cx="3486660" cy="232625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8134" y="2321450"/>
            <a:ext cx="3433456" cy="2290759"/>
          </a:xfrm>
          <a:prstGeom prst="rect">
            <a:avLst/>
          </a:prstGeom>
        </p:spPr>
      </p:pic>
      <p:sp>
        <p:nvSpPr>
          <p:cNvPr id="7" name="TextBox 6"/>
          <p:cNvSpPr txBox="1"/>
          <p:nvPr/>
        </p:nvSpPr>
        <p:spPr>
          <a:xfrm>
            <a:off x="323528" y="2426112"/>
            <a:ext cx="5034606" cy="1938992"/>
          </a:xfrm>
          <a:prstGeom prst="rect">
            <a:avLst/>
          </a:prstGeom>
          <a:noFill/>
        </p:spPr>
        <p:txBody>
          <a:bodyPr wrap="square" rtlCol="0">
            <a:spAutoFit/>
          </a:bodyPr>
          <a:lstStyle/>
          <a:p>
            <a:r>
              <a:rPr lang="en-GB" sz="2000" dirty="0" smtClean="0">
                <a:solidFill>
                  <a:srgbClr val="002060"/>
                </a:solidFill>
                <a:latin typeface="Gill Sans MT" panose="020B0502020104020203" pitchFamily="34" charset="0"/>
              </a:rPr>
              <a:t>Between March and September 2018, up to 4 guests will be able to stay in the church. Bookings will be handled by the Champing Team, but meals and housekeeping will be provided locally, adding a small boost to the local economy.</a:t>
            </a:r>
            <a:endParaRPr lang="en-GB" sz="2000" dirty="0">
              <a:solidFill>
                <a:srgbClr val="002060"/>
              </a:solidFill>
              <a:latin typeface="Gill Sans MT" panose="020B0502020104020203" pitchFamily="34" charset="0"/>
            </a:endParaRPr>
          </a:p>
        </p:txBody>
      </p:sp>
      <p:sp>
        <p:nvSpPr>
          <p:cNvPr id="8" name="TextBox 7"/>
          <p:cNvSpPr txBox="1"/>
          <p:nvPr/>
        </p:nvSpPr>
        <p:spPr>
          <a:xfrm>
            <a:off x="3809518" y="4650696"/>
            <a:ext cx="5334482" cy="2246769"/>
          </a:xfrm>
          <a:prstGeom prst="rect">
            <a:avLst/>
          </a:prstGeom>
          <a:noFill/>
        </p:spPr>
        <p:txBody>
          <a:bodyPr wrap="square" rtlCol="0">
            <a:spAutoFit/>
          </a:bodyPr>
          <a:lstStyle/>
          <a:p>
            <a:r>
              <a:rPr lang="en-GB" sz="2000" dirty="0" smtClean="0">
                <a:solidFill>
                  <a:srgbClr val="002060"/>
                </a:solidFill>
                <a:latin typeface="Gill Sans MT" panose="020B0502020104020203" pitchFamily="34" charset="0"/>
              </a:rPr>
              <a:t>There has been another positive outcome </a:t>
            </a:r>
            <a:r>
              <a:rPr lang="en-GB" sz="2000" dirty="0">
                <a:solidFill>
                  <a:srgbClr val="002060"/>
                </a:solidFill>
                <a:latin typeface="Gill Sans MT" panose="020B0502020104020203" pitchFamily="34" charset="0"/>
              </a:rPr>
              <a:t>through consulting with the community on the Champing </a:t>
            </a:r>
            <a:r>
              <a:rPr lang="en-GB" sz="2000" dirty="0" smtClean="0">
                <a:solidFill>
                  <a:srgbClr val="002060"/>
                </a:solidFill>
                <a:latin typeface="Gill Sans MT" panose="020B0502020104020203" pitchFamily="34" charset="0"/>
              </a:rPr>
              <a:t>project. In recent years, due to security concerns, the church has been kept locked. However, the PCC and community are now looking at ways to have the church open in the daytime, so more people can enjoy the space.</a:t>
            </a:r>
            <a:endParaRPr lang="en-GB" sz="2000"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347773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95536" y="260648"/>
            <a:ext cx="8424936" cy="4955203"/>
          </a:xfrm>
          <a:prstGeom prst="rect">
            <a:avLst/>
          </a:prstGeom>
          <a:noFill/>
        </p:spPr>
        <p:txBody>
          <a:bodyPr wrap="square" rtlCol="0">
            <a:spAutoFit/>
          </a:bodyPr>
          <a:lstStyle/>
          <a:p>
            <a:r>
              <a:rPr lang="en-GB" sz="2800" b="1" dirty="0" smtClean="0">
                <a:solidFill>
                  <a:schemeClr val="accent4">
                    <a:lumMod val="50000"/>
                  </a:schemeClr>
                </a:solidFill>
                <a:latin typeface="Gill Sans MT" panose="020B0502020104020203" pitchFamily="34" charset="0"/>
              </a:rPr>
              <a:t>Growing the Rural Church: Partnerships</a:t>
            </a:r>
          </a:p>
          <a:p>
            <a:endParaRPr lang="en-GB" sz="2400" dirty="0">
              <a:solidFill>
                <a:schemeClr val="accent4">
                  <a:lumMod val="50000"/>
                </a:schemeClr>
              </a:solidFill>
              <a:latin typeface="Gill Sans MT" panose="020B0502020104020203" pitchFamily="34" charset="0"/>
            </a:endParaRPr>
          </a:p>
          <a:p>
            <a:r>
              <a:rPr lang="en-GB" sz="2400" dirty="0" smtClean="0">
                <a:solidFill>
                  <a:schemeClr val="accent4">
                    <a:lumMod val="50000"/>
                  </a:schemeClr>
                </a:solidFill>
                <a:latin typeface="Gill Sans MT" panose="020B0502020104020203" pitchFamily="34" charset="0"/>
              </a:rPr>
              <a:t>We are developing a number of partnerships to support aspects of the project’s work:</a:t>
            </a:r>
          </a:p>
          <a:p>
            <a:endParaRPr lang="en-GB" sz="1400" dirty="0" smtClean="0">
              <a:solidFill>
                <a:schemeClr val="accent4">
                  <a:lumMod val="50000"/>
                </a:schemeClr>
              </a:solidFill>
              <a:latin typeface="Gill Sans MT" panose="020B0502020104020203" pitchFamily="34" charset="0"/>
            </a:endParaRPr>
          </a:p>
          <a:p>
            <a:pPr marL="342900" indent="-342900">
              <a:buFont typeface="Arial" panose="020B0604020202020204" pitchFamily="34" charset="0"/>
              <a:buChar char="•"/>
            </a:pPr>
            <a:r>
              <a:rPr lang="en-GB" sz="2400" dirty="0" smtClean="0">
                <a:solidFill>
                  <a:schemeClr val="accent4">
                    <a:lumMod val="50000"/>
                  </a:schemeClr>
                </a:solidFill>
                <a:latin typeface="Gill Sans MT" panose="020B0502020104020203" pitchFamily="34" charset="0"/>
              </a:rPr>
              <a:t>Devon Communities Together – experience in community consultations</a:t>
            </a:r>
          </a:p>
          <a:p>
            <a:pPr marL="342900" indent="-342900">
              <a:buFont typeface="Arial" panose="020B0604020202020204" pitchFamily="34" charset="0"/>
              <a:buChar char="•"/>
            </a:pPr>
            <a:r>
              <a:rPr lang="en-GB" sz="2400" dirty="0">
                <a:solidFill>
                  <a:schemeClr val="accent4">
                    <a:lumMod val="50000"/>
                  </a:schemeClr>
                </a:solidFill>
                <a:latin typeface="Gill Sans MT" panose="020B0502020104020203" pitchFamily="34" charset="0"/>
              </a:rPr>
              <a:t>T</a:t>
            </a:r>
            <a:r>
              <a:rPr lang="en-GB" sz="2400" dirty="0" smtClean="0">
                <a:solidFill>
                  <a:schemeClr val="accent4">
                    <a:lumMod val="50000"/>
                  </a:schemeClr>
                </a:solidFill>
                <a:latin typeface="Gill Sans MT" panose="020B0502020104020203" pitchFamily="34" charset="0"/>
              </a:rPr>
              <a:t>he Churches Conservation Trust – experience in creative uses of church buildings</a:t>
            </a:r>
          </a:p>
          <a:p>
            <a:pPr marL="342900" indent="-342900">
              <a:buFont typeface="Arial" panose="020B0604020202020204" pitchFamily="34" charset="0"/>
              <a:buChar char="•"/>
            </a:pPr>
            <a:r>
              <a:rPr lang="en-GB" sz="2400" dirty="0" smtClean="0">
                <a:solidFill>
                  <a:schemeClr val="accent4">
                    <a:lumMod val="50000"/>
                  </a:schemeClr>
                </a:solidFill>
                <a:latin typeface="Gill Sans MT" panose="020B0502020104020203" pitchFamily="34" charset="0"/>
              </a:rPr>
              <a:t>Mosaic Creative – deliver a creative, bible based course for churches exploring their mission and service to communities.</a:t>
            </a:r>
          </a:p>
          <a:p>
            <a:pPr marL="342900" indent="-342900">
              <a:buFont typeface="Arial" panose="020B0604020202020204" pitchFamily="34" charset="0"/>
              <a:buChar char="•"/>
            </a:pPr>
            <a:r>
              <a:rPr lang="en-GB" sz="2400" dirty="0" smtClean="0">
                <a:solidFill>
                  <a:schemeClr val="accent4">
                    <a:lumMod val="50000"/>
                  </a:schemeClr>
                </a:solidFill>
                <a:latin typeface="Gill Sans MT" panose="020B0502020104020203" pitchFamily="34" charset="0"/>
              </a:rPr>
              <a:t>Stir to Action – South West based organisation which supports creating sustainable community enterprises</a:t>
            </a:r>
          </a:p>
        </p:txBody>
      </p:sp>
      <p:pic>
        <p:nvPicPr>
          <p:cNvPr id="3" name="Picture 2"/>
          <p:cNvPicPr>
            <a:picLocks noChangeAspect="1"/>
          </p:cNvPicPr>
          <p:nvPr/>
        </p:nvPicPr>
        <p:blipFill>
          <a:blip r:embed="rId2"/>
          <a:stretch>
            <a:fillRect/>
          </a:stretch>
        </p:blipFill>
        <p:spPr>
          <a:xfrm>
            <a:off x="899592" y="5223225"/>
            <a:ext cx="2505075" cy="1247775"/>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870217" y="5278671"/>
            <a:ext cx="2076450" cy="1019175"/>
          </a:xfrm>
          <a:prstGeom prst="rect">
            <a:avLst/>
          </a:prstGeom>
          <a:ln>
            <a:solidFill>
              <a:schemeClr val="tx1"/>
            </a:solidFill>
          </a:ln>
        </p:spPr>
      </p:pic>
      <p:pic>
        <p:nvPicPr>
          <p:cNvPr id="5" name="Picture 4"/>
          <p:cNvPicPr>
            <a:picLocks noChangeAspect="1"/>
          </p:cNvPicPr>
          <p:nvPr/>
        </p:nvPicPr>
        <p:blipFill rotWithShape="1">
          <a:blip r:embed="rId4"/>
          <a:srcRect t="-207" r="586" b="18795"/>
          <a:stretch/>
        </p:blipFill>
        <p:spPr>
          <a:xfrm>
            <a:off x="6300418" y="5902558"/>
            <a:ext cx="2519836" cy="749140"/>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6660232" y="4775774"/>
            <a:ext cx="1466850" cy="942975"/>
          </a:xfrm>
          <a:prstGeom prst="rect">
            <a:avLst/>
          </a:prstGeom>
          <a:ln>
            <a:solidFill>
              <a:schemeClr val="tx1"/>
            </a:solidFill>
          </a:ln>
        </p:spPr>
      </p:pic>
    </p:spTree>
    <p:extLst>
      <p:ext uri="{BB962C8B-B14F-4D97-AF65-F5344CB8AC3E}">
        <p14:creationId xmlns:p14="http://schemas.microsoft.com/office/powerpoint/2010/main" val="820218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1520" y="116632"/>
            <a:ext cx="8712968" cy="523220"/>
          </a:xfrm>
          <a:prstGeom prst="rect">
            <a:avLst/>
          </a:prstGeom>
          <a:noFill/>
        </p:spPr>
        <p:txBody>
          <a:bodyPr wrap="square" rtlCol="0">
            <a:spAutoFit/>
          </a:bodyPr>
          <a:lstStyle/>
          <a:p>
            <a:r>
              <a:rPr lang="en-GB" sz="2800" b="1" dirty="0" err="1" smtClean="0">
                <a:solidFill>
                  <a:schemeClr val="accent4">
                    <a:lumMod val="50000"/>
                  </a:schemeClr>
                </a:solidFill>
                <a:latin typeface="Gill Sans MT" panose="020B0502020104020203" pitchFamily="34" charset="0"/>
              </a:rPr>
              <a:t>GtRC</a:t>
            </a:r>
            <a:r>
              <a:rPr lang="en-GB" sz="2800" b="1" dirty="0" smtClean="0">
                <a:solidFill>
                  <a:schemeClr val="accent4">
                    <a:lumMod val="50000"/>
                  </a:schemeClr>
                </a:solidFill>
                <a:latin typeface="Gill Sans MT" panose="020B0502020104020203" pitchFamily="34" charset="0"/>
              </a:rPr>
              <a:t> Outputs 2017</a:t>
            </a:r>
            <a:endParaRPr lang="en-GB" sz="2400" dirty="0">
              <a:solidFill>
                <a:schemeClr val="accent4">
                  <a:lumMod val="50000"/>
                </a:schemeClr>
              </a:solidFill>
              <a:latin typeface="Gill Sans MT" panose="020B0502020104020203" pitchFamily="34" charset="0"/>
            </a:endParaRPr>
          </a:p>
        </p:txBody>
      </p:sp>
      <p:sp>
        <p:nvSpPr>
          <p:cNvPr id="3" name="TextBox 2"/>
          <p:cNvSpPr txBox="1"/>
          <p:nvPr/>
        </p:nvSpPr>
        <p:spPr>
          <a:xfrm>
            <a:off x="2735796" y="680841"/>
            <a:ext cx="5688632" cy="830997"/>
          </a:xfrm>
          <a:prstGeom prst="rect">
            <a:avLst/>
          </a:prstGeom>
          <a:noFill/>
        </p:spPr>
        <p:txBody>
          <a:bodyPr wrap="square" rtlCol="0">
            <a:spAutoFit/>
          </a:bodyPr>
          <a:lstStyle/>
          <a:p>
            <a:r>
              <a:rPr lang="en-GB" sz="2400" dirty="0" err="1" smtClean="0">
                <a:solidFill>
                  <a:schemeClr val="accent4">
                    <a:lumMod val="50000"/>
                  </a:schemeClr>
                </a:solidFill>
                <a:latin typeface="Gill Sans MT" panose="020B0502020104020203" pitchFamily="34" charset="0"/>
              </a:rPr>
              <a:t>GtRC</a:t>
            </a:r>
            <a:r>
              <a:rPr lang="en-GB" sz="2400" dirty="0" smtClean="0">
                <a:solidFill>
                  <a:schemeClr val="accent4">
                    <a:lumMod val="50000"/>
                  </a:schemeClr>
                </a:solidFill>
                <a:latin typeface="Gill Sans MT" panose="020B0502020104020203" pitchFamily="34" charset="0"/>
              </a:rPr>
              <a:t> currently has 8 live projects…. </a:t>
            </a:r>
          </a:p>
          <a:p>
            <a:r>
              <a:rPr lang="en-GB" sz="2400" dirty="0" smtClean="0">
                <a:solidFill>
                  <a:schemeClr val="accent4">
                    <a:lumMod val="50000"/>
                  </a:schemeClr>
                </a:solidFill>
                <a:latin typeface="Gill Sans MT" panose="020B0502020104020203" pitchFamily="34" charset="0"/>
              </a:rPr>
              <a:t>Which means:</a:t>
            </a:r>
            <a:endParaRPr lang="en-GB" sz="1600" dirty="0" smtClean="0">
              <a:solidFill>
                <a:schemeClr val="accent4">
                  <a:lumMod val="50000"/>
                </a:schemeClr>
              </a:solidFill>
              <a:latin typeface="Gill Sans MT" panose="020B0502020104020203" pitchFamily="34" charset="0"/>
            </a:endParaRPr>
          </a:p>
        </p:txBody>
      </p:sp>
      <p:sp>
        <p:nvSpPr>
          <p:cNvPr id="5" name="TextBox 4"/>
          <p:cNvSpPr txBox="1"/>
          <p:nvPr/>
        </p:nvSpPr>
        <p:spPr>
          <a:xfrm>
            <a:off x="3131840" y="3951835"/>
            <a:ext cx="5704336" cy="1569660"/>
          </a:xfrm>
          <a:prstGeom prst="rect">
            <a:avLst/>
          </a:prstGeom>
          <a:noFill/>
        </p:spPr>
        <p:txBody>
          <a:bodyPr wrap="square" rtlCol="0">
            <a:spAutoFit/>
          </a:bodyPr>
          <a:lstStyle/>
          <a:p>
            <a:r>
              <a:rPr lang="en-GB" sz="2400" dirty="0">
                <a:solidFill>
                  <a:schemeClr val="accent4">
                    <a:lumMod val="50000"/>
                  </a:schemeClr>
                </a:solidFill>
                <a:latin typeface="Gill Sans MT" panose="020B0502020104020203" pitchFamily="34" charset="0"/>
              </a:rPr>
              <a:t>We have engaged more than 400 young people and adults in community </a:t>
            </a:r>
            <a:r>
              <a:rPr lang="en-GB" sz="2400" dirty="0" smtClean="0">
                <a:solidFill>
                  <a:schemeClr val="accent4">
                    <a:lumMod val="50000"/>
                  </a:schemeClr>
                </a:solidFill>
                <a:latin typeface="Gill Sans MT" panose="020B0502020104020203" pitchFamily="34" charset="0"/>
              </a:rPr>
              <a:t>consultations.</a:t>
            </a:r>
          </a:p>
          <a:p>
            <a:endParaRPr lang="en-GB" sz="2400" dirty="0">
              <a:solidFill>
                <a:schemeClr val="accent4">
                  <a:lumMod val="50000"/>
                </a:schemeClr>
              </a:solidFill>
              <a:latin typeface="Gill Sans MT" panose="020B0502020104020203"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092" y="698308"/>
            <a:ext cx="2203140" cy="14687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1384414"/>
            <a:ext cx="3734618" cy="2489745"/>
          </a:xfrm>
          <a:prstGeom prst="rect">
            <a:avLst/>
          </a:prstGeom>
        </p:spPr>
      </p:pic>
      <p:sp>
        <p:nvSpPr>
          <p:cNvPr id="8" name="TextBox 7"/>
          <p:cNvSpPr txBox="1"/>
          <p:nvPr/>
        </p:nvSpPr>
        <p:spPr>
          <a:xfrm>
            <a:off x="395536" y="2274297"/>
            <a:ext cx="4680520" cy="1846659"/>
          </a:xfrm>
          <a:prstGeom prst="rect">
            <a:avLst/>
          </a:prstGeom>
          <a:noFill/>
        </p:spPr>
        <p:txBody>
          <a:bodyPr wrap="square" rtlCol="0">
            <a:spAutoFit/>
          </a:bodyPr>
          <a:lstStyle/>
          <a:p>
            <a:r>
              <a:rPr lang="en-GB" sz="2400" dirty="0">
                <a:solidFill>
                  <a:schemeClr val="accent4">
                    <a:lumMod val="50000"/>
                  </a:schemeClr>
                </a:solidFill>
                <a:latin typeface="Gill Sans MT" panose="020B0502020104020203" pitchFamily="34" charset="0"/>
              </a:rPr>
              <a:t>We are engaging with 53 churches across 8 Mission Communities on issues </a:t>
            </a:r>
            <a:r>
              <a:rPr lang="en-GB" sz="2400" dirty="0" smtClean="0">
                <a:solidFill>
                  <a:schemeClr val="accent4">
                    <a:lumMod val="50000"/>
                  </a:schemeClr>
                </a:solidFill>
                <a:latin typeface="Gill Sans MT" panose="020B0502020104020203" pitchFamily="34" charset="0"/>
              </a:rPr>
              <a:t>including discipleship, mission, governance and church buildings.</a:t>
            </a:r>
            <a:endParaRPr lang="en-GB" sz="2400" dirty="0">
              <a:solidFill>
                <a:schemeClr val="accent4">
                  <a:lumMod val="50000"/>
                </a:schemeClr>
              </a:solidFill>
              <a:latin typeface="Gill Sans MT" panose="020B0502020104020203" pitchFamily="34" charset="0"/>
            </a:endParaRPr>
          </a:p>
          <a:p>
            <a:endParaRPr lang="en-GB"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751" y="3951835"/>
            <a:ext cx="2572622" cy="171508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5245" y="4984251"/>
            <a:ext cx="2459768" cy="1639845"/>
          </a:xfrm>
          <a:prstGeom prst="rect">
            <a:avLst/>
          </a:prstGeom>
        </p:spPr>
      </p:pic>
      <p:sp>
        <p:nvSpPr>
          <p:cNvPr id="11" name="TextBox 10"/>
          <p:cNvSpPr txBox="1"/>
          <p:nvPr/>
        </p:nvSpPr>
        <p:spPr>
          <a:xfrm>
            <a:off x="320944" y="5798494"/>
            <a:ext cx="5976664" cy="1107996"/>
          </a:xfrm>
          <a:prstGeom prst="rect">
            <a:avLst/>
          </a:prstGeom>
          <a:noFill/>
        </p:spPr>
        <p:txBody>
          <a:bodyPr wrap="square" rtlCol="0">
            <a:spAutoFit/>
          </a:bodyPr>
          <a:lstStyle/>
          <a:p>
            <a:r>
              <a:rPr lang="en-GB" sz="2400" dirty="0">
                <a:solidFill>
                  <a:schemeClr val="accent4">
                    <a:lumMod val="50000"/>
                  </a:schemeClr>
                </a:solidFill>
                <a:latin typeface="Gill Sans MT" panose="020B0502020104020203" pitchFamily="34" charset="0"/>
              </a:rPr>
              <a:t>And we are working with 9 specific churches on sustainability</a:t>
            </a:r>
            <a:r>
              <a:rPr lang="en-GB" dirty="0">
                <a:solidFill>
                  <a:schemeClr val="accent4">
                    <a:lumMod val="50000"/>
                  </a:schemeClr>
                </a:solidFill>
                <a:latin typeface="Gill Sans MT" panose="020B0502020104020203" pitchFamily="34" charset="0"/>
              </a:rPr>
              <a:t>.</a:t>
            </a:r>
            <a:endParaRPr lang="en-GB" dirty="0"/>
          </a:p>
          <a:p>
            <a:endParaRPr lang="en-GB" dirty="0"/>
          </a:p>
        </p:txBody>
      </p:sp>
    </p:spTree>
    <p:extLst>
      <p:ext uri="{BB962C8B-B14F-4D97-AF65-F5344CB8AC3E}">
        <p14:creationId xmlns:p14="http://schemas.microsoft.com/office/powerpoint/2010/main" val="119793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68523" y="2543293"/>
            <a:ext cx="2316747" cy="1938992"/>
          </a:xfrm>
          <a:prstGeom prst="rect">
            <a:avLst/>
          </a:prstGeom>
          <a:noFill/>
        </p:spPr>
        <p:txBody>
          <a:bodyPr wrap="square" rtlCol="0">
            <a:spAutoFit/>
          </a:bodyPr>
          <a:lstStyle/>
          <a:p>
            <a:r>
              <a:rPr lang="en-GB" sz="2400" dirty="0" smtClean="0">
                <a:solidFill>
                  <a:schemeClr val="accent4">
                    <a:lumMod val="50000"/>
                  </a:schemeClr>
                </a:solidFill>
                <a:latin typeface="Gill Sans MT" panose="020B0502020104020203" pitchFamily="34" charset="0"/>
              </a:rPr>
              <a:t>2 churches are developing social enterprises with their local communities</a:t>
            </a:r>
          </a:p>
        </p:txBody>
      </p:sp>
      <p:sp>
        <p:nvSpPr>
          <p:cNvPr id="5" name="TextBox 4"/>
          <p:cNvSpPr txBox="1"/>
          <p:nvPr/>
        </p:nvSpPr>
        <p:spPr>
          <a:xfrm>
            <a:off x="2925799" y="6185427"/>
            <a:ext cx="6367997" cy="461665"/>
          </a:xfrm>
          <a:prstGeom prst="rect">
            <a:avLst/>
          </a:prstGeom>
          <a:noFill/>
        </p:spPr>
        <p:txBody>
          <a:bodyPr wrap="square" rtlCol="0">
            <a:spAutoFit/>
          </a:bodyPr>
          <a:lstStyle/>
          <a:p>
            <a:r>
              <a:rPr lang="en-GB" sz="2400" dirty="0" smtClean="0">
                <a:solidFill>
                  <a:schemeClr val="accent4">
                    <a:lumMod val="50000"/>
                  </a:schemeClr>
                </a:solidFill>
                <a:latin typeface="Gill Sans MT" panose="020B0502020104020203" pitchFamily="34" charset="0"/>
              </a:rPr>
              <a:t>…and many more are on their learning journey</a:t>
            </a:r>
            <a:endParaRPr lang="en-GB" sz="2400" dirty="0">
              <a:solidFill>
                <a:schemeClr val="accent4">
                  <a:lumMod val="50000"/>
                </a:schemeClr>
              </a:solidFill>
              <a:latin typeface="Gill Sans MT" panose="020B0502020104020203" pitchFamily="34" charset="0"/>
            </a:endParaRPr>
          </a:p>
        </p:txBody>
      </p:sp>
      <p:sp>
        <p:nvSpPr>
          <p:cNvPr id="4" name="TextBox 3"/>
          <p:cNvSpPr txBox="1"/>
          <p:nvPr/>
        </p:nvSpPr>
        <p:spPr>
          <a:xfrm>
            <a:off x="2614791" y="817142"/>
            <a:ext cx="1728192" cy="1477328"/>
          </a:xfrm>
          <a:prstGeom prst="rect">
            <a:avLst/>
          </a:prstGeom>
          <a:noFill/>
        </p:spPr>
        <p:txBody>
          <a:bodyPr wrap="square" rtlCol="0">
            <a:spAutoFit/>
          </a:bodyPr>
          <a:lstStyle/>
          <a:p>
            <a:r>
              <a:rPr lang="en-GB" sz="2400" dirty="0">
                <a:solidFill>
                  <a:schemeClr val="accent4">
                    <a:lumMod val="50000"/>
                  </a:schemeClr>
                </a:solidFill>
                <a:latin typeface="Gill Sans MT" panose="020B0502020104020203" pitchFamily="34" charset="0"/>
              </a:rPr>
              <a:t>1 church is developing Champing™</a:t>
            </a:r>
          </a:p>
          <a:p>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613" y="736135"/>
            <a:ext cx="2152569" cy="1435046"/>
          </a:xfrm>
          <a:prstGeom prst="rect">
            <a:avLst/>
          </a:prstGeom>
        </p:spPr>
      </p:pic>
      <p:sp>
        <p:nvSpPr>
          <p:cNvPr id="7" name="TextBox 6"/>
          <p:cNvSpPr txBox="1"/>
          <p:nvPr/>
        </p:nvSpPr>
        <p:spPr>
          <a:xfrm>
            <a:off x="179512" y="178125"/>
            <a:ext cx="3474407" cy="461665"/>
          </a:xfrm>
          <a:prstGeom prst="rect">
            <a:avLst/>
          </a:prstGeom>
          <a:noFill/>
        </p:spPr>
        <p:txBody>
          <a:bodyPr wrap="square" rtlCol="0">
            <a:spAutoFit/>
          </a:bodyPr>
          <a:lstStyle/>
          <a:p>
            <a:r>
              <a:rPr lang="en-GB" sz="2400" b="1" dirty="0">
                <a:solidFill>
                  <a:schemeClr val="accent4">
                    <a:lumMod val="50000"/>
                  </a:schemeClr>
                </a:solidFill>
                <a:latin typeface="Gill Sans MT" panose="020B0502020104020203" pitchFamily="34" charset="0"/>
              </a:rPr>
              <a:t>With the result that</a:t>
            </a:r>
            <a:r>
              <a:rPr lang="en-GB" sz="2400" b="1" dirty="0" smtClean="0">
                <a:solidFill>
                  <a:schemeClr val="accent4">
                    <a:lumMod val="50000"/>
                  </a:schemeClr>
                </a:solidFill>
                <a:latin typeface="Gill Sans MT" panose="020B0502020104020203" pitchFamily="34" charset="0"/>
              </a:rPr>
              <a:t>…</a:t>
            </a:r>
            <a:endParaRPr lang="en-GB" sz="2400" b="1" dirty="0"/>
          </a:p>
        </p:txBody>
      </p:sp>
      <p:sp>
        <p:nvSpPr>
          <p:cNvPr id="9" name="TextBox 8"/>
          <p:cNvSpPr txBox="1"/>
          <p:nvPr/>
        </p:nvSpPr>
        <p:spPr>
          <a:xfrm>
            <a:off x="7048260" y="685201"/>
            <a:ext cx="2095740" cy="1938992"/>
          </a:xfrm>
          <a:prstGeom prst="rect">
            <a:avLst/>
          </a:prstGeom>
          <a:noFill/>
        </p:spPr>
        <p:txBody>
          <a:bodyPr wrap="square" rtlCol="0">
            <a:spAutoFit/>
          </a:bodyPr>
          <a:lstStyle/>
          <a:p>
            <a:r>
              <a:rPr lang="en-GB" sz="2400" dirty="0">
                <a:solidFill>
                  <a:schemeClr val="accent4">
                    <a:lumMod val="50000"/>
                  </a:schemeClr>
                </a:solidFill>
                <a:latin typeface="Gill Sans MT" panose="020B0502020104020203" pitchFamily="34" charset="0"/>
              </a:rPr>
              <a:t>1 church </a:t>
            </a:r>
            <a:r>
              <a:rPr lang="en-GB" sz="2400" dirty="0" smtClean="0">
                <a:solidFill>
                  <a:schemeClr val="accent4">
                    <a:lumMod val="50000"/>
                  </a:schemeClr>
                </a:solidFill>
                <a:latin typeface="Gill Sans MT" panose="020B0502020104020203" pitchFamily="34" charset="0"/>
              </a:rPr>
              <a:t>is developing shared </a:t>
            </a:r>
            <a:r>
              <a:rPr lang="en-GB" sz="2400" dirty="0">
                <a:solidFill>
                  <a:schemeClr val="accent4">
                    <a:lumMod val="50000"/>
                  </a:schemeClr>
                </a:solidFill>
                <a:latin typeface="Gill Sans MT" panose="020B0502020104020203" pitchFamily="34" charset="0"/>
              </a:rPr>
              <a:t>governance</a:t>
            </a:r>
          </a:p>
          <a:p>
            <a:endParaRPr lang="en-GB" sz="2400" dirty="0"/>
          </a:p>
        </p:txBody>
      </p:sp>
      <p:sp>
        <p:nvSpPr>
          <p:cNvPr id="11" name="TextBox 10"/>
          <p:cNvSpPr txBox="1"/>
          <p:nvPr/>
        </p:nvSpPr>
        <p:spPr>
          <a:xfrm>
            <a:off x="5258173" y="2578631"/>
            <a:ext cx="3580174" cy="1200329"/>
          </a:xfrm>
          <a:prstGeom prst="rect">
            <a:avLst/>
          </a:prstGeom>
          <a:noFill/>
        </p:spPr>
        <p:txBody>
          <a:bodyPr wrap="square" rtlCol="0">
            <a:spAutoFit/>
          </a:bodyPr>
          <a:lstStyle/>
          <a:p>
            <a:r>
              <a:rPr lang="en-GB" sz="2400" dirty="0">
                <a:solidFill>
                  <a:schemeClr val="accent4">
                    <a:lumMod val="50000"/>
                  </a:schemeClr>
                </a:solidFill>
                <a:latin typeface="Gill Sans MT" panose="020B0502020104020203" pitchFamily="34" charset="0"/>
              </a:rPr>
              <a:t>3 churches are developing Friends Groups initiatives</a:t>
            </a:r>
          </a:p>
          <a:p>
            <a:endParaRPr lang="en-GB" sz="24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613" y="4972185"/>
            <a:ext cx="2316747" cy="154449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462501"/>
            <a:ext cx="2167136" cy="144475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7179" y="746856"/>
            <a:ext cx="2337914" cy="1335951"/>
          </a:xfrm>
          <a:prstGeom prst="rect">
            <a:avLst/>
          </a:prstGeom>
        </p:spPr>
      </p:pic>
      <p:sp>
        <p:nvSpPr>
          <p:cNvPr id="16" name="TextBox 15"/>
          <p:cNvSpPr txBox="1"/>
          <p:nvPr/>
        </p:nvSpPr>
        <p:spPr>
          <a:xfrm>
            <a:off x="2925799" y="5067403"/>
            <a:ext cx="5365210" cy="830997"/>
          </a:xfrm>
          <a:prstGeom prst="rect">
            <a:avLst/>
          </a:prstGeom>
          <a:noFill/>
        </p:spPr>
        <p:txBody>
          <a:bodyPr wrap="square" rtlCol="0">
            <a:spAutoFit/>
          </a:bodyPr>
          <a:lstStyle/>
          <a:p>
            <a:r>
              <a:rPr lang="en-GB" sz="2400" dirty="0" smtClean="0">
                <a:solidFill>
                  <a:schemeClr val="accent4">
                    <a:lumMod val="50000"/>
                  </a:schemeClr>
                </a:solidFill>
                <a:latin typeface="Gill Sans MT" panose="020B0502020104020203" pitchFamily="34" charset="0"/>
              </a:rPr>
              <a:t>3 Mission Communities are reviewing their approaches to mission and ministry</a:t>
            </a:r>
            <a:endParaRPr lang="en-GB" sz="2400" dirty="0">
              <a:solidFill>
                <a:schemeClr val="accent4">
                  <a:lumMod val="50000"/>
                </a:schemeClr>
              </a:solidFill>
              <a:latin typeface="Gill Sans MT" panose="020B0502020104020203" pitchFamily="34"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3094" y="2702654"/>
            <a:ext cx="2553234" cy="1702156"/>
          </a:xfrm>
          <a:prstGeom prst="rect">
            <a:avLst/>
          </a:prstGeom>
        </p:spPr>
      </p:pic>
    </p:spTree>
    <p:extLst>
      <p:ext uri="{BB962C8B-B14F-4D97-AF65-F5344CB8AC3E}">
        <p14:creationId xmlns:p14="http://schemas.microsoft.com/office/powerpoint/2010/main" val="358918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9" grpId="0"/>
      <p:bldP spid="11" grpId="0"/>
      <p:bldP spid="16"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3338</TotalTime>
  <Words>636</Words>
  <Application>Microsoft Office PowerPoint</Application>
  <PresentationFormat>On-screen Show (4:3)</PresentationFormat>
  <Paragraphs>69</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Gill Sans MT</vt:lpstr>
      <vt:lpstr>Office Theme</vt:lpstr>
      <vt:lpstr>Growing the Rural Church Presentation for Education Team     November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Deanery Staff Meeting 11th November 2016</dc:title>
  <dc:creator>Diocese of Exeter</dc:creator>
  <cp:lastModifiedBy>Marian Carson</cp:lastModifiedBy>
  <cp:revision>186</cp:revision>
  <cp:lastPrinted>2017-06-26T15:51:19Z</cp:lastPrinted>
  <dcterms:created xsi:type="dcterms:W3CDTF">2016-11-10T12:04:16Z</dcterms:created>
  <dcterms:modified xsi:type="dcterms:W3CDTF">2017-11-08T10:59:09Z</dcterms:modified>
</cp:coreProperties>
</file>