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59" r:id="rId5"/>
    <p:sldId id="262" r:id="rId6"/>
    <p:sldId id="264" r:id="rId7"/>
    <p:sldId id="263" r:id="rId8"/>
    <p:sldId id="266" r:id="rId9"/>
    <p:sldId id="269" r:id="rId10"/>
    <p:sldId id="268" r:id="rId11"/>
    <p:sldId id="267" r:id="rId12"/>
    <p:sldId id="272" r:id="rId13"/>
    <p:sldId id="276" r:id="rId14"/>
    <p:sldId id="271" r:id="rId15"/>
    <p:sldId id="277" r:id="rId16"/>
    <p:sldId id="270" r:id="rId17"/>
    <p:sldId id="278" r:id="rId18"/>
    <p:sldId id="273" r:id="rId19"/>
    <p:sldId id="282" r:id="rId20"/>
    <p:sldId id="283" r:id="rId21"/>
    <p:sldId id="280" r:id="rId22"/>
    <p:sldId id="281" r:id="rId23"/>
    <p:sldId id="274" r:id="rId24"/>
    <p:sldId id="275" r:id="rId25"/>
  </p:sldIdLst>
  <p:sldSz cx="12192000" cy="6858000"/>
  <p:notesSz cx="680878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45818664691821"/>
          <c:y val="3.9358409345400462E-2"/>
          <c:w val="0.73121892377910203"/>
          <c:h val="0.877238837639062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Data_Obesity!$C$3</c:f>
              <c:strCache>
                <c:ptCount val="1"/>
                <c:pt idx="0">
                  <c:v>Measured data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3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A1-435D-9A65-8E8AE9DCA2E0}"/>
              </c:ext>
            </c:extLst>
          </c:dPt>
          <c:cat>
            <c:strRef>
              <c:f>Data_Obesity!$A$4:$A$49</c:f>
              <c:strCache>
                <c:ptCount val="46"/>
                <c:pt idx="0">
                  <c:v>Japan</c:v>
                </c:pt>
                <c:pt idx="1">
                  <c:v>Korea</c:v>
                </c:pt>
                <c:pt idx="2">
                  <c:v>Italy</c:v>
                </c:pt>
                <c:pt idx="3">
                  <c:v>Switzerland</c:v>
                </c:pt>
                <c:pt idx="4">
                  <c:v>Norway</c:v>
                </c:pt>
                <c:pt idx="5">
                  <c:v>Sweden</c:v>
                </c:pt>
                <c:pt idx="6">
                  <c:v>Netherlands</c:v>
                </c:pt>
                <c:pt idx="7">
                  <c:v>Austria</c:v>
                </c:pt>
                <c:pt idx="8">
                  <c:v>Denmark</c:v>
                </c:pt>
                <c:pt idx="9">
                  <c:v>France</c:v>
                </c:pt>
                <c:pt idx="10">
                  <c:v>Slovak Rep.</c:v>
                </c:pt>
                <c:pt idx="11">
                  <c:v>Portugal</c:v>
                </c:pt>
                <c:pt idx="12">
                  <c:v>Poland</c:v>
                </c:pt>
                <c:pt idx="13">
                  <c:v>Spain</c:v>
                </c:pt>
                <c:pt idx="14">
                  <c:v>Greece</c:v>
                </c:pt>
                <c:pt idx="15">
                  <c:v>Israel</c:v>
                </c:pt>
                <c:pt idx="16">
                  <c:v>Estonia</c:v>
                </c:pt>
                <c:pt idx="17">
                  <c:v>Belgium</c:v>
                </c:pt>
                <c:pt idx="18">
                  <c:v>Iceland</c:v>
                </c:pt>
                <c:pt idx="19">
                  <c:v>Slovenia</c:v>
                </c:pt>
                <c:pt idx="20">
                  <c:v>OECD (35)</c:v>
                </c:pt>
                <c:pt idx="21">
                  <c:v>Czech Rep.</c:v>
                </c:pt>
                <c:pt idx="22">
                  <c:v>Latvia</c:v>
                </c:pt>
                <c:pt idx="23">
                  <c:v>Turkey</c:v>
                </c:pt>
                <c:pt idx="24">
                  <c:v>Luxembourg</c:v>
                </c:pt>
                <c:pt idx="25">
                  <c:v>Ireland</c:v>
                </c:pt>
                <c:pt idx="26">
                  <c:v>Germany</c:v>
                </c:pt>
                <c:pt idx="27">
                  <c:v>Finland</c:v>
                </c:pt>
                <c:pt idx="28">
                  <c:v>Chile</c:v>
                </c:pt>
                <c:pt idx="29">
                  <c:v>Canada</c:v>
                </c:pt>
                <c:pt idx="30">
                  <c:v>United Kingdom</c:v>
                </c:pt>
                <c:pt idx="31">
                  <c:v>Australia</c:v>
                </c:pt>
                <c:pt idx="32">
                  <c:v>Hungary</c:v>
                </c:pt>
                <c:pt idx="33">
                  <c:v>New Zealand</c:v>
                </c:pt>
                <c:pt idx="34">
                  <c:v>Mexico</c:v>
                </c:pt>
                <c:pt idx="35">
                  <c:v>United States</c:v>
                </c:pt>
                <c:pt idx="37">
                  <c:v>India</c:v>
                </c:pt>
                <c:pt idx="38">
                  <c:v>Indonesia</c:v>
                </c:pt>
                <c:pt idx="39">
                  <c:v>China</c:v>
                </c:pt>
                <c:pt idx="40">
                  <c:v>Lithuania</c:v>
                </c:pt>
                <c:pt idx="41">
                  <c:v>Russian Fed.</c:v>
                </c:pt>
                <c:pt idx="42">
                  <c:v>Brazil</c:v>
                </c:pt>
                <c:pt idx="43">
                  <c:v>Colombia</c:v>
                </c:pt>
                <c:pt idx="44">
                  <c:v>Costa Rica</c:v>
                </c:pt>
                <c:pt idx="45">
                  <c:v>South Africa</c:v>
                </c:pt>
              </c:strCache>
            </c:strRef>
          </c:cat>
          <c:val>
            <c:numRef>
              <c:f>Data_Obesity!$C$4:$C$49</c:f>
              <c:numCache>
                <c:formatCode>0.0</c:formatCode>
                <c:ptCount val="46"/>
                <c:pt idx="0">
                  <c:v>3.7</c:v>
                </c:pt>
                <c:pt idx="1">
                  <c:v>5.3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18</c:v>
                </c:pt>
                <c:pt idx="17" formatCode="General">
                  <c:v>18.600000000000001</c:v>
                </c:pt>
                <c:pt idx="18" formatCode="General">
                  <c:v>0</c:v>
                </c:pt>
                <c:pt idx="19" formatCode="General">
                  <c:v>0</c:v>
                </c:pt>
                <c:pt idx="21" formatCode="General">
                  <c:v>21</c:v>
                </c:pt>
                <c:pt idx="22" formatCode="General">
                  <c:v>0</c:v>
                </c:pt>
                <c:pt idx="23">
                  <c:v>22.29</c:v>
                </c:pt>
                <c:pt idx="24">
                  <c:v>22.61</c:v>
                </c:pt>
                <c:pt idx="25" formatCode="General">
                  <c:v>23</c:v>
                </c:pt>
                <c:pt idx="26" formatCode="General">
                  <c:v>23.6</c:v>
                </c:pt>
                <c:pt idx="27" formatCode="General">
                  <c:v>24.8</c:v>
                </c:pt>
                <c:pt idx="28" formatCode="General">
                  <c:v>25.1</c:v>
                </c:pt>
                <c:pt idx="29" formatCode="General">
                  <c:v>25.8</c:v>
                </c:pt>
                <c:pt idx="30">
                  <c:v>26.856356452488999</c:v>
                </c:pt>
                <c:pt idx="31" formatCode="General">
                  <c:v>27.9</c:v>
                </c:pt>
                <c:pt idx="32" formatCode="General">
                  <c:v>30</c:v>
                </c:pt>
                <c:pt idx="33" formatCode="General">
                  <c:v>30.7</c:v>
                </c:pt>
                <c:pt idx="34" formatCode="General">
                  <c:v>32.4</c:v>
                </c:pt>
                <c:pt idx="35" formatCode="General">
                  <c:v>38.200000000000003</c:v>
                </c:pt>
                <c:pt idx="37">
                  <c:v>0</c:v>
                </c:pt>
                <c:pt idx="38">
                  <c:v>0</c:v>
                </c:pt>
                <c:pt idx="39" formatCode="General">
                  <c:v>0</c:v>
                </c:pt>
                <c:pt idx="40">
                  <c:v>0</c:v>
                </c:pt>
                <c:pt idx="41" formatCode="General">
                  <c:v>0</c:v>
                </c:pt>
                <c:pt idx="42" formatCode="General">
                  <c:v>20.8</c:v>
                </c:pt>
                <c:pt idx="43" formatCode="General">
                  <c:v>0</c:v>
                </c:pt>
                <c:pt idx="44" formatCode="General">
                  <c:v>0</c:v>
                </c:pt>
                <c:pt idx="4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1-435D-9A65-8E8AE9DCA2E0}"/>
            </c:ext>
          </c:extLst>
        </c:ser>
        <c:ser>
          <c:idx val="0"/>
          <c:order val="1"/>
          <c:tx>
            <c:strRef>
              <c:f>Data_Obesity!$B$3</c:f>
              <c:strCache>
                <c:ptCount val="1"/>
                <c:pt idx="0">
                  <c:v>Self-reported data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Data_Obesity!$A$4:$A$49</c:f>
              <c:strCache>
                <c:ptCount val="46"/>
                <c:pt idx="0">
                  <c:v>Japan</c:v>
                </c:pt>
                <c:pt idx="1">
                  <c:v>Korea</c:v>
                </c:pt>
                <c:pt idx="2">
                  <c:v>Italy</c:v>
                </c:pt>
                <c:pt idx="3">
                  <c:v>Switzerland</c:v>
                </c:pt>
                <c:pt idx="4">
                  <c:v>Norway</c:v>
                </c:pt>
                <c:pt idx="5">
                  <c:v>Sweden</c:v>
                </c:pt>
                <c:pt idx="6">
                  <c:v>Netherlands</c:v>
                </c:pt>
                <c:pt idx="7">
                  <c:v>Austria</c:v>
                </c:pt>
                <c:pt idx="8">
                  <c:v>Denmark</c:v>
                </c:pt>
                <c:pt idx="9">
                  <c:v>France</c:v>
                </c:pt>
                <c:pt idx="10">
                  <c:v>Slovak Rep.</c:v>
                </c:pt>
                <c:pt idx="11">
                  <c:v>Portugal</c:v>
                </c:pt>
                <c:pt idx="12">
                  <c:v>Poland</c:v>
                </c:pt>
                <c:pt idx="13">
                  <c:v>Spain</c:v>
                </c:pt>
                <c:pt idx="14">
                  <c:v>Greece</c:v>
                </c:pt>
                <c:pt idx="15">
                  <c:v>Israel</c:v>
                </c:pt>
                <c:pt idx="16">
                  <c:v>Estonia</c:v>
                </c:pt>
                <c:pt idx="17">
                  <c:v>Belgium</c:v>
                </c:pt>
                <c:pt idx="18">
                  <c:v>Iceland</c:v>
                </c:pt>
                <c:pt idx="19">
                  <c:v>Slovenia</c:v>
                </c:pt>
                <c:pt idx="20">
                  <c:v>OECD (35)</c:v>
                </c:pt>
                <c:pt idx="21">
                  <c:v>Czech Rep.</c:v>
                </c:pt>
                <c:pt idx="22">
                  <c:v>Latvia</c:v>
                </c:pt>
                <c:pt idx="23">
                  <c:v>Turkey</c:v>
                </c:pt>
                <c:pt idx="24">
                  <c:v>Luxembourg</c:v>
                </c:pt>
                <c:pt idx="25">
                  <c:v>Ireland</c:v>
                </c:pt>
                <c:pt idx="26">
                  <c:v>Germany</c:v>
                </c:pt>
                <c:pt idx="27">
                  <c:v>Finland</c:v>
                </c:pt>
                <c:pt idx="28">
                  <c:v>Chile</c:v>
                </c:pt>
                <c:pt idx="29">
                  <c:v>Canada</c:v>
                </c:pt>
                <c:pt idx="30">
                  <c:v>United Kingdom</c:v>
                </c:pt>
                <c:pt idx="31">
                  <c:v>Australia</c:v>
                </c:pt>
                <c:pt idx="32">
                  <c:v>Hungary</c:v>
                </c:pt>
                <c:pt idx="33">
                  <c:v>New Zealand</c:v>
                </c:pt>
                <c:pt idx="34">
                  <c:v>Mexico</c:v>
                </c:pt>
                <c:pt idx="35">
                  <c:v>United States</c:v>
                </c:pt>
                <c:pt idx="37">
                  <c:v>India</c:v>
                </c:pt>
                <c:pt idx="38">
                  <c:v>Indonesia</c:v>
                </c:pt>
                <c:pt idx="39">
                  <c:v>China</c:v>
                </c:pt>
                <c:pt idx="40">
                  <c:v>Lithuania</c:v>
                </c:pt>
                <c:pt idx="41">
                  <c:v>Russian Fed.</c:v>
                </c:pt>
                <c:pt idx="42">
                  <c:v>Brazil</c:v>
                </c:pt>
                <c:pt idx="43">
                  <c:v>Colombia</c:v>
                </c:pt>
                <c:pt idx="44">
                  <c:v>Costa Rica</c:v>
                </c:pt>
                <c:pt idx="45">
                  <c:v>South Africa</c:v>
                </c:pt>
              </c:strCache>
            </c:strRef>
          </c:cat>
          <c:val>
            <c:numRef>
              <c:f>Data_Obesity!$B$4:$B$50</c:f>
              <c:numCache>
                <c:formatCode>0.0</c:formatCode>
                <c:ptCount val="47"/>
                <c:pt idx="0" formatCode="General">
                  <c:v>0</c:v>
                </c:pt>
                <c:pt idx="1">
                  <c:v>0</c:v>
                </c:pt>
                <c:pt idx="2" formatCode="General">
                  <c:v>9.8000000000000007</c:v>
                </c:pt>
                <c:pt idx="3">
                  <c:v>10.3</c:v>
                </c:pt>
                <c:pt idx="4">
                  <c:v>12</c:v>
                </c:pt>
                <c:pt idx="5">
                  <c:v>12.3</c:v>
                </c:pt>
                <c:pt idx="6" formatCode="General">
                  <c:v>12.8</c:v>
                </c:pt>
                <c:pt idx="7">
                  <c:v>14.7</c:v>
                </c:pt>
                <c:pt idx="8" formatCode="General">
                  <c:v>14.9</c:v>
                </c:pt>
                <c:pt idx="9" formatCode="General">
                  <c:v>15.3</c:v>
                </c:pt>
                <c:pt idx="10" formatCode="General">
                  <c:v>16.3</c:v>
                </c:pt>
                <c:pt idx="11" formatCode="General">
                  <c:v>16.600000000000001</c:v>
                </c:pt>
                <c:pt idx="12">
                  <c:v>16.7</c:v>
                </c:pt>
                <c:pt idx="13">
                  <c:v>16.7</c:v>
                </c:pt>
                <c:pt idx="14" formatCode="General">
                  <c:v>17</c:v>
                </c:pt>
                <c:pt idx="15" formatCode="General">
                  <c:v>17.8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19</c:v>
                </c:pt>
                <c:pt idx="19">
                  <c:v>19.2</c:v>
                </c:pt>
                <c:pt idx="20">
                  <c:v>19.5</c:v>
                </c:pt>
                <c:pt idx="21" formatCode="General">
                  <c:v>0</c:v>
                </c:pt>
                <c:pt idx="22">
                  <c:v>21.3</c:v>
                </c:pt>
                <c:pt idx="23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>
                  <c:v>0</c:v>
                </c:pt>
                <c:pt idx="27" formatCode="General">
                  <c:v>0</c:v>
                </c:pt>
                <c:pt idx="29" formatCode="General">
                  <c:v>0</c:v>
                </c:pt>
                <c:pt idx="30">
                  <c:v>0</c:v>
                </c:pt>
                <c:pt idx="31">
                  <c:v>0</c:v>
                </c:pt>
                <c:pt idx="32" formatCode="General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7">
                  <c:v>4.95</c:v>
                </c:pt>
                <c:pt idx="38" formatCode="General">
                  <c:v>5.7</c:v>
                </c:pt>
                <c:pt idx="39">
                  <c:v>6.95</c:v>
                </c:pt>
                <c:pt idx="40" formatCode="General">
                  <c:v>17.3</c:v>
                </c:pt>
                <c:pt idx="41">
                  <c:v>19.600000000000001</c:v>
                </c:pt>
                <c:pt idx="42" formatCode="General">
                  <c:v>0</c:v>
                </c:pt>
                <c:pt idx="43">
                  <c:v>20.9</c:v>
                </c:pt>
                <c:pt idx="44" formatCode="General">
                  <c:v>24.4</c:v>
                </c:pt>
                <c:pt idx="45" formatCode="General">
                  <c:v>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A1-435D-9A65-8E8AE9DCA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033472"/>
        <c:axId val="39035264"/>
      </c:barChart>
      <c:catAx>
        <c:axId val="39033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39035264"/>
        <c:crosses val="autoZero"/>
        <c:auto val="1"/>
        <c:lblAlgn val="ctr"/>
        <c:lblOffset val="100"/>
        <c:noMultiLvlLbl val="0"/>
      </c:catAx>
      <c:valAx>
        <c:axId val="39035264"/>
        <c:scaling>
          <c:orientation val="minMax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033472"/>
        <c:crosses val="max"/>
        <c:crossBetween val="between"/>
        <c:majorUnit val="10"/>
      </c:valAx>
      <c:spPr>
        <a:ln>
          <a:solidFill>
            <a:sysClr val="window" lastClr="FFFFFF">
              <a:lumMod val="50000"/>
            </a:sysClr>
          </a:solidFill>
        </a:ln>
      </c:spPr>
    </c:plotArea>
    <c:legend>
      <c:legendPos val="r"/>
      <c:layout>
        <c:manualLayout>
          <c:xMode val="edge"/>
          <c:yMode val="edge"/>
          <c:x val="0.69870492672860995"/>
          <c:y val="6.1765264711757202E-2"/>
          <c:w val="0.16714052135187801"/>
          <c:h val="4.6022535108702398E-2"/>
        </c:manualLayout>
      </c:layout>
      <c:overlay val="0"/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0.17372</cdr:x>
      <cdr:y>0.95439</cdr:y>
    </cdr:from>
    <cdr:to>
      <cdr:x>0.98141</cdr:x>
      <cdr:y>0.97693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3665" y="7444177"/>
          <a:ext cx="4434010" cy="175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800">
              <a:latin typeface="Arial" pitchFamily="34" charset="0"/>
              <a:cs typeface="Arial" pitchFamily="34" charset="0"/>
            </a:rPr>
            <a:t>% of population aged 15 years and over</a:t>
          </a:r>
        </a:p>
      </cdr:txBody>
    </cdr:sp>
  </cdr:relSizeAnchor>
  <cdr:relSizeAnchor xmlns:cdr="http://schemas.openxmlformats.org/drawingml/2006/chartDrawing">
    <cdr:from>
      <cdr:x>0.23824</cdr:x>
      <cdr:y>0.09713</cdr:y>
    </cdr:from>
    <cdr:to>
      <cdr:x>1</cdr:x>
      <cdr:y>0.24136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29631" y="573773"/>
          <a:ext cx="9047747" cy="85208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57E4F-C0C9-455C-A99C-BB94CC34DACB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03D28-3418-4A50-AE31-DC067D15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7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CD33B-A7F6-414B-995D-A4DA386DFA9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835"/>
            <a:ext cx="54470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AECEA-4914-4BBC-BDA0-BF18BB405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9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ECEA-4914-4BBC-BDA0-BF18BB4054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8785"/>
            <a:ext cx="9144000" cy="27397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848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7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0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 smtClean="0"/>
              <a:t>Nuffield Farming Lecture 4th July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2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5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6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7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5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612" y="365125"/>
            <a:ext cx="11859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The Nuffield Farming Lecture 4</a:t>
            </a:r>
            <a:r>
              <a:rPr lang="en-US" baseline="30000" dirty="0" smtClean="0"/>
              <a:t>th</a:t>
            </a:r>
            <a:r>
              <a:rPr lang="en-US" dirty="0" smtClean="0"/>
              <a:t> July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" y="365125"/>
            <a:ext cx="2136710" cy="878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13" y="365125"/>
            <a:ext cx="1914908" cy="8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Changing Food Cultures:</a:t>
            </a:r>
            <a:br>
              <a:rPr lang="en-GB" dirty="0" smtClean="0"/>
            </a:br>
            <a:r>
              <a:rPr lang="en-GB" dirty="0" smtClean="0"/>
              <a:t>Challenges and Opportunities for UK Agriculture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Professor Michael Winter OBE</a:t>
            </a:r>
          </a:p>
          <a:p>
            <a:r>
              <a:rPr lang="en-GB" dirty="0" smtClean="0"/>
              <a:t>University of Exeter &amp; Board Member for </a:t>
            </a:r>
            <a:r>
              <a:rPr lang="en-GB" dirty="0"/>
              <a:t>N</a:t>
            </a:r>
            <a:r>
              <a:rPr lang="en-GB" dirty="0" smtClean="0"/>
              <a:t>atural England, UK Joint Nature </a:t>
            </a:r>
            <a:r>
              <a:rPr lang="en-GB" smtClean="0"/>
              <a:t>Conservation Committee and </a:t>
            </a:r>
            <a:r>
              <a:rPr lang="en-GB" dirty="0" err="1" smtClean="0"/>
              <a:t>Rothamsted</a:t>
            </a:r>
            <a:r>
              <a:rPr lang="en-GB" dirty="0" smtClean="0"/>
              <a:t> Research.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2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Title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11" y="365125"/>
            <a:ext cx="7351294" cy="65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Acquisition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1950, independent grocers accounted for 78% of UK grocery </a:t>
            </a:r>
            <a:r>
              <a:rPr lang="en-GB" dirty="0" smtClean="0"/>
              <a:t>sales, but </a:t>
            </a:r>
            <a:r>
              <a:rPr lang="en-GB" dirty="0"/>
              <a:t>by 1984 their market share had tumbled to below 30% </a:t>
            </a:r>
            <a:r>
              <a:rPr lang="en-GB" dirty="0" smtClean="0"/>
              <a:t>and by </a:t>
            </a:r>
            <a:r>
              <a:rPr lang="en-GB" dirty="0"/>
              <a:t>2015 to less </a:t>
            </a:r>
            <a:r>
              <a:rPr lang="en-GB" dirty="0" smtClean="0"/>
              <a:t>than 10%. </a:t>
            </a:r>
          </a:p>
          <a:p>
            <a:r>
              <a:rPr lang="en-GB" dirty="0" smtClean="0"/>
              <a:t>The growth </a:t>
            </a:r>
            <a:r>
              <a:rPr lang="en-GB" dirty="0"/>
              <a:t>in market share by the multiple food retailers </a:t>
            </a:r>
            <a:r>
              <a:rPr lang="en-GB" dirty="0" smtClean="0"/>
              <a:t>increased from </a:t>
            </a:r>
            <a:r>
              <a:rPr lang="en-GB" dirty="0"/>
              <a:t>23% </a:t>
            </a:r>
            <a:r>
              <a:rPr lang="en-GB" dirty="0" smtClean="0"/>
              <a:t>in 1950 to 57% in 1990 and to 93% in 2015.</a:t>
            </a:r>
          </a:p>
          <a:p>
            <a:r>
              <a:rPr lang="en-GB" dirty="0" smtClean="0"/>
              <a:t>But more change is taking place - </a:t>
            </a:r>
            <a:r>
              <a:rPr lang="en-GB" dirty="0"/>
              <a:t>o</a:t>
            </a:r>
            <a:r>
              <a:rPr lang="en-GB" dirty="0" smtClean="0"/>
              <a:t>nline </a:t>
            </a:r>
            <a:r>
              <a:rPr lang="en-GB" dirty="0"/>
              <a:t>sales accounted for 7.3% of the UK grocery share in </a:t>
            </a:r>
            <a:r>
              <a:rPr lang="en-GB" dirty="0" smtClean="0"/>
              <a:t>2016 (second </a:t>
            </a:r>
            <a:r>
              <a:rPr lang="en-GB" dirty="0"/>
              <a:t>only to South Korea in terms of the proportion of </a:t>
            </a:r>
            <a:r>
              <a:rPr lang="en-GB" dirty="0" smtClean="0"/>
              <a:t>groceries bought online).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Appropriation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516" y="1359568"/>
            <a:ext cx="9328484" cy="43601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</a:t>
            </a:r>
            <a:r>
              <a:rPr lang="en-GB" dirty="0"/>
              <a:t>2016 more </a:t>
            </a:r>
            <a:r>
              <a:rPr lang="en-GB" dirty="0" smtClean="0"/>
              <a:t>food and </a:t>
            </a:r>
            <a:r>
              <a:rPr lang="en-GB" dirty="0"/>
              <a:t>drink books were sold than ever before. 8.7 </a:t>
            </a:r>
            <a:r>
              <a:rPr lang="en-GB" dirty="0" smtClean="0"/>
              <a:t>million books</a:t>
            </a:r>
            <a:r>
              <a:rPr lang="en-GB" dirty="0"/>
              <a:t>, with a value of £90.3 </a:t>
            </a:r>
            <a:r>
              <a:rPr lang="en-GB" dirty="0" smtClean="0"/>
              <a:t>million.</a:t>
            </a:r>
          </a:p>
          <a:p>
            <a:r>
              <a:rPr lang="en-GB" dirty="0" smtClean="0"/>
              <a:t>“Gastronomy </a:t>
            </a:r>
            <a:r>
              <a:rPr lang="en-GB" dirty="0"/>
              <a:t>is the intelligent knowledge of </a:t>
            </a:r>
            <a:r>
              <a:rPr lang="en-GB" dirty="0" smtClean="0"/>
              <a:t>whatever concerns … nourishment. …. It enables us </a:t>
            </a:r>
            <a:r>
              <a:rPr lang="en-GB" dirty="0"/>
              <a:t>to experience educated pleasure and to learn </a:t>
            </a:r>
            <a:r>
              <a:rPr lang="en-GB" dirty="0" smtClean="0"/>
              <a:t>pleasure loving knowledge</a:t>
            </a:r>
            <a:r>
              <a:rPr lang="en-GB" dirty="0"/>
              <a:t>. </a:t>
            </a:r>
            <a:r>
              <a:rPr lang="en-GB" dirty="0" smtClean="0"/>
              <a:t>….  gastronomy is </a:t>
            </a:r>
            <a:r>
              <a:rPr lang="en-GB" dirty="0"/>
              <a:t>culture, both material and immaterial. Choice is </a:t>
            </a:r>
            <a:r>
              <a:rPr lang="en-GB" dirty="0" smtClean="0"/>
              <a:t>a human </a:t>
            </a:r>
            <a:r>
              <a:rPr lang="en-GB" dirty="0"/>
              <a:t>right: gastronomy is freedom of choice. </a:t>
            </a:r>
            <a:r>
              <a:rPr lang="en-GB" dirty="0" smtClean="0"/>
              <a:t>Pleasure is </a:t>
            </a:r>
            <a:r>
              <a:rPr lang="en-GB" dirty="0"/>
              <a:t>everybody’s right and as such must be as responsible </a:t>
            </a:r>
            <a:r>
              <a:rPr lang="en-GB" dirty="0" smtClean="0"/>
              <a:t>as possible</a:t>
            </a:r>
            <a:r>
              <a:rPr lang="en-GB" dirty="0"/>
              <a:t>: gastronomy is a creative matter, not a </a:t>
            </a:r>
            <a:r>
              <a:rPr lang="en-GB" dirty="0" smtClean="0"/>
              <a:t>destructive one</a:t>
            </a:r>
            <a:r>
              <a:rPr lang="en-GB" dirty="0"/>
              <a:t>. Knowledge is everybody’s right, but also a </a:t>
            </a:r>
            <a:r>
              <a:rPr lang="en-GB" dirty="0" smtClean="0"/>
              <a:t>duty; gastronomy </a:t>
            </a:r>
            <a:r>
              <a:rPr lang="en-GB" dirty="0"/>
              <a:t>is education.” (</a:t>
            </a:r>
            <a:r>
              <a:rPr lang="en-GB" dirty="0" err="1"/>
              <a:t>Petrini</a:t>
            </a:r>
            <a:r>
              <a:rPr lang="en-GB" dirty="0"/>
              <a:t> 2007: 55)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Nuffield Farming Lecture 4th July 2018</a:t>
            </a:r>
            <a:endParaRPr lang="en-US" dirty="0"/>
          </a:p>
        </p:txBody>
      </p:sp>
      <p:pic>
        <p:nvPicPr>
          <p:cNvPr id="1030" name="Picture 6" descr="Image result for images of cookery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87" y="1027907"/>
            <a:ext cx="2551530" cy="25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mages of cookery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637"/>
            <a:ext cx="1804737" cy="2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mages of cookery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6" y="4808255"/>
            <a:ext cx="1804737" cy="21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images of slow food canad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16" y="5303837"/>
            <a:ext cx="4512511" cy="146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gastronomy images can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1" y="4920917"/>
            <a:ext cx="1676918" cy="1937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8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Anxieties</a:t>
            </a:r>
            <a:br>
              <a:rPr lang="en-GB" dirty="0" smtClean="0"/>
            </a:br>
            <a:r>
              <a:rPr lang="en-GB" sz="2800" i="1" dirty="0" smtClean="0"/>
              <a:t>(drawing on Alan </a:t>
            </a:r>
            <a:r>
              <a:rPr lang="en-GB" sz="2800" i="1" dirty="0" err="1" smtClean="0"/>
              <a:t>Warde</a:t>
            </a:r>
            <a:r>
              <a:rPr lang="en-GB" sz="2800" i="1" dirty="0" smtClean="0"/>
              <a:t> again) </a:t>
            </a:r>
            <a:endParaRPr lang="en-GB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Physical </a:t>
            </a:r>
            <a:r>
              <a:rPr lang="en-GB" sz="2400" dirty="0"/>
              <a:t>concern about the hazards that may </a:t>
            </a:r>
            <a:r>
              <a:rPr lang="en-GB" sz="2400" dirty="0" smtClean="0"/>
              <a:t>be associated </a:t>
            </a:r>
            <a:r>
              <a:rPr lang="en-GB" sz="2400" dirty="0"/>
              <a:t>with modern, particularly processed </a:t>
            </a:r>
            <a:r>
              <a:rPr lang="en-GB" sz="2400" dirty="0" smtClean="0"/>
              <a:t>or ‘de-natured</a:t>
            </a:r>
            <a:r>
              <a:rPr lang="en-GB" sz="2400" dirty="0"/>
              <a:t>’ </a:t>
            </a:r>
            <a:r>
              <a:rPr lang="en-GB" sz="2400" dirty="0" smtClean="0"/>
              <a:t>foods.</a:t>
            </a:r>
            <a:endParaRPr lang="en-GB" sz="2400" dirty="0"/>
          </a:p>
          <a:p>
            <a:r>
              <a:rPr lang="en-GB" sz="2400" b="1" dirty="0" smtClean="0"/>
              <a:t>Social </a:t>
            </a:r>
            <a:r>
              <a:rPr lang="en-GB" sz="2400" b="1" dirty="0"/>
              <a:t>and moral </a:t>
            </a:r>
            <a:r>
              <a:rPr lang="en-GB" sz="2400" dirty="0"/>
              <a:t>concern that the changes in </a:t>
            </a:r>
            <a:r>
              <a:rPr lang="en-GB" sz="2400" dirty="0" smtClean="0"/>
              <a:t>eating habits </a:t>
            </a:r>
            <a:r>
              <a:rPr lang="en-GB" sz="2400" dirty="0"/>
              <a:t>and practices are adversely affecting family </a:t>
            </a:r>
            <a:r>
              <a:rPr lang="en-GB" sz="2400" dirty="0" smtClean="0"/>
              <a:t>life and </a:t>
            </a:r>
            <a:r>
              <a:rPr lang="en-GB" sz="2400" dirty="0"/>
              <a:t>social </a:t>
            </a:r>
            <a:r>
              <a:rPr lang="en-GB" sz="2400" dirty="0" smtClean="0"/>
              <a:t>mores.</a:t>
            </a:r>
            <a:endParaRPr lang="en-GB" sz="2400" dirty="0"/>
          </a:p>
          <a:p>
            <a:r>
              <a:rPr lang="en-GB" sz="2400" b="1" dirty="0" smtClean="0"/>
              <a:t>Symbolic </a:t>
            </a:r>
            <a:r>
              <a:rPr lang="en-GB" sz="2400" dirty="0"/>
              <a:t>concern that the demise of a traditional </a:t>
            </a:r>
            <a:r>
              <a:rPr lang="en-GB" sz="2400" dirty="0" smtClean="0"/>
              <a:t>menu and </a:t>
            </a:r>
            <a:r>
              <a:rPr lang="en-GB" sz="2400" dirty="0"/>
              <a:t>a troubling excess of choice symbolises </a:t>
            </a:r>
            <a:r>
              <a:rPr lang="en-GB" sz="2400" dirty="0" smtClean="0"/>
              <a:t>consumer confusion</a:t>
            </a:r>
            <a:r>
              <a:rPr lang="en-GB" sz="2400" dirty="0"/>
              <a:t>, even identity </a:t>
            </a:r>
            <a:r>
              <a:rPr lang="en-GB" sz="2400" dirty="0" smtClean="0"/>
              <a:t>crisis.</a:t>
            </a:r>
            <a:endParaRPr lang="en-GB" sz="2400" dirty="0"/>
          </a:p>
          <a:p>
            <a:r>
              <a:rPr lang="en-GB" sz="2400" b="1" dirty="0" smtClean="0"/>
              <a:t>Economic </a:t>
            </a:r>
            <a:r>
              <a:rPr lang="en-GB" sz="2400" dirty="0"/>
              <a:t>concern about the power of retailers </a:t>
            </a:r>
            <a:r>
              <a:rPr lang="en-GB" sz="2400" dirty="0" smtClean="0"/>
              <a:t>and value </a:t>
            </a:r>
            <a:r>
              <a:rPr lang="en-GB" sz="2400" dirty="0"/>
              <a:t>for </a:t>
            </a:r>
            <a:r>
              <a:rPr lang="en-GB" sz="2400" dirty="0" smtClean="0"/>
              <a:t>money.</a:t>
            </a:r>
            <a:endParaRPr lang="en-GB" sz="2400" dirty="0"/>
          </a:p>
          <a:p>
            <a:r>
              <a:rPr lang="en-GB" sz="2400" b="1" dirty="0" err="1" smtClean="0"/>
              <a:t>Ethico</a:t>
            </a:r>
            <a:r>
              <a:rPr lang="en-GB" sz="2400" b="1" dirty="0" smtClean="0"/>
              <a:t>-political </a:t>
            </a:r>
            <a:r>
              <a:rPr lang="en-GB" sz="2400" dirty="0"/>
              <a:t>concern about animal welfare, </a:t>
            </a:r>
            <a:r>
              <a:rPr lang="en-GB" sz="2400" dirty="0" smtClean="0"/>
              <a:t>the natural </a:t>
            </a:r>
            <a:r>
              <a:rPr lang="en-GB" sz="2400" dirty="0"/>
              <a:t>environment, the implication of trade for </a:t>
            </a:r>
            <a:r>
              <a:rPr lang="en-GB" sz="2400" dirty="0" smtClean="0"/>
              <a:t>poorer countries</a:t>
            </a:r>
            <a:r>
              <a:rPr lang="en-GB" sz="2400" dirty="0"/>
              <a:t>, etc.</a:t>
            </a:r>
          </a:p>
          <a:p>
            <a:r>
              <a:rPr lang="en-GB" sz="2400" dirty="0"/>
              <a:t>To this I would add an additional concern for </a:t>
            </a:r>
            <a:r>
              <a:rPr lang="en-GB" sz="2400" b="1" dirty="0" smtClean="0"/>
              <a:t>provenance </a:t>
            </a:r>
            <a:r>
              <a:rPr lang="en-GB" sz="2400" dirty="0" smtClean="0"/>
              <a:t>with </a:t>
            </a:r>
            <a:r>
              <a:rPr lang="en-GB" sz="2400" dirty="0"/>
              <a:t>issues of localism and national identity cutting </a:t>
            </a:r>
            <a:r>
              <a:rPr lang="en-GB" sz="2400" dirty="0" smtClean="0"/>
              <a:t>across the </a:t>
            </a:r>
            <a:r>
              <a:rPr lang="en-GB" sz="2400" dirty="0"/>
              <a:t>other </a:t>
            </a:r>
            <a:r>
              <a:rPr lang="en-GB" sz="2400" dirty="0" smtClean="0"/>
              <a:t>concerns.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5" y="184651"/>
            <a:ext cx="11859208" cy="1325563"/>
          </a:xfrm>
        </p:spPr>
        <p:txBody>
          <a:bodyPr/>
          <a:lstStyle/>
          <a:p>
            <a:r>
              <a:rPr lang="en-GB" dirty="0" smtClean="0"/>
              <a:t>And so we turn to Health </a:t>
            </a:r>
            <a:endParaRPr lang="en-GB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CDD2CEB8-EC5A-4053-B53E-59BEC5164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076834"/>
              </p:ext>
            </p:extLst>
          </p:nvPr>
        </p:nvGraphicFramePr>
        <p:xfrm>
          <a:off x="168442" y="1118937"/>
          <a:ext cx="11877378" cy="590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96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Global Burden of Disease (GBD) study </a:t>
            </a:r>
            <a:br>
              <a:rPr lang="en-GB" dirty="0"/>
            </a:br>
            <a:r>
              <a:rPr lang="en-GB" dirty="0" smtClean="0"/>
              <a:t>(Newton </a:t>
            </a:r>
            <a:r>
              <a:rPr lang="en-GB" dirty="0"/>
              <a:t>et al </a:t>
            </a:r>
            <a:r>
              <a:rPr lang="en-GB" dirty="0" smtClean="0"/>
              <a:t>2015</a:t>
            </a:r>
            <a:r>
              <a:rPr lang="en-GB" dirty="0"/>
              <a:t>) 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the </a:t>
            </a:r>
            <a:r>
              <a:rPr lang="en-GB" dirty="0" smtClean="0"/>
              <a:t>UK, </a:t>
            </a:r>
            <a:r>
              <a:rPr lang="en-GB" dirty="0"/>
              <a:t>dietary risks are the leading cause of lost Disability-Adjusted Life Years (DALYs) which quantify both premature mortality and disability within a </a:t>
            </a:r>
            <a:r>
              <a:rPr lang="en-GB" dirty="0" smtClean="0"/>
              <a:t>population.</a:t>
            </a:r>
            <a:r>
              <a:rPr lang="en-GB" dirty="0"/>
              <a:t> </a:t>
            </a:r>
          </a:p>
          <a:p>
            <a:r>
              <a:rPr lang="en-GB" dirty="0" smtClean="0"/>
              <a:t>The </a:t>
            </a:r>
            <a:r>
              <a:rPr lang="en-GB" dirty="0"/>
              <a:t>largest contributor to DALYs are dietary risks </a:t>
            </a:r>
            <a:r>
              <a:rPr lang="en-GB" dirty="0" smtClean="0"/>
              <a:t>related to </a:t>
            </a:r>
            <a:r>
              <a:rPr lang="en-GB" b="1" dirty="0" smtClean="0"/>
              <a:t>low consumption </a:t>
            </a:r>
            <a:r>
              <a:rPr lang="en-GB" dirty="0" smtClean="0"/>
              <a:t>of fruit, vegetables, whole-grains, nuts, seeds, </a:t>
            </a:r>
            <a:r>
              <a:rPr lang="en-GB" dirty="0"/>
              <a:t>seafood omega-3 fatty acids </a:t>
            </a:r>
            <a:r>
              <a:rPr lang="en-GB" dirty="0" smtClean="0"/>
              <a:t>and milk and </a:t>
            </a:r>
            <a:r>
              <a:rPr lang="en-GB" b="1" dirty="0" smtClean="0"/>
              <a:t>high consumption </a:t>
            </a:r>
            <a:r>
              <a:rPr lang="en-GB" dirty="0" smtClean="0"/>
              <a:t>of red meat, processed meat, sugar-sweetened beverages, and low fibre.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b="10185"/>
          <a:stretch/>
        </p:blipFill>
        <p:spPr bwMode="auto">
          <a:xfrm>
            <a:off x="0" y="878305"/>
            <a:ext cx="12192000" cy="5979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03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Which brings us to agriculture 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Fibre comes from: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Wholegrain breakfast cereals, </a:t>
            </a:r>
            <a:r>
              <a:rPr lang="en-GB" dirty="0" err="1"/>
              <a:t>wholewheat</a:t>
            </a:r>
            <a:r>
              <a:rPr lang="en-GB" dirty="0"/>
              <a:t> </a:t>
            </a:r>
            <a:r>
              <a:rPr lang="en-GB" dirty="0" smtClean="0"/>
              <a:t>pasta, wholegrain</a:t>
            </a:r>
            <a:r>
              <a:rPr lang="en-GB" dirty="0"/>
              <a:t> bread and oats, barley and rye.</a:t>
            </a:r>
          </a:p>
          <a:p>
            <a:r>
              <a:rPr lang="en-GB" dirty="0"/>
              <a:t>Fruit such as berries, pears, melon and oranges.</a:t>
            </a:r>
          </a:p>
          <a:p>
            <a:r>
              <a:rPr lang="en-GB" dirty="0"/>
              <a:t>Vegetables such as broccoli, carrots and sweetcorn.</a:t>
            </a:r>
          </a:p>
          <a:p>
            <a:r>
              <a:rPr lang="en-GB" dirty="0"/>
              <a:t>Peas, beans and pulses.</a:t>
            </a:r>
          </a:p>
          <a:p>
            <a:r>
              <a:rPr lang="en-GB" dirty="0"/>
              <a:t>Nuts and seeds.</a:t>
            </a:r>
          </a:p>
          <a:p>
            <a:r>
              <a:rPr lang="en-GB" dirty="0"/>
              <a:t>Potatoes with skin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pic>
        <p:nvPicPr>
          <p:cNvPr id="6" name="Picture 5" descr="Image result for dietary fibre sourc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15" y="3934326"/>
            <a:ext cx="6412831" cy="2787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0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-2462545" y="-13602"/>
            <a:ext cx="9116008" cy="4069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7029"/>
            <a:ext cx="11646567" cy="57809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0537" y="122922"/>
            <a:ext cx="6906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Humanist521BT-Roman"/>
              </a:rPr>
              <a:t>Trade in Fruit and Vegetables, UK (£ million at 2016 prices)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756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Diversifying the Cereal Sector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dirty="0"/>
              <a:t>Biskup et al (2017) </a:t>
            </a:r>
            <a:r>
              <a:rPr lang="da-DK" dirty="0" smtClean="0"/>
              <a:t>found </a:t>
            </a:r>
            <a:r>
              <a:rPr lang="en-GB" dirty="0" smtClean="0"/>
              <a:t>that </a:t>
            </a:r>
            <a:r>
              <a:rPr lang="en-GB" b="1" dirty="0" smtClean="0"/>
              <a:t>spelt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and </a:t>
            </a:r>
            <a:r>
              <a:rPr lang="en-GB" b="1" dirty="0" smtClean="0"/>
              <a:t>rye</a:t>
            </a:r>
            <a:r>
              <a:rPr lang="en-GB" dirty="0" smtClean="0"/>
              <a:t> </a:t>
            </a:r>
            <a:r>
              <a:rPr lang="en-GB" dirty="0"/>
              <a:t>induced a lower acute 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glycemic</a:t>
            </a:r>
            <a:r>
              <a:rPr lang="en-GB" dirty="0" smtClean="0"/>
              <a:t> response (increase </a:t>
            </a:r>
            <a:r>
              <a:rPr lang="en-GB" dirty="0"/>
              <a:t>in blood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glucose </a:t>
            </a:r>
            <a:r>
              <a:rPr lang="en-GB" dirty="0"/>
              <a:t>l</a:t>
            </a:r>
            <a:r>
              <a:rPr lang="en-GB" dirty="0" smtClean="0"/>
              <a:t>evels</a:t>
            </a:r>
            <a:r>
              <a:rPr lang="en-GB" dirty="0"/>
              <a:t>) compared to </a:t>
            </a:r>
            <a:r>
              <a:rPr lang="en-GB" dirty="0" smtClean="0"/>
              <a:t>refined </a:t>
            </a:r>
          </a:p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heat</a:t>
            </a:r>
            <a:r>
              <a:rPr lang="en-GB" dirty="0"/>
              <a:t>, </a:t>
            </a:r>
            <a:r>
              <a:rPr lang="en-GB" dirty="0" smtClean="0"/>
              <a:t>providing </a:t>
            </a:r>
            <a:r>
              <a:rPr lang="en-GB" dirty="0"/>
              <a:t>strong evidence that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spelt might play an </a:t>
            </a:r>
            <a:r>
              <a:rPr lang="en-GB" dirty="0"/>
              <a:t>important role in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prevention </a:t>
            </a:r>
            <a:r>
              <a:rPr lang="en-GB" dirty="0"/>
              <a:t>or delay of </a:t>
            </a:r>
            <a:r>
              <a:rPr lang="en-GB" dirty="0" smtClean="0"/>
              <a:t>diabetes </a:t>
            </a:r>
          </a:p>
          <a:p>
            <a:pPr marL="0" indent="0">
              <a:buNone/>
            </a:pPr>
            <a:r>
              <a:rPr lang="en-GB" dirty="0" smtClean="0"/>
              <a:t>development</a:t>
            </a:r>
            <a:r>
              <a:rPr lang="en-GB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Nuffield Farming Lecture 4th July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40" y="1920374"/>
            <a:ext cx="5583407" cy="46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to the Report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680" y="1564105"/>
            <a:ext cx="8648639" cy="4163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30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June 2016 </a:t>
            </a:r>
            <a:r>
              <a:rPr lang="en-GB" dirty="0" smtClean="0"/>
              <a:t>From Mike </a:t>
            </a:r>
            <a:r>
              <a:rPr lang="en-GB" dirty="0" err="1" smtClean="0"/>
              <a:t>Vacher</a:t>
            </a:r>
            <a:r>
              <a:rPr lang="en-GB" dirty="0" smtClean="0"/>
              <a:t>, Director of the Nuffield                                                                  Scholarships Trust  inviting me to apply.                                    </a:t>
            </a:r>
          </a:p>
          <a:p>
            <a:pPr marL="0" indent="0" algn="ctr">
              <a:buNone/>
            </a:pPr>
            <a:r>
              <a:rPr lang="en-GB" i="1" dirty="0" smtClean="0"/>
              <a:t>‘How does the UK </a:t>
            </a:r>
            <a:r>
              <a:rPr lang="en-GB" i="1" dirty="0"/>
              <a:t>Farmer </a:t>
            </a:r>
            <a:r>
              <a:rPr lang="en-GB" i="1" dirty="0" smtClean="0"/>
              <a:t>deliver </a:t>
            </a:r>
            <a:r>
              <a:rPr lang="en-GB" i="1" dirty="0"/>
              <a:t>to the </a:t>
            </a:r>
            <a:endParaRPr lang="en-GB" i="1" dirty="0" smtClean="0"/>
          </a:p>
          <a:p>
            <a:pPr marL="0" indent="0" algn="ctr">
              <a:buNone/>
            </a:pPr>
            <a:r>
              <a:rPr lang="en-GB" i="1" dirty="0" smtClean="0"/>
              <a:t>UK Food Culture(s) of the 2030s.’</a:t>
            </a:r>
          </a:p>
          <a:p>
            <a:pPr marL="0" indent="0">
              <a:buNone/>
            </a:pPr>
            <a:r>
              <a:rPr lang="en-GB" dirty="0" smtClean="0"/>
              <a:t>Denmark and Canada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Moving out of my intellectual comfort zone</a:t>
            </a:r>
            <a:r>
              <a:rPr lang="en-GB" dirty="0"/>
              <a:t>:</a:t>
            </a:r>
            <a:r>
              <a:rPr lang="en-GB" dirty="0" smtClean="0"/>
              <a:t> from f</a:t>
            </a:r>
            <a:r>
              <a:rPr lang="en-GB" i="1" dirty="0" smtClean="0"/>
              <a:t>arming </a:t>
            </a:r>
            <a:r>
              <a:rPr lang="en-GB" dirty="0" smtClean="0"/>
              <a:t>to </a:t>
            </a:r>
            <a:r>
              <a:rPr lang="en-GB" i="1" dirty="0" smtClean="0"/>
              <a:t>food</a:t>
            </a:r>
            <a:r>
              <a:rPr lang="en-GB" dirty="0" smtClean="0"/>
              <a:t> and from food to </a:t>
            </a:r>
            <a:r>
              <a:rPr lang="en-GB" i="1" dirty="0" smtClean="0"/>
              <a:t>health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pic>
        <p:nvPicPr>
          <p:cNvPr id="6" name="Picture 5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8" y="1466390"/>
            <a:ext cx="1549852" cy="161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ir Canad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9" y="3110476"/>
            <a:ext cx="1760621" cy="107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inking smiley clipar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7" y="4211052"/>
            <a:ext cx="160210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17309" y="5987018"/>
            <a:ext cx="2569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&lt;a </a:t>
            </a:r>
            <a:r>
              <a:rPr lang="en-GB" sz="800" dirty="0" err="1"/>
              <a:t>href</a:t>
            </a:r>
            <a:r>
              <a:rPr lang="en-GB" sz="800" dirty="0"/>
              <a:t>="https://clipartxtras.com/"&gt;clipartxtras.com&lt;/a&gt;</a:t>
            </a:r>
          </a:p>
        </p:txBody>
      </p:sp>
    </p:spTree>
    <p:extLst>
      <p:ext uri="{BB962C8B-B14F-4D97-AF65-F5344CB8AC3E}">
        <p14:creationId xmlns:p14="http://schemas.microsoft.com/office/powerpoint/2010/main" val="11638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UN International </a:t>
            </a:r>
            <a:r>
              <a:rPr lang="en-GB" dirty="0"/>
              <a:t>Year of </a:t>
            </a:r>
            <a:r>
              <a:rPr lang="en-GB" dirty="0" smtClean="0"/>
              <a:t>Pulses 2016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6" y="1347537"/>
            <a:ext cx="11077074" cy="4829426"/>
          </a:xfrm>
        </p:spPr>
        <p:txBody>
          <a:bodyPr>
            <a:noAutofit/>
          </a:bodyPr>
          <a:lstStyle/>
          <a:p>
            <a:r>
              <a:rPr lang="en-GB" dirty="0" smtClean="0"/>
              <a:t>In the </a:t>
            </a:r>
            <a:r>
              <a:rPr lang="en-GB" dirty="0"/>
              <a:t>period since 1961, whilst global cereal yields </a:t>
            </a:r>
            <a:r>
              <a:rPr lang="en-GB" dirty="0" smtClean="0"/>
              <a:t>increased from </a:t>
            </a:r>
            <a:r>
              <a:rPr lang="en-GB" dirty="0"/>
              <a:t>1,450 to 3,900 kg/ha, pulse yields only grew from </a:t>
            </a:r>
            <a:r>
              <a:rPr lang="en-GB" dirty="0" smtClean="0"/>
              <a:t>550 to </a:t>
            </a:r>
            <a:r>
              <a:rPr lang="en-GB" dirty="0"/>
              <a:t>1,000 </a:t>
            </a:r>
            <a:r>
              <a:rPr lang="en-GB" dirty="0" smtClean="0"/>
              <a:t>kg/ha. </a:t>
            </a:r>
            <a:r>
              <a:rPr lang="en-GB" dirty="0"/>
              <a:t>In the UK </a:t>
            </a:r>
            <a:r>
              <a:rPr lang="en-GB" dirty="0" smtClean="0"/>
              <a:t>pulses account </a:t>
            </a:r>
            <a:r>
              <a:rPr lang="en-GB" dirty="0"/>
              <a:t>for less than 2% of total protein consumption,</a:t>
            </a:r>
          </a:p>
          <a:p>
            <a:r>
              <a:rPr lang="en-GB" dirty="0" smtClean="0"/>
              <a:t>The </a:t>
            </a:r>
            <a:r>
              <a:rPr lang="en-GB" dirty="0"/>
              <a:t>IYP certainly had an impact in some parts of the </a:t>
            </a:r>
            <a:r>
              <a:rPr lang="en-GB" dirty="0" smtClean="0"/>
              <a:t>world, for </a:t>
            </a:r>
            <a:r>
              <a:rPr lang="en-GB" dirty="0"/>
              <a:t>example 1,257 new pulse-containing products </a:t>
            </a:r>
            <a:r>
              <a:rPr lang="en-GB" dirty="0" smtClean="0"/>
              <a:t>were launched </a:t>
            </a:r>
            <a:r>
              <a:rPr lang="en-GB" dirty="0"/>
              <a:t>in North America in </a:t>
            </a:r>
            <a:r>
              <a:rPr lang="en-GB" dirty="0" smtClean="0"/>
              <a:t>2016.</a:t>
            </a:r>
            <a:endParaRPr lang="en-GB" dirty="0"/>
          </a:p>
          <a:p>
            <a:r>
              <a:rPr lang="en-GB" dirty="0" smtClean="0"/>
              <a:t>The ‘Eating </a:t>
            </a:r>
            <a:r>
              <a:rPr lang="en-GB" dirty="0"/>
              <a:t>for Energy’ base in Vancouver, </a:t>
            </a:r>
          </a:p>
          <a:p>
            <a:pPr marL="0" indent="0">
              <a:buNone/>
            </a:pPr>
            <a:r>
              <a:rPr lang="en-GB" dirty="0" smtClean="0"/>
              <a:t>   Canada was </a:t>
            </a:r>
            <a:r>
              <a:rPr lang="en-GB" dirty="0"/>
              <a:t>one of </a:t>
            </a:r>
            <a:r>
              <a:rPr lang="en-GB" dirty="0" smtClean="0"/>
              <a:t>the responses </a:t>
            </a:r>
            <a:r>
              <a:rPr lang="en-GB" dirty="0"/>
              <a:t>to the IYP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with its Just </a:t>
            </a:r>
            <a:r>
              <a:rPr lang="en-GB" dirty="0"/>
              <a:t>Add Pulses campaign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pic>
        <p:nvPicPr>
          <p:cNvPr id="6" name="Picture 5" descr="Image result for Just Add Pulses Canada  imag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62" y="3463658"/>
            <a:ext cx="4534238" cy="3394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3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Recommendations:</a:t>
            </a:r>
            <a:br>
              <a:rPr lang="en-GB" dirty="0" smtClean="0"/>
            </a:br>
            <a:r>
              <a:rPr lang="en-GB" dirty="0" smtClean="0"/>
              <a:t>POLICY </a:t>
            </a:r>
            <a:r>
              <a:rPr lang="en-GB" dirty="0"/>
              <a:t>DEVELOPMENT</a:t>
            </a:r>
            <a:br>
              <a:rPr lang="en-GB" dirty="0"/>
            </a:b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There </a:t>
            </a:r>
            <a:r>
              <a:rPr lang="en-GB" dirty="0"/>
              <a:t>is a need to develop a food and farming </a:t>
            </a:r>
            <a:r>
              <a:rPr lang="en-GB" dirty="0" smtClean="0"/>
              <a:t>strategy for </a:t>
            </a:r>
            <a:r>
              <a:rPr lang="en-GB" dirty="0"/>
              <a:t>the delivery of safe, nutritious and affordable </a:t>
            </a:r>
            <a:r>
              <a:rPr lang="en-GB" dirty="0" smtClean="0"/>
              <a:t>food in </a:t>
            </a:r>
            <a:r>
              <a:rPr lang="en-GB" dirty="0"/>
              <a:t>the UK, which will allow UK farmers to </a:t>
            </a:r>
            <a:r>
              <a:rPr lang="en-GB" dirty="0" smtClean="0"/>
              <a:t>respond with </a:t>
            </a:r>
            <a:r>
              <a:rPr lang="en-GB" dirty="0"/>
              <a:t>confidence to the concerns and </a:t>
            </a:r>
            <a:r>
              <a:rPr lang="en-GB" dirty="0" smtClean="0"/>
              <a:t>opportunities presented </a:t>
            </a:r>
            <a:r>
              <a:rPr lang="en-GB" dirty="0"/>
              <a:t>by civil and consumer </a:t>
            </a:r>
            <a:r>
              <a:rPr lang="en-GB" dirty="0" smtClean="0"/>
              <a:t>society.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There </a:t>
            </a:r>
            <a:r>
              <a:rPr lang="en-GB" dirty="0"/>
              <a:t>is a clear policy imperative to support </a:t>
            </a:r>
            <a:r>
              <a:rPr lang="en-GB" dirty="0" smtClean="0"/>
              <a:t>farmers through </a:t>
            </a:r>
            <a:r>
              <a:rPr lang="en-GB" dirty="0"/>
              <a:t>the transition to post-Brexit agriculture </a:t>
            </a:r>
            <a:r>
              <a:rPr lang="en-GB" dirty="0" smtClean="0"/>
              <a:t>and policy </a:t>
            </a:r>
            <a:r>
              <a:rPr lang="en-GB" dirty="0"/>
              <a:t>needs to be designed to ensure that a </a:t>
            </a:r>
            <a:r>
              <a:rPr lang="en-GB" dirty="0" smtClean="0"/>
              <a:t>strong, competitive </a:t>
            </a:r>
            <a:r>
              <a:rPr lang="en-GB" dirty="0"/>
              <a:t>and food health-oriented </a:t>
            </a:r>
            <a:r>
              <a:rPr lang="en-GB" dirty="0" smtClean="0"/>
              <a:t>industry emerges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Agricultural </a:t>
            </a:r>
            <a:r>
              <a:rPr lang="en-GB" dirty="0"/>
              <a:t>policy should be more focused on </a:t>
            </a:r>
            <a:r>
              <a:rPr lang="en-GB" dirty="0" smtClean="0"/>
              <a:t>health and </a:t>
            </a:r>
            <a:r>
              <a:rPr lang="en-GB" dirty="0"/>
              <a:t>nutrition.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Nutritional </a:t>
            </a:r>
            <a:r>
              <a:rPr lang="en-GB" dirty="0"/>
              <a:t>security should be seen as a ‘public good’.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Recommendations:</a:t>
            </a:r>
            <a:br>
              <a:rPr lang="en-GB" dirty="0" smtClean="0"/>
            </a:br>
            <a:r>
              <a:rPr lang="en-GB" dirty="0" smtClean="0"/>
              <a:t>POLICY </a:t>
            </a:r>
            <a:r>
              <a:rPr lang="en-GB" dirty="0"/>
              <a:t>DEVELOPMENT</a:t>
            </a:r>
            <a:br>
              <a:rPr lang="en-GB" dirty="0"/>
            </a:b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dirty="0" smtClean="0"/>
              <a:t>Sustainable </a:t>
            </a:r>
            <a:r>
              <a:rPr lang="en-GB" dirty="0"/>
              <a:t>Intensification policy and </a:t>
            </a:r>
            <a:r>
              <a:rPr lang="en-GB" dirty="0" smtClean="0"/>
              <a:t>research should </a:t>
            </a:r>
            <a:r>
              <a:rPr lang="en-GB" dirty="0"/>
              <a:t>be broadened </a:t>
            </a:r>
            <a:r>
              <a:rPr lang="en-GB" dirty="0" smtClean="0"/>
              <a:t>   to </a:t>
            </a:r>
            <a:r>
              <a:rPr lang="en-GB" dirty="0"/>
              <a:t>include human </a:t>
            </a:r>
            <a:r>
              <a:rPr lang="en-GB" dirty="0" smtClean="0"/>
              <a:t>nutrition as </a:t>
            </a:r>
            <a:r>
              <a:rPr lang="en-GB" dirty="0"/>
              <a:t>a core </a:t>
            </a:r>
            <a:r>
              <a:rPr lang="en-GB" dirty="0" smtClean="0"/>
              <a:t>element.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dirty="0" smtClean="0"/>
              <a:t>A </a:t>
            </a:r>
            <a:r>
              <a:rPr lang="en-GB" dirty="0"/>
              <a:t>new conversion and/or grant scheme should </a:t>
            </a:r>
            <a:r>
              <a:rPr lang="en-GB" dirty="0" smtClean="0"/>
              <a:t>be developed </a:t>
            </a:r>
            <a:r>
              <a:rPr lang="en-GB" dirty="0"/>
              <a:t>for </a:t>
            </a:r>
            <a:r>
              <a:rPr lang="en-GB" dirty="0" smtClean="0"/>
              <a:t>horticulture.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dirty="0" smtClean="0"/>
              <a:t>There </a:t>
            </a:r>
            <a:r>
              <a:rPr lang="en-GB" dirty="0"/>
              <a:t>should be policy encouragement for </a:t>
            </a:r>
            <a:r>
              <a:rPr lang="en-GB" dirty="0" smtClean="0"/>
              <a:t>the cultivation </a:t>
            </a:r>
            <a:r>
              <a:rPr lang="en-GB" dirty="0"/>
              <a:t>and market development of pulses.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Recommendations</a:t>
            </a:r>
            <a:r>
              <a:rPr lang="en-GB" dirty="0"/>
              <a:t>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INNOVATIVE </a:t>
            </a:r>
            <a:r>
              <a:rPr lang="en-GB" dirty="0"/>
              <a:t>AND </a:t>
            </a:r>
            <a:r>
              <a:rPr lang="en-GB" dirty="0" smtClean="0"/>
              <a:t>DYNAMIC MARKET </a:t>
            </a:r>
            <a:r>
              <a:rPr lang="en-GB" dirty="0"/>
              <a:t>STRUCTURES</a:t>
            </a:r>
            <a:br>
              <a:rPr lang="en-GB" dirty="0"/>
            </a:b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Quality </a:t>
            </a:r>
            <a:r>
              <a:rPr lang="en-GB" dirty="0"/>
              <a:t>Assurance Schemes should be deepened </a:t>
            </a:r>
            <a:r>
              <a:rPr lang="en-GB" dirty="0" smtClean="0"/>
              <a:t>to include </a:t>
            </a:r>
            <a:r>
              <a:rPr lang="en-GB" dirty="0"/>
              <a:t>nutritional quality at the core.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There </a:t>
            </a:r>
            <a:r>
              <a:rPr lang="en-GB" dirty="0"/>
              <a:t>is a need to develop stronger and shorter </a:t>
            </a:r>
            <a:r>
              <a:rPr lang="en-GB" dirty="0" smtClean="0"/>
              <a:t>supply chains </a:t>
            </a:r>
            <a:r>
              <a:rPr lang="en-GB" dirty="0"/>
              <a:t>focused on nutritional qualities of food.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lessons of the food sovereignty movement need </a:t>
            </a:r>
            <a:r>
              <a:rPr lang="en-GB" dirty="0" smtClean="0"/>
              <a:t>to be </a:t>
            </a:r>
            <a:r>
              <a:rPr lang="en-GB" dirty="0"/>
              <a:t>considered to see whether a UK version is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Recommendations</a:t>
            </a:r>
            <a:r>
              <a:rPr lang="en-GB" dirty="0"/>
              <a:t>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ENHANCING </a:t>
            </a:r>
            <a:r>
              <a:rPr lang="en-GB" dirty="0"/>
              <a:t>SKILLS AND DEVELOPING</a:t>
            </a:r>
            <a:br>
              <a:rPr lang="en-GB" dirty="0"/>
            </a:br>
            <a:r>
              <a:rPr lang="en-GB" dirty="0"/>
              <a:t>COMMUNITIES OF PRACTICE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There is a need to facilitate new entrants </a:t>
            </a:r>
            <a:r>
              <a:rPr lang="en-GB" dirty="0" smtClean="0"/>
              <a:t>into agriculture </a:t>
            </a:r>
            <a:r>
              <a:rPr lang="en-GB" dirty="0"/>
              <a:t>and to up-skill existing farmers, </a:t>
            </a:r>
            <a:r>
              <a:rPr lang="en-GB" dirty="0" smtClean="0"/>
              <a:t>especially smaller </a:t>
            </a:r>
            <a:r>
              <a:rPr lang="en-GB" dirty="0"/>
              <a:t>farmers.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 </a:t>
            </a:r>
            <a:r>
              <a:rPr lang="en-GB" dirty="0"/>
              <a:t>up-scaling or expansion of the Prince’s </a:t>
            </a:r>
            <a:r>
              <a:rPr lang="en-GB" dirty="0" smtClean="0"/>
              <a:t>Countryside Fund </a:t>
            </a:r>
            <a:r>
              <a:rPr lang="en-GB" dirty="0"/>
              <a:t>Farm Resilience Programme would be </a:t>
            </a:r>
            <a:r>
              <a:rPr lang="en-GB" dirty="0" smtClean="0"/>
              <a:t>particularly welcome </a:t>
            </a:r>
            <a:r>
              <a:rPr lang="en-GB" dirty="0"/>
              <a:t>in this respect.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Further </a:t>
            </a:r>
            <a:r>
              <a:rPr lang="en-GB" dirty="0"/>
              <a:t>development is needed of new </a:t>
            </a:r>
            <a:r>
              <a:rPr lang="en-GB" dirty="0" smtClean="0"/>
              <a:t>communities of </a:t>
            </a:r>
            <a:r>
              <a:rPr lang="en-GB" dirty="0"/>
              <a:t>practice around food provisioning.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Nuffield Farming Lecture 4th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So What is Food Culture?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04" y="2045367"/>
            <a:ext cx="7503695" cy="4131595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what, where and how of our daily </a:t>
            </a:r>
            <a:r>
              <a:rPr lang="en-GB" dirty="0" smtClean="0"/>
              <a:t>sustenance.</a:t>
            </a:r>
          </a:p>
          <a:p>
            <a:r>
              <a:rPr lang="en-GB" dirty="0" smtClean="0"/>
              <a:t>The </a:t>
            </a:r>
            <a:r>
              <a:rPr lang="en-GB" dirty="0"/>
              <a:t>social context and relationships in which eating take </a:t>
            </a:r>
            <a:r>
              <a:rPr lang="en-GB" dirty="0" smtClean="0"/>
              <a:t>place.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meaning and significance we attach to </a:t>
            </a:r>
            <a:r>
              <a:rPr lang="en-GB" dirty="0" smtClean="0"/>
              <a:t>food.</a:t>
            </a:r>
          </a:p>
          <a:p>
            <a:r>
              <a:rPr lang="en-GB" dirty="0" smtClean="0"/>
              <a:t>Links across to </a:t>
            </a:r>
            <a:r>
              <a:rPr lang="en-GB" dirty="0"/>
              <a:t>gender, identity, aesthetics, ethics, spirituality, </a:t>
            </a:r>
            <a:r>
              <a:rPr lang="en-GB" dirty="0" smtClean="0"/>
              <a:t>ceremony, …. it  varies across time and geography.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pic>
        <p:nvPicPr>
          <p:cNvPr id="6" name="Picture 5" descr="School Lunches Around The World. There is a large variety of foods eaten in European and each are unique in there own w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055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1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report I have structured my </a:t>
            </a:r>
            <a:br>
              <a:rPr lang="en-GB" dirty="0" smtClean="0"/>
            </a:br>
            <a:r>
              <a:rPr lang="en-GB" dirty="0" smtClean="0"/>
              <a:t>exploration of food culture like this: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/>
              <a:t>Availability -</a:t>
            </a:r>
            <a:r>
              <a:rPr lang="en-GB" dirty="0"/>
              <a:t> the manner in which food is provided and made available through production and </a:t>
            </a:r>
            <a:r>
              <a:rPr lang="en-GB" dirty="0" smtClean="0"/>
              <a:t>manufacturing. </a:t>
            </a:r>
            <a:endParaRPr lang="en-GB" dirty="0"/>
          </a:p>
          <a:p>
            <a:pPr lvl="0"/>
            <a:r>
              <a:rPr lang="en-GB" b="1" dirty="0"/>
              <a:t>Acquisition - </a:t>
            </a:r>
            <a:r>
              <a:rPr lang="en-GB" dirty="0"/>
              <a:t>the manner in which</a:t>
            </a:r>
            <a:r>
              <a:rPr lang="en-GB" b="1" dirty="0"/>
              <a:t> </a:t>
            </a:r>
            <a:r>
              <a:rPr lang="en-GB" dirty="0"/>
              <a:t>food is </a:t>
            </a:r>
            <a:r>
              <a:rPr lang="en-GB" dirty="0" smtClean="0"/>
              <a:t>obtained through shopping, household budgeting </a:t>
            </a:r>
            <a:r>
              <a:rPr lang="en-GB" dirty="0"/>
              <a:t>and </a:t>
            </a:r>
            <a:r>
              <a:rPr lang="en-GB" dirty="0" smtClean="0"/>
              <a:t>cooking.</a:t>
            </a:r>
            <a:endParaRPr lang="en-GB" dirty="0"/>
          </a:p>
          <a:p>
            <a:pPr lvl="0"/>
            <a:r>
              <a:rPr lang="en-GB" b="1" dirty="0"/>
              <a:t>Appropriation - </a:t>
            </a:r>
            <a:r>
              <a:rPr lang="en-GB" dirty="0"/>
              <a:t>the manner in which</a:t>
            </a:r>
            <a:r>
              <a:rPr lang="en-GB" b="1" dirty="0"/>
              <a:t> </a:t>
            </a:r>
            <a:r>
              <a:rPr lang="en-GB" dirty="0"/>
              <a:t>food is </a:t>
            </a:r>
            <a:r>
              <a:rPr lang="en-GB" dirty="0" smtClean="0"/>
              <a:t>consumed.</a:t>
            </a:r>
            <a:endParaRPr lang="en-GB" dirty="0"/>
          </a:p>
          <a:p>
            <a:pPr lvl="0"/>
            <a:r>
              <a:rPr lang="en-GB" b="1" dirty="0"/>
              <a:t>Anxiety</a:t>
            </a:r>
            <a:r>
              <a:rPr lang="en-GB" dirty="0"/>
              <a:t> - the manner in which food contributes to </a:t>
            </a:r>
            <a:r>
              <a:rPr lang="en-GB" dirty="0" smtClean="0"/>
              <a:t>worries </a:t>
            </a:r>
            <a:r>
              <a:rPr lang="en-GB" dirty="0"/>
              <a:t>about health and ethical </a:t>
            </a:r>
            <a:r>
              <a:rPr lang="en-GB" dirty="0" smtClean="0"/>
              <a:t>concerns </a:t>
            </a:r>
            <a:r>
              <a:rPr lang="en-GB" dirty="0"/>
              <a:t>about the food system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i="1" dirty="0" smtClean="0"/>
              <a:t>Draws on work of eminent food  sociologist Alan </a:t>
            </a:r>
            <a:r>
              <a:rPr lang="en-GB" i="1" dirty="0" err="1" smtClean="0"/>
              <a:t>Warde</a:t>
            </a:r>
            <a:r>
              <a:rPr lang="en-GB" i="1" dirty="0" smtClean="0"/>
              <a:t>. </a:t>
            </a:r>
          </a:p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937" y="1847850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The dependence on global </a:t>
            </a:r>
            <a:r>
              <a:rPr lang="en-GB" dirty="0" smtClean="0"/>
              <a:t>trade.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smtClean="0"/>
              <a:t>The </a:t>
            </a:r>
            <a:r>
              <a:rPr lang="en-GB" dirty="0"/>
              <a:t>role of manufacture and </a:t>
            </a:r>
            <a:r>
              <a:rPr lang="en-GB" dirty="0" smtClean="0"/>
              <a:t>processing. 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smtClean="0"/>
              <a:t>The </a:t>
            </a:r>
            <a:r>
              <a:rPr lang="en-GB" dirty="0"/>
              <a:t>role of finance capital.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sp>
        <p:nvSpPr>
          <p:cNvPr id="5" name="AutoShape 2" descr="international trade on global and worldwide market world economy freight transportation for import and e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thumbs.dreamstime.com/z/export-import-keys-showing-international-trade-global-com-shows-commerce-645427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7815"/>
            <a:ext cx="3323891" cy="2785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thumbs.dreamstime.com/z/manufacture-food-products-sausages-packing-sending-sale-1069452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6" y="2898950"/>
            <a:ext cx="3397667" cy="233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thumbs.dreamstime.com/z/money-euro-dollars-notes-coins-445734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6" y="4989177"/>
            <a:ext cx="3397667" cy="2208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8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621" y="1847850"/>
            <a:ext cx="10515600" cy="4351338"/>
          </a:xfrm>
        </p:spPr>
        <p:txBody>
          <a:bodyPr/>
          <a:lstStyle/>
          <a:p>
            <a:r>
              <a:rPr lang="en-GB" dirty="0" smtClean="0"/>
              <a:t>Sample Text</a:t>
            </a:r>
          </a:p>
          <a:p>
            <a:r>
              <a:rPr lang="en-GB" dirty="0"/>
              <a:t>food culture, human health, agricultural production,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430" y="0"/>
            <a:ext cx="12459430" cy="6939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5663" y="365125"/>
            <a:ext cx="5594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Humanist521BT-Roman"/>
              </a:rPr>
              <a:t>Total </a:t>
            </a:r>
            <a:r>
              <a:rPr lang="en-GB" sz="2400" b="1" dirty="0">
                <a:latin typeface="Humanist521BT-Roman"/>
              </a:rPr>
              <a:t>World Exports – Selected Crops (thousand tonnes), 1961-2013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728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Title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Sample Text</a:t>
            </a:r>
          </a:p>
          <a:p>
            <a:r>
              <a:rPr lang="en-GB" dirty="0"/>
              <a:t>food culture, human health, agricultural production, health policy and agricultural policy I am engaging with very substantial areas of academic endeavour. </a:t>
            </a:r>
            <a:r>
              <a:rPr lang="en-GB" dirty="0" smtClean="0"/>
              <a:t>More sample text</a:t>
            </a:r>
          </a:p>
          <a:p>
            <a:pPr lvl="1"/>
            <a:r>
              <a:rPr lang="en-GB" dirty="0" smtClean="0"/>
              <a:t>And a bit more</a:t>
            </a:r>
          </a:p>
          <a:p>
            <a:pPr lvl="1"/>
            <a:r>
              <a:rPr lang="en-GB" dirty="0" smtClean="0"/>
              <a:t>And a bit more</a:t>
            </a:r>
          </a:p>
          <a:p>
            <a:pPr lvl="2"/>
            <a:r>
              <a:rPr lang="en-GB" dirty="0" smtClean="0"/>
              <a:t>And even more, if you have this many indents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2705" y="365125"/>
            <a:ext cx="7495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Humanist521BT-Roman"/>
              </a:rPr>
              <a:t>World Exports as a Percentage of Total World Production – Selected Crops and </a:t>
            </a:r>
            <a:r>
              <a:rPr lang="en-GB" sz="2400" b="1" dirty="0">
                <a:latin typeface="Humanist521BT-Roman"/>
              </a:rPr>
              <a:t>Livestock, 1961-2013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48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Food - more diversity or less? 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811" y="1690688"/>
            <a:ext cx="9597189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Of the 7,000 </a:t>
            </a:r>
            <a:r>
              <a:rPr lang="en-GB" dirty="0"/>
              <a:t>plant species documented as human food just three – rice, wheat and maize – provide half the world’s plant-derived energy measured in </a:t>
            </a:r>
            <a:r>
              <a:rPr lang="en-GB" dirty="0" smtClean="0"/>
              <a:t>calories.</a:t>
            </a:r>
            <a:endParaRPr lang="en-GB" dirty="0"/>
          </a:p>
          <a:p>
            <a:r>
              <a:rPr lang="en-GB" dirty="0"/>
              <a:t>Breakfast </a:t>
            </a:r>
            <a:r>
              <a:rPr lang="en-GB" dirty="0" smtClean="0"/>
              <a:t>– </a:t>
            </a:r>
            <a:r>
              <a:rPr lang="en-GB" dirty="0"/>
              <a:t>for all the appearance of choice that the large number of mainstream processed cereal brands offer, most </a:t>
            </a:r>
            <a:r>
              <a:rPr lang="en-GB" dirty="0" smtClean="0"/>
              <a:t>are based </a:t>
            </a:r>
            <a:r>
              <a:rPr lang="en-GB" dirty="0"/>
              <a:t>on one of the three big crops - wheat, rice or maize - with plenty of sugar as well. Therefore they are inherently linked to global commodity trade and the choice of brands belies the underlying sameness of the dietary offer.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Nuffield Farming Lecture 4th July 2018</a:t>
            </a:r>
            <a:endParaRPr lang="en-US" dirty="0"/>
          </a:p>
        </p:txBody>
      </p:sp>
      <p:pic>
        <p:nvPicPr>
          <p:cNvPr id="5" name="Content Placeholder 3" descr="SuperStock_1654R-44124.jpg"/>
          <p:cNvPicPr/>
          <p:nvPr/>
        </p:nvPicPr>
        <p:blipFill>
          <a:blip r:embed="rId2" cstate="print"/>
          <a:srcRect r="12396" b="30341"/>
          <a:stretch>
            <a:fillRect/>
          </a:stretch>
        </p:blipFill>
        <p:spPr>
          <a:xfrm>
            <a:off x="84221" y="1816767"/>
            <a:ext cx="2510590" cy="38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BC </a:t>
            </a:r>
            <a:r>
              <a:rPr lang="en-GB" dirty="0"/>
              <a:t>First Nations Traditional Diet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486" y="1503947"/>
            <a:ext cx="8742947" cy="485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“Seafood</a:t>
            </a:r>
            <a:r>
              <a:rPr lang="en-GB" i="1" dirty="0"/>
              <a:t>, particularly salmon …</a:t>
            </a:r>
            <a:r>
              <a:rPr lang="en-GB" i="1" dirty="0" err="1"/>
              <a:t>oolichan</a:t>
            </a:r>
            <a:r>
              <a:rPr lang="en-GB" i="1" dirty="0"/>
              <a:t>, sturgeon, herring, trout, and cod …. Clams, mussels, cockles, crabs, and urchins. … seals, porpoises, and whales … grouse and ducks. Over 200 species of plants … roots, bulbs, tubers, stems, shoots, buds, leaves, and fruits all provided essential nutrients. Some groups also consumed seeds, nuts, and the inner bark of certain trees. </a:t>
            </a:r>
            <a:r>
              <a:rPr lang="en-GB" i="1" dirty="0" smtClean="0"/>
              <a:t>….   among </a:t>
            </a:r>
            <a:r>
              <a:rPr lang="en-GB" i="1" dirty="0"/>
              <a:t>coastal groups alone, wild plants used for food include about fifty species of berries … twenty-five species of green vegetables, … several species of marine algae.. and about fifty (other) species of plants.”</a:t>
            </a:r>
            <a:r>
              <a:rPr lang="en-GB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Nuffield Farming Lecture 4th July 2018</a:t>
            </a:r>
            <a:endParaRPr lang="en-US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0264"/>
            <a:ext cx="3449053" cy="285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89"/>
            <a:ext cx="3449053" cy="31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1514</Words>
  <Application>Microsoft Office PowerPoint</Application>
  <PresentationFormat>Custom</PresentationFormat>
  <Paragraphs>135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Changing Food Cultures: Challenges and Opportunities for UK Agriculture</vt:lpstr>
      <vt:lpstr>Background to the Report  </vt:lpstr>
      <vt:lpstr>              So What is Food Culture? </vt:lpstr>
      <vt:lpstr>In the report I have structured my  exploration of food culture like this: </vt:lpstr>
      <vt:lpstr>Availability </vt:lpstr>
      <vt:lpstr>PowerPoint Presentation</vt:lpstr>
      <vt:lpstr>Sample Title One</vt:lpstr>
      <vt:lpstr>Global Food - more diversity or less? c</vt:lpstr>
      <vt:lpstr> BC First Nations Traditional Diet </vt:lpstr>
      <vt:lpstr>Sample Title One</vt:lpstr>
      <vt:lpstr>Acquisition</vt:lpstr>
      <vt:lpstr>Appropriation </vt:lpstr>
      <vt:lpstr>Anxieties (drawing on Alan Warde again) </vt:lpstr>
      <vt:lpstr>And so we turn to Health </vt:lpstr>
      <vt:lpstr> Global Burden of Disease (GBD) study  (Newton et al 2015)   </vt:lpstr>
      <vt:lpstr>   </vt:lpstr>
      <vt:lpstr>Which brings us to agriculture   Fibre comes from:   </vt:lpstr>
      <vt:lpstr>    </vt:lpstr>
      <vt:lpstr> Diversifying the Cereal Sector     </vt:lpstr>
      <vt:lpstr>   UN International Year of Pulses 2016     </vt:lpstr>
      <vt:lpstr> Recommendations: POLICY DEVELOPMENT   </vt:lpstr>
      <vt:lpstr> Recommendations: POLICY DEVELOPMENT   </vt:lpstr>
      <vt:lpstr>  Recommendations:  INNOVATIVE AND DYNAMIC MARKET STRUCTURES   </vt:lpstr>
      <vt:lpstr>  Recommendations:  ENHANCING SKILLS AND DEVELOPING COMMUNITIES OF PRACTICE 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Tranter, Emma</dc:creator>
  <cp:lastModifiedBy>Windows User</cp:lastModifiedBy>
  <cp:revision>60</cp:revision>
  <cp:lastPrinted>2018-06-26T13:24:28Z</cp:lastPrinted>
  <dcterms:created xsi:type="dcterms:W3CDTF">2017-11-30T08:41:45Z</dcterms:created>
  <dcterms:modified xsi:type="dcterms:W3CDTF">2019-06-28T15:07:20Z</dcterms:modified>
</cp:coreProperties>
</file>